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9"/>
  </p:notesMasterIdLst>
  <p:handoutMasterIdLst>
    <p:handoutMasterId r:id="rId60"/>
  </p:handoutMasterIdLst>
  <p:sldIdLst>
    <p:sldId id="1292" r:id="rId2"/>
    <p:sldId id="1171" r:id="rId3"/>
    <p:sldId id="1234" r:id="rId4"/>
    <p:sldId id="1235" r:id="rId5"/>
    <p:sldId id="1297" r:id="rId6"/>
    <p:sldId id="1298" r:id="rId7"/>
    <p:sldId id="1301" r:id="rId8"/>
    <p:sldId id="1302" r:id="rId9"/>
    <p:sldId id="1240" r:id="rId10"/>
    <p:sldId id="1241" r:id="rId11"/>
    <p:sldId id="1243" r:id="rId12"/>
    <p:sldId id="1244" r:id="rId13"/>
    <p:sldId id="1245" r:id="rId14"/>
    <p:sldId id="1247" r:id="rId15"/>
    <p:sldId id="1248" r:id="rId16"/>
    <p:sldId id="1303"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96"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09" r:id="rId58"/>
  </p:sldIdLst>
  <p:sldSz cx="9144000" cy="5143500" type="screen16x9"/>
  <p:notesSz cx="6807200" cy="9939338"/>
  <p:embeddedFontLst>
    <p:embeddedFont>
      <p:font typeface="Spica Neue P" panose="020B0600070205080204" charset="-128"/>
      <p:regular r:id="rId61"/>
    </p:embeddedFont>
    <p:embeddedFont>
      <p:font typeface="Dosis" panose="020B0600070205080204" charset="0"/>
      <p:regular r:id="rId62"/>
      <p:bold r:id="rId63"/>
    </p:embeddedFont>
    <p:embeddedFont>
      <p:font typeface="HG丸ｺﾞｼｯｸM-PRO" panose="020F0600000000000000" pitchFamily="50" charset="-128"/>
      <p:regular r:id="rId64"/>
    </p:embeddedFont>
    <p:embeddedFont>
      <p:font typeface="Source Sans Pro" panose="020B0600070205080204" charset="0"/>
      <p:regular r:id="rId65"/>
      <p:bold r:id="rId66"/>
      <p:italic r:id="rId67"/>
      <p:boldItalic r:id="rId68"/>
    </p:embeddedFont>
    <p:embeddedFont>
      <p:font typeface="メイリオ" panose="020B0604030504040204" pitchFamily="50" charset="-128"/>
      <p:regular r:id="rId69"/>
      <p:bold r:id="rId70"/>
      <p:italic r:id="rId71"/>
      <p:boldItalic r:id="rId72"/>
    </p:embeddedFont>
    <p:embeddedFont>
      <p:font typeface="游ゴシック" panose="020B0400000000000000" pitchFamily="50" charset="-128"/>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66"/>
    <a:srgbClr val="FFDECD"/>
    <a:srgbClr val="E0FFC1"/>
    <a:srgbClr val="FF6600"/>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12" autoAdjust="0"/>
    <p:restoredTop sz="82103" autoAdjust="0"/>
  </p:normalViewPr>
  <p:slideViewPr>
    <p:cSldViewPr snapToGrid="0">
      <p:cViewPr varScale="1">
        <p:scale>
          <a:sx n="78" d="100"/>
          <a:sy n="78" d="100"/>
        </p:scale>
        <p:origin x="612"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6.9534075284411967E-2"/>
          <c:w val="0.85704533333333333"/>
          <c:h val="0.73791984903563634"/>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0"/>
                  <c:y val="0.47281576084909216"/>
                </c:manualLayout>
              </c:layout>
              <c:showLegendKey val="0"/>
              <c:showVal val="1"/>
              <c:showCatName val="0"/>
              <c:showSerName val="0"/>
              <c:showPercent val="0"/>
              <c:showBubbleSize val="0"/>
              <c:extLst>
                <c:ext xmlns:c15="http://schemas.microsoft.com/office/drawing/2012/chart" uri="{CE6537A1-D6FC-4f65-9D91-7224C49458BB}">
                  <c15:layout>
                    <c:manualLayout>
                      <c:w val="7.7159024678844002E-2"/>
                      <c:h val="0.12408884577714155"/>
                    </c:manualLayout>
                  </c15:layout>
                </c:ext>
                <c:ext xmlns:c16="http://schemas.microsoft.com/office/drawing/2014/chart" uri="{C3380CC4-5D6E-409C-BE32-E72D297353CC}">
                  <c16:uniqueId val="{00000000-B870-4EF9-9C35-1D3C1BFC88F1}"/>
                </c:ext>
              </c:extLst>
            </c:dLbl>
            <c:dLbl>
              <c:idx val="1"/>
              <c:layout>
                <c:manualLayout>
                  <c:x val="4.6335561141869755E-3"/>
                  <c:y val="0.49694074672267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9.3175886139360599E-3"/>
                  <c:y val="0.466147795336397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8635177227872121E-3"/>
                  <c:y val="0.424311513504859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dLbl>
              <c:idx val="5"/>
              <c:layout>
                <c:manualLayout>
                  <c:x val="-3.7270354455744242E-3"/>
                  <c:y val="0.29275508786634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A-453E-BF97-5EEF11B1A07B}"/>
                </c:ext>
              </c:extLst>
            </c:dLbl>
            <c:dLbl>
              <c:idx val="6"/>
              <c:layout>
                <c:manualLayout>
                  <c:x val="-1.3665638767147716E-16"/>
                  <c:y val="0.30648449860619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5F-4BCD-B8D1-BBAD9924A83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図表3_3歳児!$C$3:$I$3</c:f>
              <c:numCache>
                <c:formatCode>0.00_);[Red]\(0.00\)</c:formatCode>
                <c:ptCount val="7"/>
                <c:pt idx="0">
                  <c:v>0.93</c:v>
                </c:pt>
                <c:pt idx="1">
                  <c:v>0.9</c:v>
                </c:pt>
                <c:pt idx="2">
                  <c:v>0.85</c:v>
                </c:pt>
                <c:pt idx="3">
                  <c:v>0.7</c:v>
                </c:pt>
                <c:pt idx="4">
                  <c:v>0.76</c:v>
                </c:pt>
                <c:pt idx="5" formatCode="General">
                  <c:v>0.54</c:v>
                </c:pt>
                <c:pt idx="6" formatCode="General">
                  <c:v>0.49</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0"/>
              <c:layout>
                <c:manualLayout>
                  <c:x val="1.0154117317684855E-2"/>
                  <c:y val="0.394874992936788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70-4EF9-9C35-1D3C1BFC88F1}"/>
                </c:ext>
              </c:extLst>
            </c:dLbl>
            <c:dLbl>
              <c:idx val="1"/>
              <c:layout>
                <c:manualLayout>
                  <c:x val="1.2017635040472083E-2"/>
                  <c:y val="0.37172679028855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0-4EF9-9C35-1D3C1BFC88F1}"/>
                </c:ext>
              </c:extLst>
            </c:dLbl>
            <c:dLbl>
              <c:idx val="2"/>
              <c:layout>
                <c:manualLayout>
                  <c:x val="5.5205612034978282E-3"/>
                  <c:y val="0.33239706547125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0-4EF9-9C35-1D3C1BFC88F1}"/>
                </c:ext>
              </c:extLst>
            </c:dLbl>
            <c:dLbl>
              <c:idx val="3"/>
              <c:layout>
                <c:manualLayout>
                  <c:x val="5.5129310521919274E-3"/>
                  <c:y val="0.30232662171325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0-4EF9-9C35-1D3C1BFC88F1}"/>
                </c:ext>
              </c:extLst>
            </c:dLbl>
            <c:dLbl>
              <c:idx val="4"/>
              <c:layout>
                <c:manualLayout>
                  <c:x val="7.3764487749792083E-3"/>
                  <c:y val="0.302157104648534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0-4EF9-9C35-1D3C1BFC88F1}"/>
                </c:ext>
              </c:extLst>
            </c:dLbl>
            <c:dLbl>
              <c:idx val="5"/>
              <c:layout>
                <c:manualLayout>
                  <c:x val="1.3044624059510485E-2"/>
                  <c:y val="0.26099830247494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A-453E-BF97-5EEF11B1A07B}"/>
                </c:ext>
              </c:extLst>
            </c:dLbl>
            <c:dLbl>
              <c:idx val="6"/>
              <c:layout>
                <c:manualLayout>
                  <c:x val="1.1181106336723272E-2"/>
                  <c:y val="0.22799456603631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5F-4BCD-B8D1-BBAD9924A83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図表3_3歳児!$C$4:$I$4</c:f>
              <c:numCache>
                <c:formatCode>0.00_);[Red]\(0.00\)</c:formatCode>
                <c:ptCount val="7"/>
                <c:pt idx="0">
                  <c:v>0.54</c:v>
                </c:pt>
                <c:pt idx="1">
                  <c:v>0.49</c:v>
                </c:pt>
                <c:pt idx="2">
                  <c:v>0.44</c:v>
                </c:pt>
                <c:pt idx="3">
                  <c:v>0.39600000000000002</c:v>
                </c:pt>
                <c:pt idx="4">
                  <c:v>0.39</c:v>
                </c:pt>
                <c:pt idx="5" formatCode="General">
                  <c:v>0.33</c:v>
                </c:pt>
                <c:pt idx="6" formatCode="General">
                  <c:v>0.28000000000000003</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089381940133E-2"/>
                  <c:y val="-7.838820347971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dLbl>
              <c:idx val="5"/>
              <c:layout>
                <c:manualLayout>
                  <c:x val="-6.8950155743126851E-2"/>
                  <c:y val="-6.66943040778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A-453E-BF97-5EEF11B1A07B}"/>
                </c:ext>
              </c:extLst>
            </c:dLbl>
            <c:dLbl>
              <c:idx val="6"/>
              <c:layout>
                <c:manualLayout>
                  <c:x val="-6.3359602574765209E-2"/>
                  <c:y val="-7.1014700896556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5F-4BCD-B8D1-BBAD9924A83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図表3_3歳児!$C$5:$I$5</c:f>
              <c:numCache>
                <c:formatCode>0.00_);[Red]\(0.00\)</c:formatCode>
                <c:ptCount val="7"/>
                <c:pt idx="0">
                  <c:v>26.28</c:v>
                </c:pt>
                <c:pt idx="1">
                  <c:v>24.58</c:v>
                </c:pt>
                <c:pt idx="2">
                  <c:v>23.07</c:v>
                </c:pt>
                <c:pt idx="3">
                  <c:v>20.36</c:v>
                </c:pt>
                <c:pt idx="4">
                  <c:v>20.65</c:v>
                </c:pt>
                <c:pt idx="5" formatCode="0.00">
                  <c:v>16.3</c:v>
                </c:pt>
                <c:pt idx="6" formatCode="General">
                  <c:v>14.56</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70-4EF9-9C35-1D3C1BFC88F1}"/>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70-4EF9-9C35-1D3C1BFC88F1}"/>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70-4EF9-9C35-1D3C1BFC88F1}"/>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70-4EF9-9C35-1D3C1BFC88F1}"/>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70-4EF9-9C35-1D3C1BFC88F1}"/>
                </c:ext>
              </c:extLst>
            </c:dLbl>
            <c:dLbl>
              <c:idx val="5"/>
              <c:layout>
                <c:manualLayout>
                  <c:x val="-6.1496084851978002E-2"/>
                  <c:y val="-4.7078332290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0A-453E-BF97-5EEF11B1A07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図表3_3歳児!$C$2:$I$2</c:f>
              <c:strCache>
                <c:ptCount val="7"/>
                <c:pt idx="0">
                  <c:v>H28</c:v>
                </c:pt>
                <c:pt idx="1">
                  <c:v>H29</c:v>
                </c:pt>
                <c:pt idx="2">
                  <c:v>H30</c:v>
                </c:pt>
                <c:pt idx="3">
                  <c:v>R1</c:v>
                </c:pt>
                <c:pt idx="4">
                  <c:v>R2</c:v>
                </c:pt>
                <c:pt idx="5">
                  <c:v>R3</c:v>
                </c:pt>
                <c:pt idx="6">
                  <c:v>R4</c:v>
                </c:pt>
              </c:strCache>
            </c:strRef>
          </c:cat>
          <c:val>
            <c:numRef>
              <c:f>図表3_3歳児!$C$6:$I$6</c:f>
              <c:numCache>
                <c:formatCode>0.00_);[Red]\(0.00\)</c:formatCode>
                <c:ptCount val="7"/>
                <c:pt idx="0">
                  <c:v>15.8</c:v>
                </c:pt>
                <c:pt idx="1">
                  <c:v>14.43</c:v>
                </c:pt>
                <c:pt idx="2">
                  <c:v>13.24</c:v>
                </c:pt>
                <c:pt idx="3">
                  <c:v>11.9</c:v>
                </c:pt>
                <c:pt idx="4">
                  <c:v>11.81</c:v>
                </c:pt>
                <c:pt idx="5" formatCode="0.00">
                  <c:v>10.199999999999999</c:v>
                </c:pt>
                <c:pt idx="6" formatCode="General">
                  <c:v>8.64</c:v>
                </c:pt>
              </c:numCache>
            </c:numRef>
          </c:val>
          <c:smooth val="0"/>
          <c:extLst>
            <c:ext xmlns:c16="http://schemas.microsoft.com/office/drawing/2014/chart" uri="{C3380CC4-5D6E-409C-BE32-E72D297353CC}">
              <c16:uniqueId val="{00000017-B870-4EF9-9C35-1D3C1BFC88F1}"/>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295034995625531"/>
          <c:h val="9.18790494625223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一人平均むし歯数（青森県）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dLbl>
              <c:idx val="5"/>
              <c:layout>
                <c:manualLayout>
                  <c:x val="-1.9055875651591131E-3"/>
                  <c:y val="0.35616479752225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93-4875-A370-9930B264FEE0}"/>
                </c:ext>
              </c:extLst>
            </c:dLbl>
            <c:dLbl>
              <c:idx val="6"/>
              <c:layout>
                <c:manualLayout>
                  <c:x val="-3.8111751303182262E-3"/>
                  <c:y val="0.31497558157391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93-4875-A370-9930B264FEE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図表4_12歳児!$C$3:$I$3</c:f>
              <c:numCache>
                <c:formatCode>0.00_);[Red]\(0.00\)</c:formatCode>
                <c:ptCount val="7"/>
                <c:pt idx="0">
                  <c:v>1.31</c:v>
                </c:pt>
                <c:pt idx="1">
                  <c:v>1.25</c:v>
                </c:pt>
                <c:pt idx="2">
                  <c:v>1.27</c:v>
                </c:pt>
                <c:pt idx="3">
                  <c:v>1.1499999999999999</c:v>
                </c:pt>
                <c:pt idx="4">
                  <c:v>1.08</c:v>
                </c:pt>
                <c:pt idx="5">
                  <c:v>0.97</c:v>
                </c:pt>
                <c:pt idx="6">
                  <c:v>0.87</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一人平均むし歯数（全国）</c:v>
                </c:pt>
              </c:strCache>
            </c:strRef>
          </c:tx>
          <c:spPr>
            <a:solidFill>
              <a:srgbClr val="FFCF37"/>
            </a:solidFill>
            <a:ln>
              <a:noFill/>
            </a:ln>
            <a:effectLst/>
          </c:spPr>
          <c:invertIfNegative val="0"/>
          <c:dLbls>
            <c:dLbl>
              <c:idx val="0"/>
              <c:layout>
                <c:manualLayout>
                  <c:x val="8.6098715883299957E-3"/>
                  <c:y val="0.29616060530554417"/>
                </c:manualLayout>
              </c:layout>
              <c:showLegendKey val="0"/>
              <c:showVal val="1"/>
              <c:showCatName val="0"/>
              <c:showSerName val="0"/>
              <c:showPercent val="0"/>
              <c:showBubbleSize val="0"/>
              <c:extLst>
                <c:ext xmlns:c15="http://schemas.microsoft.com/office/drawing/2012/chart" uri="{CE6537A1-D6FC-4f65-9D91-7224C49458BB}">
                  <c15:layout>
                    <c:manualLayout>
                      <c:w val="5.3293776215145854E-2"/>
                      <c:h val="8.1815532025541204E-2"/>
                    </c:manualLayout>
                  </c15:layout>
                </c:ext>
                <c:ext xmlns:c16="http://schemas.microsoft.com/office/drawing/2014/chart" uri="{C3380CC4-5D6E-409C-BE32-E72D297353CC}">
                  <c16:uniqueId val="{00000006-633B-4498-861D-3D000E255C2F}"/>
                </c:ext>
              </c:extLst>
            </c:dLbl>
            <c:dLbl>
              <c:idx val="1"/>
              <c:layout>
                <c:manualLayout>
                  <c:x val="1.3881194716100243E-2"/>
                  <c:y val="0.324475100677760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3B-4498-861D-3D000E255C2F}"/>
                </c:ext>
              </c:extLst>
            </c:dLbl>
            <c:dLbl>
              <c:idx val="2"/>
              <c:layout>
                <c:manualLayout>
                  <c:x val="5.8397618492874353E-3"/>
                  <c:y val="0.28381554356375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3B-4498-861D-3D000E255C2F}"/>
                </c:ext>
              </c:extLst>
            </c:dLbl>
            <c:dLbl>
              <c:idx val="3"/>
              <c:layout>
                <c:manualLayout>
                  <c:x val="1.2860536945957235E-2"/>
                  <c:y val="0.305823032961647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3B-4498-861D-3D000E255C2F}"/>
                </c:ext>
              </c:extLst>
            </c:dLbl>
            <c:dLbl>
              <c:idx val="4"/>
              <c:layout>
                <c:manualLayout>
                  <c:x val="1.1103406177241643E-2"/>
                  <c:y val="0.292941169683405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3B-4498-861D-3D000E255C2F}"/>
                </c:ext>
              </c:extLst>
            </c:dLbl>
            <c:dLbl>
              <c:idx val="5"/>
              <c:layout>
                <c:manualLayout>
                  <c:x val="0"/>
                  <c:y val="0.304217848019232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93-4875-A370-9930B264FEE0}"/>
                </c:ext>
              </c:extLst>
            </c:dLbl>
            <c:dLbl>
              <c:idx val="6"/>
              <c:layout>
                <c:manualLayout>
                  <c:x val="5.8653578486741091E-3"/>
                  <c:y val="0.27063670870879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93-4875-A370-9930B264FEE0}"/>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図表4_12歳児!$C$4:$I$4</c:f>
              <c:numCache>
                <c:formatCode>0.00_);[Red]\(0.00\)</c:formatCode>
                <c:ptCount val="7"/>
                <c:pt idx="0">
                  <c:v>0.84</c:v>
                </c:pt>
                <c:pt idx="1">
                  <c:v>0.82</c:v>
                </c:pt>
                <c:pt idx="2">
                  <c:v>0.74</c:v>
                </c:pt>
                <c:pt idx="3">
                  <c:v>0.7</c:v>
                </c:pt>
                <c:pt idx="4">
                  <c:v>0.68</c:v>
                </c:pt>
                <c:pt idx="5" formatCode="General">
                  <c:v>0.63</c:v>
                </c:pt>
                <c:pt idx="6" formatCode="General">
                  <c:v>0.56000000000000005</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0718575929390594E-2"/>
                  <c:y val="-8.336654953159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dLbl>
              <c:idx val="5"/>
              <c:layout>
                <c:manualLayout>
                  <c:x val="-3.811238080690512E-2"/>
                  <c:y val="-7.414050046459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93-4875-A370-9930B264FEE0}"/>
                </c:ext>
              </c:extLst>
            </c:dLbl>
            <c:dLbl>
              <c:idx val="6"/>
              <c:layout>
                <c:manualLayout>
                  <c:x val="-5.1451714089322059E-2"/>
                  <c:y val="-7.8259417157071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93-4875-A370-9930B264FEE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図表4_12歳児!$C$5:$I$5</c:f>
              <c:numCache>
                <c:formatCode>0.0_);[Red]\(0.0\)</c:formatCode>
                <c:ptCount val="7"/>
                <c:pt idx="0">
                  <c:v>46.3</c:v>
                </c:pt>
                <c:pt idx="1">
                  <c:v>46.1</c:v>
                </c:pt>
                <c:pt idx="2">
                  <c:v>44.5</c:v>
                </c:pt>
                <c:pt idx="3">
                  <c:v>42.7</c:v>
                </c:pt>
                <c:pt idx="4">
                  <c:v>36.799999999999997</c:v>
                </c:pt>
                <c:pt idx="5" formatCode="General">
                  <c:v>37.4</c:v>
                </c:pt>
                <c:pt idx="6" formatCode="General">
                  <c:v>37.9</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dLbl>
              <c:idx val="5"/>
              <c:layout>
                <c:manualLayout>
                  <c:x val="-4.3829237927940891E-2"/>
                  <c:y val="-2.8832416847342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93-4875-A370-9930B264FEE0}"/>
                </c:ext>
              </c:extLst>
            </c:dLbl>
            <c:dLbl>
              <c:idx val="6"/>
              <c:layout>
                <c:manualLayout>
                  <c:x val="-3.8112380806905266E-2"/>
                  <c:y val="-5.7664833694684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93-4875-A370-9930B264FEE0}"/>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図表4_12歳児!$C$6:$I$6</c:f>
              <c:numCache>
                <c:formatCode>0.00_);[Red]\(0.00\)</c:formatCode>
                <c:ptCount val="7"/>
                <c:pt idx="0">
                  <c:v>35.520000000000003</c:v>
                </c:pt>
                <c:pt idx="1">
                  <c:v>34.869999999999997</c:v>
                </c:pt>
                <c:pt idx="2">
                  <c:v>32.72</c:v>
                </c:pt>
                <c:pt idx="3">
                  <c:v>31.76</c:v>
                </c:pt>
                <c:pt idx="4">
                  <c:v>29.44</c:v>
                </c:pt>
                <c:pt idx="5" formatCode="General">
                  <c:v>28.33</c:v>
                </c:pt>
                <c:pt idx="6" formatCode="General">
                  <c:v>25.76</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0"/>
          <c:y val="0.87965426025094506"/>
          <c:w val="0.96795035662093487"/>
          <c:h val="9.47619543421997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22"/>
            <c:invertIfNegative val="0"/>
            <c:bubble3D val="0"/>
            <c:spPr>
              <a:solidFill>
                <a:srgbClr val="415665"/>
              </a:solidFill>
              <a:ln>
                <a:noFill/>
              </a:ln>
              <a:effectLst/>
            </c:spPr>
            <c:extLst>
              <c:ext xmlns:c16="http://schemas.microsoft.com/office/drawing/2014/chart" uri="{C3380CC4-5D6E-409C-BE32-E72D297353CC}">
                <c16:uniqueId val="{00000003-9166-4B5D-B66A-FA7D2C5DCCF4}"/>
              </c:ext>
            </c:extLst>
          </c:dPt>
          <c:dPt>
            <c:idx val="43"/>
            <c:invertIfNegative val="0"/>
            <c:bubble3D val="0"/>
            <c:spPr>
              <a:solidFill>
                <a:srgbClr val="FFC000"/>
              </a:solidFill>
              <a:ln>
                <a:noFill/>
              </a:ln>
              <a:effectLst/>
            </c:spPr>
            <c:extLst>
              <c:ext xmlns:c16="http://schemas.microsoft.com/office/drawing/2014/chart" uri="{C3380CC4-5D6E-409C-BE32-E72D297353CC}">
                <c16:uniqueId val="{0000001B-CF5E-45C9-8E35-CDE29EF00439}"/>
              </c:ext>
            </c:extLst>
          </c:dPt>
          <c:dPt>
            <c:idx val="45"/>
            <c:invertIfNegative val="0"/>
            <c:bubble3D val="0"/>
            <c:spPr>
              <a:solidFill>
                <a:srgbClr val="FF0000"/>
              </a:solidFill>
              <a:ln>
                <a:noFill/>
              </a:ln>
              <a:effectLst/>
            </c:spPr>
            <c:extLst>
              <c:ext xmlns:c16="http://schemas.microsoft.com/office/drawing/2014/chart" uri="{C3380CC4-5D6E-409C-BE32-E72D297353CC}">
                <c16:uniqueId val="{00000002-9166-4B5D-B66A-FA7D2C5DCCF4}"/>
              </c:ext>
            </c:extLst>
          </c:dPt>
          <c:dLbls>
            <c:dLbl>
              <c:idx val="0"/>
              <c:layout>
                <c:manualLayout>
                  <c:x val="4.6356196144381251E-3"/>
                  <c:y val="-2.615283552337589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102-4F33-A18B-AF778C385149}"/>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02-4F33-A18B-AF778C385149}"/>
                </c:ext>
              </c:extLst>
            </c:dLbl>
            <c:dLbl>
              <c:idx val="2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66-4B5D-B66A-FA7D2C5DCCF4}"/>
                </c:ext>
              </c:extLst>
            </c:dLbl>
            <c:dLbl>
              <c:idx val="2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02-4F33-A18B-AF778C385149}"/>
                </c:ext>
              </c:extLst>
            </c:dLbl>
            <c:dLbl>
              <c:idx val="3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02-4F33-A18B-AF778C385149}"/>
                </c:ext>
              </c:extLst>
            </c:dLbl>
            <c:dLbl>
              <c:idx val="4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02-4F33-A18B-AF778C385149}"/>
                </c:ext>
              </c:extLst>
            </c:dLbl>
            <c:dLbl>
              <c:idx val="4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F5E-45C9-8E35-CDE29EF00439}"/>
                </c:ext>
              </c:extLst>
            </c:dLbl>
            <c:dLbl>
              <c:idx val="45"/>
              <c:layout>
                <c:manualLayout>
                  <c:x val="-6.1808261525840439E-3"/>
                  <c:y val="4.3588059205626499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66-4B5D-B66A-FA7D2C5DCCF4}"/>
                </c:ext>
              </c:extLst>
            </c:dLbl>
            <c:dLbl>
              <c:idx val="4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02-4F33-A18B-AF778C385149}"/>
                </c:ext>
              </c:extLst>
            </c:dLbl>
            <c:dLbl>
              <c:idx val="4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02-4F33-A18B-AF778C38514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岐　　　阜</c:v>
                </c:pt>
                <c:pt idx="2">
                  <c:v> 愛　　　知</c:v>
                </c:pt>
                <c:pt idx="3">
                  <c:v> 山　　　形</c:v>
                </c:pt>
                <c:pt idx="4">
                  <c:v> 埼　　　玉</c:v>
                </c:pt>
                <c:pt idx="5">
                  <c:v> 静　　　岡</c:v>
                </c:pt>
                <c:pt idx="6">
                  <c:v> 滋　　　賀</c:v>
                </c:pt>
                <c:pt idx="7">
                  <c:v> 岡　　　山</c:v>
                </c:pt>
                <c:pt idx="8">
                  <c:v> 秋　　　田</c:v>
                </c:pt>
                <c:pt idx="9">
                  <c:v> 千　　　葉</c:v>
                </c:pt>
                <c:pt idx="10">
                  <c:v> 東　　　京</c:v>
                </c:pt>
                <c:pt idx="11">
                  <c:v> 神　奈　川</c:v>
                </c:pt>
                <c:pt idx="12">
                  <c:v> 富　　　山</c:v>
                </c:pt>
                <c:pt idx="13">
                  <c:v> 長　　　野</c:v>
                </c:pt>
                <c:pt idx="14">
                  <c:v> 京　　　都</c:v>
                </c:pt>
                <c:pt idx="15">
                  <c:v> 兵　　　庫</c:v>
                </c:pt>
                <c:pt idx="16">
                  <c:v> 奈　　　良</c:v>
                </c:pt>
                <c:pt idx="17">
                  <c:v> 和　歌　山</c:v>
                </c:pt>
                <c:pt idx="18">
                  <c:v> 広　　　島</c:v>
                </c:pt>
                <c:pt idx="19">
                  <c:v> 山　　　口</c:v>
                </c:pt>
                <c:pt idx="20">
                  <c:v> 高　　　知</c:v>
                </c:pt>
                <c:pt idx="21">
                  <c:v> 佐　　　賀</c:v>
                </c:pt>
                <c:pt idx="22">
                  <c:v> 全　　　国</c:v>
                </c:pt>
                <c:pt idx="23">
                  <c:v> 宮　　　城</c:v>
                </c:pt>
                <c:pt idx="24">
                  <c:v> 石　　　川</c:v>
                </c:pt>
                <c:pt idx="25">
                  <c:v> 三　　　重</c:v>
                </c:pt>
                <c:pt idx="26">
                  <c:v> 大　　　阪</c:v>
                </c:pt>
                <c:pt idx="27">
                  <c:v> 鳥　　　取</c:v>
                </c:pt>
                <c:pt idx="28">
                  <c:v> 島　　　根</c:v>
                </c:pt>
                <c:pt idx="29">
                  <c:v> 香　　　川</c:v>
                </c:pt>
                <c:pt idx="30">
                  <c:v> 長　　　崎</c:v>
                </c:pt>
                <c:pt idx="31">
                  <c:v> 岩　　　手</c:v>
                </c:pt>
                <c:pt idx="32">
                  <c:v> 茨　　　城</c:v>
                </c:pt>
                <c:pt idx="33">
                  <c:v> 栃　　　木</c:v>
                </c:pt>
                <c:pt idx="34">
                  <c:v> 群　　　馬</c:v>
                </c:pt>
                <c:pt idx="35">
                  <c:v> 福　　　井</c:v>
                </c:pt>
                <c:pt idx="36">
                  <c:v> 山　　　梨</c:v>
                </c:pt>
                <c:pt idx="37">
                  <c:v> 徳　　　島</c:v>
                </c:pt>
                <c:pt idx="38">
                  <c:v> 熊　　　本</c:v>
                </c:pt>
                <c:pt idx="39">
                  <c:v> 大　　　分</c:v>
                </c:pt>
                <c:pt idx="40">
                  <c:v> 北　海　道</c:v>
                </c:pt>
                <c:pt idx="41">
                  <c:v> 愛　　　媛</c:v>
                </c:pt>
                <c:pt idx="42">
                  <c:v> 宮　　　崎</c:v>
                </c:pt>
                <c:pt idx="43">
                  <c:v> 福　　　島</c:v>
                </c:pt>
                <c:pt idx="44">
                  <c:v> 福　　　岡</c:v>
                </c:pt>
                <c:pt idx="45">
                  <c:v> 青　　　森</c:v>
                </c:pt>
                <c:pt idx="46">
                  <c:v> 鹿　児　島</c:v>
                </c:pt>
                <c:pt idx="47">
                  <c:v> 沖　　　縄</c:v>
                </c:pt>
              </c:strCache>
            </c:strRef>
          </c:cat>
          <c:val>
            <c:numRef>
              <c:f>'図表5-1_12歳児都道府県別 (凡例間引き)'!$AD$12:$AD$59</c:f>
              <c:numCache>
                <c:formatCode>#,##0.0;"△"#,##0.0</c:formatCode>
                <c:ptCount val="48"/>
                <c:pt idx="0">
                  <c:v>0.3</c:v>
                </c:pt>
                <c:pt idx="1">
                  <c:v>0.3</c:v>
                </c:pt>
                <c:pt idx="2">
                  <c:v>0.3</c:v>
                </c:pt>
                <c:pt idx="3">
                  <c:v>0.4</c:v>
                </c:pt>
                <c:pt idx="4">
                  <c:v>0.4</c:v>
                </c:pt>
                <c:pt idx="5">
                  <c:v>0.4</c:v>
                </c:pt>
                <c:pt idx="6">
                  <c:v>0.4</c:v>
                </c:pt>
                <c:pt idx="7">
                  <c:v>0.4</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formatCode="#,##0.00;&quot;△&quot;#,##0.00">
                  <c:v>0.56000000000000005</c:v>
                </c:pt>
                <c:pt idx="23">
                  <c:v>0.6</c:v>
                </c:pt>
                <c:pt idx="24">
                  <c:v>0.6</c:v>
                </c:pt>
                <c:pt idx="25">
                  <c:v>0.6</c:v>
                </c:pt>
                <c:pt idx="26">
                  <c:v>0.6</c:v>
                </c:pt>
                <c:pt idx="27">
                  <c:v>0.6</c:v>
                </c:pt>
                <c:pt idx="28">
                  <c:v>0.6</c:v>
                </c:pt>
                <c:pt idx="29">
                  <c:v>0.6</c:v>
                </c:pt>
                <c:pt idx="30">
                  <c:v>0.6</c:v>
                </c:pt>
                <c:pt idx="31">
                  <c:v>0.7</c:v>
                </c:pt>
                <c:pt idx="32">
                  <c:v>0.7</c:v>
                </c:pt>
                <c:pt idx="33">
                  <c:v>0.7</c:v>
                </c:pt>
                <c:pt idx="34">
                  <c:v>0.7</c:v>
                </c:pt>
                <c:pt idx="35">
                  <c:v>0.7</c:v>
                </c:pt>
                <c:pt idx="36">
                  <c:v>0.7</c:v>
                </c:pt>
                <c:pt idx="37">
                  <c:v>0.7</c:v>
                </c:pt>
                <c:pt idx="38">
                  <c:v>0.7</c:v>
                </c:pt>
                <c:pt idx="39">
                  <c:v>0.7</c:v>
                </c:pt>
                <c:pt idx="40">
                  <c:v>0.8</c:v>
                </c:pt>
                <c:pt idx="41">
                  <c:v>0.8</c:v>
                </c:pt>
                <c:pt idx="42">
                  <c:v>0.8</c:v>
                </c:pt>
                <c:pt idx="43">
                  <c:v>0.9</c:v>
                </c:pt>
                <c:pt idx="44">
                  <c:v>0.9</c:v>
                </c:pt>
                <c:pt idx="45">
                  <c:v>1</c:v>
                </c:pt>
                <c:pt idx="46">
                  <c:v>1.1000000000000001</c:v>
                </c:pt>
                <c:pt idx="47">
                  <c:v>1.2</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00"/>
        <c:overlap val="-33"/>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岐　　　阜</c:v>
                      </c:pt>
                      <c:pt idx="2">
                        <c:v> 愛　　　知</c:v>
                      </c:pt>
                      <c:pt idx="3">
                        <c:v> 山　　　形</c:v>
                      </c:pt>
                      <c:pt idx="4">
                        <c:v> 埼　　　玉</c:v>
                      </c:pt>
                      <c:pt idx="5">
                        <c:v> 静　　　岡</c:v>
                      </c:pt>
                      <c:pt idx="6">
                        <c:v> 滋　　　賀</c:v>
                      </c:pt>
                      <c:pt idx="7">
                        <c:v> 岡　　　山</c:v>
                      </c:pt>
                      <c:pt idx="8">
                        <c:v> 秋　　　田</c:v>
                      </c:pt>
                      <c:pt idx="9">
                        <c:v> 千　　　葉</c:v>
                      </c:pt>
                      <c:pt idx="10">
                        <c:v> 東　　　京</c:v>
                      </c:pt>
                      <c:pt idx="11">
                        <c:v> 神　奈　川</c:v>
                      </c:pt>
                      <c:pt idx="12">
                        <c:v> 富　　　山</c:v>
                      </c:pt>
                      <c:pt idx="13">
                        <c:v> 長　　　野</c:v>
                      </c:pt>
                      <c:pt idx="14">
                        <c:v> 京　　　都</c:v>
                      </c:pt>
                      <c:pt idx="15">
                        <c:v> 兵　　　庫</c:v>
                      </c:pt>
                      <c:pt idx="16">
                        <c:v> 奈　　　良</c:v>
                      </c:pt>
                      <c:pt idx="17">
                        <c:v> 和　歌　山</c:v>
                      </c:pt>
                      <c:pt idx="18">
                        <c:v> 広　　　島</c:v>
                      </c:pt>
                      <c:pt idx="19">
                        <c:v> 山　　　口</c:v>
                      </c:pt>
                      <c:pt idx="20">
                        <c:v> 高　　　知</c:v>
                      </c:pt>
                      <c:pt idx="21">
                        <c:v> 佐　　　賀</c:v>
                      </c:pt>
                      <c:pt idx="22">
                        <c:v> 全　　　国</c:v>
                      </c:pt>
                      <c:pt idx="23">
                        <c:v> 宮　　　城</c:v>
                      </c:pt>
                      <c:pt idx="24">
                        <c:v> 石　　　川</c:v>
                      </c:pt>
                      <c:pt idx="25">
                        <c:v> 三　　　重</c:v>
                      </c:pt>
                      <c:pt idx="26">
                        <c:v> 大　　　阪</c:v>
                      </c:pt>
                      <c:pt idx="27">
                        <c:v> 鳥　　　取</c:v>
                      </c:pt>
                      <c:pt idx="28">
                        <c:v> 島　　　根</c:v>
                      </c:pt>
                      <c:pt idx="29">
                        <c:v> 香　　　川</c:v>
                      </c:pt>
                      <c:pt idx="30">
                        <c:v> 長　　　崎</c:v>
                      </c:pt>
                      <c:pt idx="31">
                        <c:v> 岩　　　手</c:v>
                      </c:pt>
                      <c:pt idx="32">
                        <c:v> 茨　　　城</c:v>
                      </c:pt>
                      <c:pt idx="33">
                        <c:v> 栃　　　木</c:v>
                      </c:pt>
                      <c:pt idx="34">
                        <c:v> 群　　　馬</c:v>
                      </c:pt>
                      <c:pt idx="35">
                        <c:v> 福　　　井</c:v>
                      </c:pt>
                      <c:pt idx="36">
                        <c:v> 山　　　梨</c:v>
                      </c:pt>
                      <c:pt idx="37">
                        <c:v> 徳　　　島</c:v>
                      </c:pt>
                      <c:pt idx="38">
                        <c:v> 熊　　　本</c:v>
                      </c:pt>
                      <c:pt idx="39">
                        <c:v> 大　　　分</c:v>
                      </c:pt>
                      <c:pt idx="40">
                        <c:v> 北　海　道</c:v>
                      </c:pt>
                      <c:pt idx="41">
                        <c:v> 愛　　　媛</c:v>
                      </c:pt>
                      <c:pt idx="42">
                        <c:v> 宮　　　崎</c:v>
                      </c:pt>
                      <c:pt idx="43">
                        <c:v> 福　　　島</c:v>
                      </c:pt>
                      <c:pt idx="44">
                        <c:v> 福　　　岡</c:v>
                      </c:pt>
                      <c:pt idx="45">
                        <c:v> 青　　　森</c:v>
                      </c:pt>
                      <c:pt idx="46">
                        <c:v> 鹿　児　島</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FF0000"/>
              </a:solidFill>
              <a:ln>
                <a:noFill/>
              </a:ln>
              <a:effectLst/>
            </c:spPr>
            <c:extLst>
              <c:ext xmlns:c16="http://schemas.microsoft.com/office/drawing/2014/chart" uri="{C3380CC4-5D6E-409C-BE32-E72D297353CC}">
                <c16:uniqueId val="{00000005-EF91-4DEB-9166-3DE2FBD2B76F}"/>
              </c:ext>
            </c:extLst>
          </c:dPt>
          <c:dPt>
            <c:idx val="18"/>
            <c:invertIfNegative val="0"/>
            <c:bubble3D val="0"/>
            <c:spPr>
              <a:solidFill>
                <a:srgbClr val="0070C0"/>
              </a:solidFill>
              <a:ln>
                <a:noFill/>
              </a:ln>
              <a:effectLst/>
            </c:spPr>
            <c:extLst>
              <c:ext xmlns:c16="http://schemas.microsoft.com/office/drawing/2014/chart" uri="{C3380CC4-5D6E-409C-BE32-E72D297353CC}">
                <c16:uniqueId val="{00000002-499B-41BE-8919-0BF8F0299758}"/>
              </c:ext>
            </c:extLst>
          </c:dPt>
          <c:dPt>
            <c:idx val="19"/>
            <c:invertIfNegative val="0"/>
            <c:bubble3D val="0"/>
            <c:spPr>
              <a:solidFill>
                <a:srgbClr val="0070C0"/>
              </a:solidFill>
              <a:ln>
                <a:noFill/>
              </a:ln>
              <a:effectLst/>
            </c:spPr>
            <c:extLst>
              <c:ext xmlns:c16="http://schemas.microsoft.com/office/drawing/2014/chart" uri="{C3380CC4-5D6E-409C-BE32-E72D297353CC}">
                <c16:uniqueId val="{00000001-90B5-40B6-A37E-DBC0666500C7}"/>
              </c:ext>
            </c:extLst>
          </c:dPt>
          <c:dPt>
            <c:idx val="28"/>
            <c:invertIfNegative val="0"/>
            <c:bubble3D val="0"/>
            <c:spPr>
              <a:solidFill>
                <a:srgbClr val="0070C0"/>
              </a:solidFill>
              <a:ln>
                <a:noFill/>
              </a:ln>
              <a:effectLst/>
            </c:spPr>
            <c:extLst>
              <c:ext xmlns:c16="http://schemas.microsoft.com/office/drawing/2014/chart" uri="{C3380CC4-5D6E-409C-BE32-E72D297353CC}">
                <c16:uniqueId val="{00000004-EF91-4DEB-9166-3DE2FBD2B76F}"/>
              </c:ext>
            </c:extLst>
          </c:dPt>
          <c:dLbls>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七戸町</c:v>
                </c:pt>
                <c:pt idx="1">
                  <c:v>三沢市</c:v>
                </c:pt>
                <c:pt idx="2">
                  <c:v>六戸町</c:v>
                </c:pt>
                <c:pt idx="3">
                  <c:v>平内町</c:v>
                </c:pt>
                <c:pt idx="4">
                  <c:v>大鰐町</c:v>
                </c:pt>
                <c:pt idx="5">
                  <c:v>鰺ヶ沢町</c:v>
                </c:pt>
                <c:pt idx="6">
                  <c:v>風間浦村</c:v>
                </c:pt>
                <c:pt idx="7">
                  <c:v>田子町</c:v>
                </c:pt>
                <c:pt idx="8">
                  <c:v>青森市</c:v>
                </c:pt>
                <c:pt idx="9">
                  <c:v>蓬田村</c:v>
                </c:pt>
                <c:pt idx="10">
                  <c:v>深浦町</c:v>
                </c:pt>
                <c:pt idx="11">
                  <c:v>平川市</c:v>
                </c:pt>
                <c:pt idx="12">
                  <c:v>五所川原市</c:v>
                </c:pt>
                <c:pt idx="13">
                  <c:v>八戸市</c:v>
                </c:pt>
                <c:pt idx="14">
                  <c:v>県全体</c:v>
                </c:pt>
                <c:pt idx="15">
                  <c:v>中泊町</c:v>
                </c:pt>
                <c:pt idx="16">
                  <c:v>弘前市</c:v>
                </c:pt>
                <c:pt idx="17">
                  <c:v>つがる市</c:v>
                </c:pt>
                <c:pt idx="18">
                  <c:v>十和田市</c:v>
                </c:pt>
                <c:pt idx="19">
                  <c:v>むつ市</c:v>
                </c:pt>
                <c:pt idx="20">
                  <c:v>板柳町</c:v>
                </c:pt>
                <c:pt idx="21">
                  <c:v>六ヶ所村</c:v>
                </c:pt>
                <c:pt idx="22">
                  <c:v>藤崎町</c:v>
                </c:pt>
                <c:pt idx="23">
                  <c:v>東北町</c:v>
                </c:pt>
                <c:pt idx="24">
                  <c:v>五戸町</c:v>
                </c:pt>
                <c:pt idx="25">
                  <c:v>鶴田町</c:v>
                </c:pt>
                <c:pt idx="26">
                  <c:v>野辺地町</c:v>
                </c:pt>
                <c:pt idx="27">
                  <c:v>佐井村</c:v>
                </c:pt>
                <c:pt idx="28">
                  <c:v>三戸町</c:v>
                </c:pt>
                <c:pt idx="29">
                  <c:v>おいらせ町</c:v>
                </c:pt>
                <c:pt idx="30">
                  <c:v>大間町</c:v>
                </c:pt>
                <c:pt idx="31">
                  <c:v>南部町</c:v>
                </c:pt>
                <c:pt idx="32">
                  <c:v>今別町</c:v>
                </c:pt>
                <c:pt idx="33">
                  <c:v>黒石市</c:v>
                </c:pt>
                <c:pt idx="34">
                  <c:v>階上町</c:v>
                </c:pt>
                <c:pt idx="35">
                  <c:v>新郷村</c:v>
                </c:pt>
                <c:pt idx="36">
                  <c:v>横浜町</c:v>
                </c:pt>
                <c:pt idx="37">
                  <c:v>東通村</c:v>
                </c:pt>
                <c:pt idx="38">
                  <c:v>田舎館村</c:v>
                </c:pt>
                <c:pt idx="39">
                  <c:v>外ヶ浜町</c:v>
                </c:pt>
              </c:strCache>
            </c:strRef>
          </c:cat>
          <c:val>
            <c:numRef>
              <c:f>Sheet1!$C$5:$C$44</c:f>
              <c:numCache>
                <c:formatCode>0.00_);[Red]\(0.00\)</c:formatCode>
                <c:ptCount val="40"/>
                <c:pt idx="0">
                  <c:v>0.36</c:v>
                </c:pt>
                <c:pt idx="1">
                  <c:v>0.42</c:v>
                </c:pt>
                <c:pt idx="2">
                  <c:v>0.44</c:v>
                </c:pt>
                <c:pt idx="3">
                  <c:v>0.45</c:v>
                </c:pt>
                <c:pt idx="4">
                  <c:v>0.46</c:v>
                </c:pt>
                <c:pt idx="5">
                  <c:v>0.47</c:v>
                </c:pt>
                <c:pt idx="6">
                  <c:v>0.6</c:v>
                </c:pt>
                <c:pt idx="7">
                  <c:v>0.61</c:v>
                </c:pt>
                <c:pt idx="8">
                  <c:v>0.63</c:v>
                </c:pt>
                <c:pt idx="9">
                  <c:v>0.68</c:v>
                </c:pt>
                <c:pt idx="10">
                  <c:v>0.68</c:v>
                </c:pt>
                <c:pt idx="11">
                  <c:v>0.74</c:v>
                </c:pt>
                <c:pt idx="12">
                  <c:v>0.79</c:v>
                </c:pt>
                <c:pt idx="13">
                  <c:v>0.84</c:v>
                </c:pt>
                <c:pt idx="14">
                  <c:v>0.85</c:v>
                </c:pt>
                <c:pt idx="15">
                  <c:v>0.86</c:v>
                </c:pt>
                <c:pt idx="16">
                  <c:v>0.94</c:v>
                </c:pt>
                <c:pt idx="17">
                  <c:v>0.95</c:v>
                </c:pt>
                <c:pt idx="18">
                  <c:v>0.96</c:v>
                </c:pt>
                <c:pt idx="19">
                  <c:v>0.96</c:v>
                </c:pt>
                <c:pt idx="20">
                  <c:v>1.04</c:v>
                </c:pt>
                <c:pt idx="21">
                  <c:v>1.04</c:v>
                </c:pt>
                <c:pt idx="22">
                  <c:v>1.08</c:v>
                </c:pt>
                <c:pt idx="23">
                  <c:v>1.1100000000000001</c:v>
                </c:pt>
                <c:pt idx="24">
                  <c:v>1.1200000000000001</c:v>
                </c:pt>
                <c:pt idx="25">
                  <c:v>1.1399999999999999</c:v>
                </c:pt>
                <c:pt idx="26">
                  <c:v>1.1499999999999999</c:v>
                </c:pt>
                <c:pt idx="27">
                  <c:v>1.33</c:v>
                </c:pt>
                <c:pt idx="28">
                  <c:v>1.38</c:v>
                </c:pt>
                <c:pt idx="29">
                  <c:v>1.42</c:v>
                </c:pt>
                <c:pt idx="30">
                  <c:v>1.46</c:v>
                </c:pt>
                <c:pt idx="31">
                  <c:v>1.47</c:v>
                </c:pt>
                <c:pt idx="32">
                  <c:v>1.5</c:v>
                </c:pt>
                <c:pt idx="33">
                  <c:v>1.57</c:v>
                </c:pt>
                <c:pt idx="34">
                  <c:v>1.59</c:v>
                </c:pt>
                <c:pt idx="35">
                  <c:v>1.67</c:v>
                </c:pt>
                <c:pt idx="36">
                  <c:v>1.74</c:v>
                </c:pt>
                <c:pt idx="37">
                  <c:v>1.86</c:v>
                </c:pt>
                <c:pt idx="38">
                  <c:v>2.0699999999999998</c:v>
                </c:pt>
                <c:pt idx="39">
                  <c:v>2.25</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5054524196649E-2"/>
          <c:y val="6.8354697681008852E-2"/>
          <c:w val="0.91182859186336962"/>
          <c:h val="0.81365160674371195"/>
        </c:manualLayout>
      </c:layout>
      <c:lineChart>
        <c:grouping val="standard"/>
        <c:varyColors val="0"/>
        <c:ser>
          <c:idx val="0"/>
          <c:order val="0"/>
          <c:tx>
            <c:strRef>
              <c:f>図表9_三沢市12歳児DMF!$A$4</c:f>
              <c:strCache>
                <c:ptCount val="1"/>
                <c:pt idx="0">
                  <c:v>三沢市</c:v>
                </c:pt>
              </c:strCache>
            </c:strRef>
          </c:tx>
          <c:spPr>
            <a:ln w="38100" cap="rnd">
              <a:solidFill>
                <a:srgbClr val="FF6600"/>
              </a:solidFill>
              <a:round/>
            </a:ln>
            <a:effectLst/>
          </c:spPr>
          <c:marker>
            <c:symbol val="none"/>
          </c:marker>
          <c:dLbls>
            <c:dLbl>
              <c:idx val="0"/>
              <c:layout>
                <c:manualLayout>
                  <c:x val="-3.2460972819797825E-2"/>
                  <c:y val="0.1056940647912355"/>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C-4EEC-AC26-2420AC93EE1C}"/>
                </c:ext>
              </c:extLst>
            </c:dLbl>
            <c:dLbl>
              <c:idx val="6"/>
              <c:layout>
                <c:manualLayout>
                  <c:x val="-3.0432078790759983E-2"/>
                  <c:y val="2.19398837603775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C-4EEC-AC26-2420AC93EE1C}"/>
                </c:ext>
              </c:extLst>
            </c:dLbl>
            <c:dLbl>
              <c:idx val="22"/>
              <c:layout>
                <c:manualLayout>
                  <c:x val="-2.1852957117042382E-2"/>
                  <c:y val="3.711617635534134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0C-4EEC-AC26-2420AC93EE1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図表9_三沢市12歳児DMF!$B$4:$X$4</c:f>
              <c:numCache>
                <c:formatCode>General</c:formatCode>
                <c:ptCount val="23"/>
                <c:pt idx="0">
                  <c:v>2.7</c:v>
                </c:pt>
                <c:pt idx="1">
                  <c:v>1.9</c:v>
                </c:pt>
                <c:pt idx="2">
                  <c:v>2.1</c:v>
                </c:pt>
                <c:pt idx="3">
                  <c:v>2.1</c:v>
                </c:pt>
                <c:pt idx="4">
                  <c:v>1.5</c:v>
                </c:pt>
                <c:pt idx="5">
                  <c:v>1.5</c:v>
                </c:pt>
                <c:pt idx="6">
                  <c:v>0.9</c:v>
                </c:pt>
                <c:pt idx="7">
                  <c:v>1.2</c:v>
                </c:pt>
                <c:pt idx="8">
                  <c:v>1</c:v>
                </c:pt>
                <c:pt idx="9">
                  <c:v>0.97</c:v>
                </c:pt>
                <c:pt idx="10">
                  <c:v>1.1000000000000001</c:v>
                </c:pt>
                <c:pt idx="11">
                  <c:v>0.61</c:v>
                </c:pt>
                <c:pt idx="12">
                  <c:v>0.79</c:v>
                </c:pt>
                <c:pt idx="13">
                  <c:v>0.78</c:v>
                </c:pt>
                <c:pt idx="14">
                  <c:v>0.79</c:v>
                </c:pt>
                <c:pt idx="15">
                  <c:v>1</c:v>
                </c:pt>
                <c:pt idx="16">
                  <c:v>0.6</c:v>
                </c:pt>
                <c:pt idx="17">
                  <c:v>0.48</c:v>
                </c:pt>
                <c:pt idx="18">
                  <c:v>0.63</c:v>
                </c:pt>
                <c:pt idx="19">
                  <c:v>0.41</c:v>
                </c:pt>
                <c:pt idx="20">
                  <c:v>0.37</c:v>
                </c:pt>
                <c:pt idx="21" formatCode="0.00">
                  <c:v>0.5</c:v>
                </c:pt>
                <c:pt idx="22">
                  <c:v>0.38</c:v>
                </c:pt>
              </c:numCache>
            </c:numRef>
          </c:val>
          <c:smooth val="0"/>
          <c:extLst xmlns:c15="http://schemas.microsoft.com/office/drawing/2012/chart">
            <c:ext xmlns:c16="http://schemas.microsoft.com/office/drawing/2014/chart" uri="{C3380CC4-5D6E-409C-BE32-E72D297353CC}">
              <c16:uniqueId val="{00000003-D10C-4EEC-AC26-2420AC93EE1C}"/>
            </c:ext>
          </c:extLst>
        </c:ser>
        <c:ser>
          <c:idx val="1"/>
          <c:order val="1"/>
          <c:tx>
            <c:strRef>
              <c:f>図表9_三沢市12歳児DMF!$A$5</c:f>
              <c:strCache>
                <c:ptCount val="1"/>
                <c:pt idx="0">
                  <c:v>青森県</c:v>
                </c:pt>
              </c:strCache>
            </c:strRef>
          </c:tx>
          <c:spPr>
            <a:ln w="28575" cap="rnd">
              <a:solidFill>
                <a:srgbClr val="0070C0"/>
              </a:solidFill>
              <a:round/>
            </a:ln>
            <a:effectLst/>
          </c:spPr>
          <c:marker>
            <c:symbol val="none"/>
          </c:marker>
          <c:dLbls>
            <c:dLbl>
              <c:idx val="0"/>
              <c:layout>
                <c:manualLayout>
                  <c:x val="2.637451815784133E-2"/>
                  <c:y val="-2.2002200220022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C-4EEC-AC26-2420AC93EE1C}"/>
                </c:ext>
              </c:extLst>
            </c:dLbl>
            <c:dLbl>
              <c:idx val="6"/>
              <c:layout>
                <c:manualLayout>
                  <c:x val="-1.4201663623452996E-2"/>
                  <c:y val="-5.5005500550055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0C-4EEC-AC26-2420AC93EE1C}"/>
                </c:ext>
              </c:extLst>
            </c:dLbl>
            <c:dLbl>
              <c:idx val="22"/>
              <c:layout>
                <c:manualLayout>
                  <c:x val="-1.9984126793892134E-2"/>
                  <c:y val="-3.5545433977139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0C-4EEC-AC26-2420AC93EE1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図表9_三沢市12歳児DMF!$B$5:$X$5</c:f>
              <c:numCache>
                <c:formatCode>General</c:formatCode>
                <c:ptCount val="23"/>
                <c:pt idx="0">
                  <c:v>2.85</c:v>
                </c:pt>
                <c:pt idx="1">
                  <c:v>2.81</c:v>
                </c:pt>
                <c:pt idx="2">
                  <c:v>2.66</c:v>
                </c:pt>
                <c:pt idx="3">
                  <c:v>2.36</c:v>
                </c:pt>
                <c:pt idx="4">
                  <c:v>2.31</c:v>
                </c:pt>
                <c:pt idx="5">
                  <c:v>2.1800000000000002</c:v>
                </c:pt>
                <c:pt idx="6">
                  <c:v>2.13</c:v>
                </c:pt>
                <c:pt idx="7">
                  <c:v>2.0299999999999998</c:v>
                </c:pt>
                <c:pt idx="8">
                  <c:v>2</c:v>
                </c:pt>
                <c:pt idx="9">
                  <c:v>1.75</c:v>
                </c:pt>
                <c:pt idx="10">
                  <c:v>1.75</c:v>
                </c:pt>
                <c:pt idx="11">
                  <c:v>1.74</c:v>
                </c:pt>
                <c:pt idx="12">
                  <c:v>1.68</c:v>
                </c:pt>
                <c:pt idx="13">
                  <c:v>1.47</c:v>
                </c:pt>
                <c:pt idx="14">
                  <c:v>1.39</c:v>
                </c:pt>
                <c:pt idx="15">
                  <c:v>1.42</c:v>
                </c:pt>
                <c:pt idx="16">
                  <c:v>1.31</c:v>
                </c:pt>
                <c:pt idx="17">
                  <c:v>1.25</c:v>
                </c:pt>
                <c:pt idx="18">
                  <c:v>1.27</c:v>
                </c:pt>
                <c:pt idx="19">
                  <c:v>1.1499999999999999</c:v>
                </c:pt>
                <c:pt idx="20">
                  <c:v>1.08</c:v>
                </c:pt>
                <c:pt idx="21">
                  <c:v>0.97</c:v>
                </c:pt>
                <c:pt idx="22">
                  <c:v>0.87</c:v>
                </c:pt>
              </c:numCache>
            </c:numRef>
          </c:val>
          <c:smooth val="0"/>
          <c:extLst xmlns:c15="http://schemas.microsoft.com/office/drawing/2012/chart">
            <c:ext xmlns:c16="http://schemas.microsoft.com/office/drawing/2014/chart" uri="{C3380CC4-5D6E-409C-BE32-E72D297353CC}">
              <c16:uniqueId val="{00000007-D10C-4EEC-AC26-2420AC93EE1C}"/>
            </c:ext>
          </c:extLst>
        </c:ser>
        <c:ser>
          <c:idx val="2"/>
          <c:order val="2"/>
          <c:tx>
            <c:strRef>
              <c:f>図表9_三沢市12歳児DMF!$A$6</c:f>
              <c:strCache>
                <c:ptCount val="1"/>
                <c:pt idx="0">
                  <c:v>全国平均</c:v>
                </c:pt>
              </c:strCache>
            </c:strRef>
          </c:tx>
          <c:spPr>
            <a:ln w="28575" cap="rnd">
              <a:solidFill>
                <a:schemeClr val="accent3"/>
              </a:solidFill>
              <a:round/>
            </a:ln>
            <a:effectLst/>
          </c:spPr>
          <c:marker>
            <c:symbol val="none"/>
          </c:marker>
          <c:dLbls>
            <c:dLbl>
              <c:idx val="0"/>
              <c:layout>
                <c:manualLayout>
                  <c:x val="-1.8058967895375332E-2"/>
                  <c:y val="-2.774821986435846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0C-4EEC-AC26-2420AC93EE1C}"/>
                </c:ext>
              </c:extLst>
            </c:dLbl>
            <c:dLbl>
              <c:idx val="6"/>
              <c:layout>
                <c:manualLayout>
                  <c:x val="-3.6518563603164945E-2"/>
                  <c:y val="7.700770077007694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0C-4EEC-AC26-2420AC93EE1C}"/>
                </c:ext>
              </c:extLst>
            </c:dLbl>
            <c:dLbl>
              <c:idx val="22"/>
              <c:layout>
                <c:manualLayout>
                  <c:x val="-2.1852957117042382E-2"/>
                  <c:y val="-3.5627967597873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0C-4EEC-AC26-2420AC93EE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図表9_三沢市12歳児DMF!$B$6:$X$6</c:f>
              <c:numCache>
                <c:formatCode>General</c:formatCode>
                <c:ptCount val="23"/>
                <c:pt idx="0">
                  <c:v>2.65</c:v>
                </c:pt>
                <c:pt idx="1">
                  <c:v>2.5099999999999998</c:v>
                </c:pt>
                <c:pt idx="2">
                  <c:v>2.2799999999999998</c:v>
                </c:pt>
                <c:pt idx="3">
                  <c:v>2.09</c:v>
                </c:pt>
                <c:pt idx="4">
                  <c:v>1.91</c:v>
                </c:pt>
                <c:pt idx="5">
                  <c:v>1.82</c:v>
                </c:pt>
                <c:pt idx="6">
                  <c:v>1.71</c:v>
                </c:pt>
                <c:pt idx="7">
                  <c:v>1.63</c:v>
                </c:pt>
                <c:pt idx="8">
                  <c:v>1.54</c:v>
                </c:pt>
                <c:pt idx="9">
                  <c:v>1.4</c:v>
                </c:pt>
                <c:pt idx="10">
                  <c:v>1.29</c:v>
                </c:pt>
                <c:pt idx="11">
                  <c:v>1.2</c:v>
                </c:pt>
                <c:pt idx="12">
                  <c:v>1.1000000000000001</c:v>
                </c:pt>
                <c:pt idx="13">
                  <c:v>1.05</c:v>
                </c:pt>
                <c:pt idx="14" formatCode="0.00">
                  <c:v>1</c:v>
                </c:pt>
                <c:pt idx="15">
                  <c:v>0.9</c:v>
                </c:pt>
                <c:pt idx="16">
                  <c:v>0.84</c:v>
                </c:pt>
                <c:pt idx="17">
                  <c:v>0.82</c:v>
                </c:pt>
                <c:pt idx="18">
                  <c:v>0.74</c:v>
                </c:pt>
                <c:pt idx="19">
                  <c:v>0.7</c:v>
                </c:pt>
                <c:pt idx="20">
                  <c:v>0.68</c:v>
                </c:pt>
                <c:pt idx="21">
                  <c:v>0.63</c:v>
                </c:pt>
                <c:pt idx="22">
                  <c:v>0.56000000000000005</c:v>
                </c:pt>
              </c:numCache>
            </c:numRef>
          </c:val>
          <c:smooth val="0"/>
          <c:extLst xmlns:c15="http://schemas.microsoft.com/office/drawing/2012/chart">
            <c:ext xmlns:c16="http://schemas.microsoft.com/office/drawing/2014/chart" uri="{C3380CC4-5D6E-409C-BE32-E72D297353CC}">
              <c16:uniqueId val="{0000000B-D10C-4EEC-AC26-2420AC93EE1C}"/>
            </c:ext>
          </c:extLst>
        </c:ser>
        <c:dLbls>
          <c:showLegendKey val="0"/>
          <c:showVal val="0"/>
          <c:showCatName val="0"/>
          <c:showSerName val="0"/>
          <c:showPercent val="0"/>
          <c:showBubbleSize val="0"/>
        </c:dLbls>
        <c:smooth val="0"/>
        <c:axId val="434740456"/>
        <c:axId val="434740784"/>
        <c:extLst/>
      </c:lineChart>
      <c:catAx>
        <c:axId val="4347404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784"/>
        <c:crosses val="autoZero"/>
        <c:auto val="1"/>
        <c:lblAlgn val="ctr"/>
        <c:lblOffset val="100"/>
        <c:noMultiLvlLbl val="0"/>
      </c:catAx>
      <c:valAx>
        <c:axId val="43474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456"/>
        <c:crosses val="autoZero"/>
        <c:crossBetween val="between"/>
      </c:valAx>
      <c:spPr>
        <a:noFill/>
        <a:ln w="25400">
          <a:noFill/>
        </a:ln>
        <a:effectLst/>
      </c:spPr>
    </c:plotArea>
    <c:legend>
      <c:legendPos val="b"/>
      <c:layout>
        <c:manualLayout>
          <c:xMode val="edge"/>
          <c:yMode val="edge"/>
          <c:x val="0.59944190766108574"/>
          <c:y val="9.3288783434131023E-2"/>
          <c:w val="0.32876712328767121"/>
          <c:h val="6.9349658824389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0.15643</cdr:x>
      <cdr:y>0.72672</cdr:y>
    </cdr:from>
    <cdr:to>
      <cdr:x>0.46845</cdr:x>
      <cdr:y>0.85933</cdr:y>
    </cdr:to>
    <cdr:sp macro="" textlink="">
      <cdr:nvSpPr>
        <cdr:cNvPr id="2" name="吹き出し: 線 1">
          <a:extLst xmlns:a="http://schemas.openxmlformats.org/drawingml/2006/main">
            <a:ext uri="{FF2B5EF4-FFF2-40B4-BE49-F238E27FC236}">
              <a16:creationId xmlns:a16="http://schemas.microsoft.com/office/drawing/2014/main" id="{50CB2995-8135-4586-83D0-FF09831F86E7}"/>
            </a:ext>
          </a:extLst>
        </cdr:cNvPr>
        <cdr:cNvSpPr/>
      </cdr:nvSpPr>
      <cdr:spPr>
        <a:xfrm xmlns:a="http://schemas.openxmlformats.org/drawingml/2006/main">
          <a:off x="1174714" y="2762034"/>
          <a:ext cx="2343117" cy="504000"/>
        </a:xfrm>
        <a:prstGeom xmlns:a="http://schemas.openxmlformats.org/drawingml/2006/main" prst="borderCallout1">
          <a:avLst>
            <a:gd name="adj1" fmla="val -4844"/>
            <a:gd name="adj2" fmla="val 36240"/>
            <a:gd name="adj3" fmla="val -30734"/>
            <a:gd name="adj4" fmla="val 48058"/>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H18</a:t>
          </a:r>
          <a:r>
            <a:rPr kumimoji="1" lang="ja-JP" altLang="en-US" sz="1000" dirty="0">
              <a:solidFill>
                <a:schemeClr val="tx1"/>
              </a:solidFill>
              <a:latin typeface="メイリオ" panose="020B0604030504040204" pitchFamily="50" charset="-128"/>
              <a:ea typeface="メイリオ" panose="020B0604030504040204" pitchFamily="50" charset="-128"/>
            </a:rPr>
            <a:t>：小学校でフッ化物洗口を経験してきた子どもたちが</a:t>
          </a:r>
          <a:r>
            <a:rPr kumimoji="1" lang="en-US" altLang="ja-JP" sz="1000" dirty="0">
              <a:solidFill>
                <a:schemeClr val="tx1"/>
              </a:solidFill>
              <a:latin typeface="メイリオ" panose="020B0604030504040204" pitchFamily="50" charset="-128"/>
              <a:ea typeface="メイリオ" panose="020B0604030504040204" pitchFamily="50" charset="-128"/>
            </a:rPr>
            <a:t>12</a:t>
          </a:r>
          <a:r>
            <a:rPr kumimoji="1" lang="ja-JP" altLang="en-US" sz="1000" dirty="0">
              <a:solidFill>
                <a:schemeClr val="tx1"/>
              </a:solidFill>
              <a:latin typeface="メイリオ" panose="020B0604030504040204" pitchFamily="50" charset="-128"/>
              <a:ea typeface="メイリオ" panose="020B0604030504040204" pitchFamily="50" charset="-128"/>
            </a:rPr>
            <a:t>歳児となり、むし歯数が激減。</a:t>
          </a:r>
        </a:p>
      </cdr:txBody>
    </cdr:sp>
  </cdr:relSizeAnchor>
  <cdr:relSizeAnchor xmlns:cdr="http://schemas.openxmlformats.org/drawingml/2006/chartDrawing">
    <cdr:from>
      <cdr:x>0.58531</cdr:x>
      <cdr:y>0.77506</cdr:y>
    </cdr:from>
    <cdr:to>
      <cdr:x>0.89734</cdr:x>
      <cdr:y>0.87925</cdr:y>
    </cdr:to>
    <cdr:sp macro="" textlink="">
      <cdr:nvSpPr>
        <cdr:cNvPr id="3" name="吹き出し: 線 2">
          <a:extLst xmlns:a="http://schemas.openxmlformats.org/drawingml/2006/main">
            <a:ext uri="{FF2B5EF4-FFF2-40B4-BE49-F238E27FC236}">
              <a16:creationId xmlns:a16="http://schemas.microsoft.com/office/drawing/2014/main" id="{8B543BCB-D9A4-4199-81B4-04D25D25D65B}"/>
            </a:ext>
          </a:extLst>
        </cdr:cNvPr>
        <cdr:cNvSpPr/>
      </cdr:nvSpPr>
      <cdr:spPr>
        <a:xfrm xmlns:a="http://schemas.openxmlformats.org/drawingml/2006/main">
          <a:off x="4395391" y="2945757"/>
          <a:ext cx="2343193" cy="396000"/>
        </a:xfrm>
        <a:prstGeom xmlns:a="http://schemas.openxmlformats.org/drawingml/2006/main" prst="borderCallout1">
          <a:avLst>
            <a:gd name="adj1" fmla="val 89760"/>
            <a:gd name="adj2" fmla="val 98678"/>
            <a:gd name="adj3" fmla="val 59000"/>
            <a:gd name="adj4" fmla="val 112191"/>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R4</a:t>
          </a:r>
          <a:r>
            <a:rPr kumimoji="1" lang="ja-JP" altLang="en-US" sz="1000" dirty="0">
              <a:solidFill>
                <a:schemeClr val="tx1"/>
              </a:solidFill>
              <a:latin typeface="メイリオ" panose="020B0604030504040204" pitchFamily="50" charset="-128"/>
              <a:ea typeface="メイリオ" panose="020B0604030504040204" pitchFamily="50" charset="-128"/>
            </a:rPr>
            <a:t>：三沢市は県・全国平均を大きく下回っている。</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大きく減少しています。その後も減少傾向は続き、令和４年度は</a:t>
            </a:r>
            <a:r>
              <a:rPr lang="en-US" altLang="ja-JP" sz="1000" dirty="0">
                <a:latin typeface="+mn-ea"/>
                <a:ea typeface="+mn-ea"/>
              </a:rPr>
              <a:t>0.38</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本が上回っていたのに対し、令和４年度には全国平均</a:t>
            </a:r>
            <a:r>
              <a:rPr lang="en-US" altLang="ja-JP" sz="1000" dirty="0">
                <a:latin typeface="+mn-ea"/>
                <a:ea typeface="+mn-ea"/>
              </a:rPr>
              <a:t>0.56</a:t>
            </a:r>
            <a:r>
              <a:rPr lang="ja-JP" altLang="en-US" sz="1000" dirty="0">
                <a:latin typeface="+mn-ea"/>
                <a:ea typeface="+mn-ea"/>
              </a:rPr>
              <a:t>本に対して三沢市は</a:t>
            </a:r>
            <a:r>
              <a:rPr lang="en-US" altLang="ja-JP" sz="1000" dirty="0">
                <a:latin typeface="+mn-ea"/>
                <a:ea typeface="+mn-ea"/>
              </a:rPr>
              <a:t>0.38</a:t>
            </a:r>
            <a:r>
              <a:rPr lang="ja-JP" altLang="en-US" sz="1000" dirty="0">
                <a:latin typeface="+mn-ea"/>
                <a:ea typeface="+mn-ea"/>
              </a:rPr>
              <a:t>本と全国を下回る値を示しており、フッ化物洗口のむし歯予防効果が確実に表れていることがわかります。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234658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◆国庫補助金を活用する場合の補助基準額・要件（令和５年度時点）は表のとおりです。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令和５年度は補助基準額が</a:t>
            </a:r>
            <a:r>
              <a:rPr lang="en-US" altLang="ja-JP" sz="1000" dirty="0">
                <a:latin typeface="+mn-ea"/>
                <a:ea typeface="+mn-ea"/>
              </a:rPr>
              <a:t>2,421</a:t>
            </a:r>
            <a:r>
              <a:rPr lang="ja-JP" altLang="en-US" sz="1000" dirty="0">
                <a:latin typeface="+mn-ea"/>
                <a:ea typeface="+mn-ea"/>
              </a:rPr>
              <a:t>千円に増額されたとともに、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補助条件が大幅に緩和され、市町村にとって、申請しやすくなりました。</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国としても歯科疾患予防に力を入れていることがうかがえます。</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966575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◆青森県では、子どものむし歯は減少傾向にありますが、全国平均とは大きな差があります。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◆青森県の３歳児のむし歯有病者率・むし歯数はワーストレベルが続いています。</a:t>
            </a:r>
            <a:endParaRPr lang="en-US" altLang="ja-JP" sz="1000" dirty="0">
              <a:latin typeface="+mn-ea"/>
              <a:ea typeface="+mn-ea"/>
            </a:endParaRPr>
          </a:p>
        </p:txBody>
      </p:sp>
    </p:spTree>
    <p:extLst>
      <p:ext uri="{BB962C8B-B14F-4D97-AF65-F5344CB8AC3E}">
        <p14:creationId xmlns:p14="http://schemas.microsoft.com/office/powerpoint/2010/main" val="241101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歳児の一人平均むし歯数も減少（改善）傾向ですが、全国との差は依然として大きいです。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4051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45</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20</a:t>
            </a:r>
            <a:r>
              <a:rPr lang="ja-JP" altLang="en-US" sz="1000" dirty="0">
                <a:latin typeface="+mn-ea"/>
                <a:ea typeface="+mn-ea"/>
              </a:rPr>
              <a:t>年以上連続で全国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209417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歳児の一人平均むし歯数です。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最も少ない市町村の</a:t>
            </a:r>
            <a:r>
              <a:rPr lang="en-US" altLang="ja-JP" sz="1000" dirty="0">
                <a:latin typeface="+mn-ea"/>
                <a:ea typeface="+mn-ea"/>
              </a:rPr>
              <a:t>0.36</a:t>
            </a:r>
            <a:r>
              <a:rPr lang="ja-JP" altLang="en-US" sz="1000" dirty="0">
                <a:latin typeface="+mn-ea"/>
                <a:ea typeface="+mn-ea"/>
              </a:rPr>
              <a:t>本から、最も多い市町村の</a:t>
            </a:r>
            <a:r>
              <a:rPr lang="en-US" altLang="ja-JP" sz="1000" dirty="0">
                <a:latin typeface="+mn-ea"/>
                <a:ea typeface="+mn-ea"/>
              </a:rPr>
              <a:t>2.25</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1436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5" y="561855"/>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1607297" y="4882545"/>
            <a:ext cx="8264705" cy="261610"/>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出典：文部科学省「学校保健統計調査」、青森県教育庁「学校保健調査」、三沢市「児童生徒歯の状態調べ」</a:t>
            </a:r>
          </a:p>
        </p:txBody>
      </p:sp>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3"/>
          <a:stretch>
            <a:fillRect/>
          </a:stretch>
        </p:blipFill>
        <p:spPr>
          <a:xfrm>
            <a:off x="8088367" y="228221"/>
            <a:ext cx="772213" cy="704645"/>
          </a:xfrm>
          <a:prstGeom prst="rect">
            <a:avLst/>
          </a:prstGeom>
        </p:spPr>
      </p:pic>
      <p:graphicFrame>
        <p:nvGraphicFramePr>
          <p:cNvPr id="8" name="グラフ 7">
            <a:extLst>
              <a:ext uri="{FF2B5EF4-FFF2-40B4-BE49-F238E27FC236}">
                <a16:creationId xmlns:a16="http://schemas.microsoft.com/office/drawing/2014/main" id="{E4EBA687-DE51-4AAE-965B-4D7D0A94D9E5}"/>
              </a:ext>
            </a:extLst>
          </p:cNvPr>
          <p:cNvGraphicFramePr>
            <a:graphicFrameLocks/>
          </p:cNvGraphicFramePr>
          <p:nvPr>
            <p:extLst>
              <p:ext uri="{D42A27DB-BD31-4B8C-83A1-F6EECF244321}">
                <p14:modId xmlns:p14="http://schemas.microsoft.com/office/powerpoint/2010/main" val="424919222"/>
              </p:ext>
            </p:extLst>
          </p:nvPr>
        </p:nvGraphicFramePr>
        <p:xfrm>
          <a:off x="911261" y="1064733"/>
          <a:ext cx="7509510" cy="3800682"/>
        </p:xfrm>
        <a:graphic>
          <a:graphicData uri="http://schemas.openxmlformats.org/drawingml/2006/chart">
            <c:chart xmlns:c="http://schemas.openxmlformats.org/drawingml/2006/chart" xmlns:r="http://schemas.openxmlformats.org/officeDocument/2006/relationships" r:id="rId4"/>
          </a:graphicData>
        </a:graphic>
      </p:graphicFrame>
      <p:sp>
        <p:nvSpPr>
          <p:cNvPr id="2" name="吹き出し: 線 1">
            <a:extLst>
              <a:ext uri="{FF2B5EF4-FFF2-40B4-BE49-F238E27FC236}">
                <a16:creationId xmlns:a16="http://schemas.microsoft.com/office/drawing/2014/main" id="{50CB2995-8135-4586-83D0-FF09831F86E7}"/>
              </a:ext>
            </a:extLst>
          </p:cNvPr>
          <p:cNvSpPr/>
          <p:nvPr/>
        </p:nvSpPr>
        <p:spPr>
          <a:xfrm>
            <a:off x="1508760" y="2788920"/>
            <a:ext cx="1154430" cy="864000"/>
          </a:xfrm>
          <a:prstGeom prst="borderCallout1">
            <a:avLst>
              <a:gd name="adj1" fmla="val 457"/>
              <a:gd name="adj2" fmla="val -378"/>
              <a:gd name="adj3" fmla="val -85968"/>
              <a:gd name="adj4" fmla="val 3052"/>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メイリオ" panose="020B0604030504040204" pitchFamily="50" charset="-128"/>
                <a:ea typeface="メイリオ" panose="020B0604030504040204" pitchFamily="50" charset="-128"/>
              </a:rPr>
              <a:t>H12</a:t>
            </a:r>
            <a:r>
              <a:rPr kumimoji="1" lang="ja-JP" altLang="en-US" sz="1000" dirty="0">
                <a:solidFill>
                  <a:schemeClr val="tx1"/>
                </a:solidFill>
                <a:latin typeface="メイリオ" panose="020B0604030504040204" pitchFamily="50" charset="-128"/>
                <a:ea typeface="メイリオ" panose="020B0604030504040204" pitchFamily="50" charset="-128"/>
              </a:rPr>
              <a:t>：三沢市でフッ化物洗口開始。むし歯数は全国平均を上回っている。</a:t>
            </a:r>
          </a:p>
        </p:txBody>
      </p:sp>
    </p:spTree>
    <p:extLst>
      <p:ext uri="{BB962C8B-B14F-4D97-AF65-F5344CB8AC3E}">
        <p14:creationId xmlns:p14="http://schemas.microsoft.com/office/powerpoint/2010/main" val="365375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902236641"/>
              </p:ext>
            </p:extLst>
          </p:nvPr>
        </p:nvGraphicFramePr>
        <p:xfrm>
          <a:off x="790941" y="1281823"/>
          <a:ext cx="8148504" cy="3251675"/>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4000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32000">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a:t>
                      </a:r>
                      <a:r>
                        <a:rPr lang="en-US" alt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月頃に県から市町村歯科保健担当課に申請見込みを照会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2,421</a:t>
                      </a:r>
                      <a:r>
                        <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千円・補助率</a:t>
                      </a:r>
                      <a:r>
                        <a:rPr 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R4</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年度</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1,553</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・補助率</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err="1">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う蝕</a:t>
                      </a: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予防のためのフッ化物洗口</a:t>
                      </a:r>
                      <a:r>
                        <a:rPr lang="ja-JP" altLang="en-US"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又はフッ化物歯面塗布</a:t>
                      </a: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に関する取組を行う。</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415675">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2658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17"/>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全国平均とは大きな差がある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ワーストレベル</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436463" y="1414972"/>
            <a:ext cx="7739809" cy="3728528"/>
            <a:chOff x="1436463" y="1414972"/>
            <a:chExt cx="7739809" cy="3728528"/>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nvPr>
          </p:nvGraphicFramePr>
          <p:xfrm>
            <a:off x="1436463" y="1541930"/>
            <a:ext cx="6815068" cy="339788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436463" y="1441167"/>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07077" y="141497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5565730" y="2446250"/>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533A89C-5719-4523-ADB3-A8C5A2C1D3B5}"/>
              </a:ext>
            </a:extLst>
          </p:cNvPr>
          <p:cNvSpPr/>
          <p:nvPr/>
        </p:nvSpPr>
        <p:spPr>
          <a:xfrm>
            <a:off x="4692258"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F4C00D0D-A98F-46F4-AD92-54D99D950097}"/>
              </a:ext>
            </a:extLst>
          </p:cNvPr>
          <p:cNvSpPr/>
          <p:nvPr/>
        </p:nvSpPr>
        <p:spPr>
          <a:xfrm>
            <a:off x="3894044" y="2256631"/>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FF41BD1E-A813-4A47-A862-FFABE534D390}"/>
              </a:ext>
            </a:extLst>
          </p:cNvPr>
          <p:cNvSpPr/>
          <p:nvPr/>
        </p:nvSpPr>
        <p:spPr>
          <a:xfrm>
            <a:off x="3024785" y="21026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C07105D5-0C17-4F65-9DB6-6B415F4372D8}"/>
              </a:ext>
            </a:extLst>
          </p:cNvPr>
          <p:cNvSpPr/>
          <p:nvPr/>
        </p:nvSpPr>
        <p:spPr>
          <a:xfrm>
            <a:off x="2221794" y="197719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楕円 16">
            <a:extLst>
              <a:ext uri="{FF2B5EF4-FFF2-40B4-BE49-F238E27FC236}">
                <a16:creationId xmlns:a16="http://schemas.microsoft.com/office/drawing/2014/main" id="{F07B4630-2626-4EE7-B1A4-6D441902B043}"/>
              </a:ext>
            </a:extLst>
          </p:cNvPr>
          <p:cNvSpPr/>
          <p:nvPr/>
        </p:nvSpPr>
        <p:spPr>
          <a:xfrm>
            <a:off x="6381595" y="281949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7FB43DCE-5672-454A-85EC-4A78B0098889}"/>
              </a:ext>
            </a:extLst>
          </p:cNvPr>
          <p:cNvSpPr/>
          <p:nvPr/>
        </p:nvSpPr>
        <p:spPr>
          <a:xfrm>
            <a:off x="7223613" y="2985886"/>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43</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985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54</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02"/>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153715" y="1156958"/>
            <a:ext cx="7743337" cy="3986542"/>
            <a:chOff x="1400663" y="1621852"/>
            <a:chExt cx="7743337" cy="3986542"/>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nvPr>
          </p:nvGraphicFramePr>
          <p:xfrm>
            <a:off x="1511746" y="1834095"/>
            <a:ext cx="7227692" cy="364007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400663" y="1645174"/>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8403836" y="162185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534678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Tree>
    <p:extLst>
      <p:ext uri="{BB962C8B-B14F-4D97-AF65-F5344CB8AC3E}">
        <p14:creationId xmlns:p14="http://schemas.microsoft.com/office/powerpoint/2010/main" val="208950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45</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nvPr>
        </p:nvGraphicFramePr>
        <p:xfrm>
          <a:off x="734514" y="1937059"/>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913213" y="2004702"/>
            <a:ext cx="577764" cy="323850"/>
          </a:xfrm>
          <a:prstGeom prst="wedgeEllipseCallout">
            <a:avLst>
              <a:gd name="adj1" fmla="val 25217"/>
              <a:gd name="adj2" fmla="val 10789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r>
              <a:rPr kumimoji="1" lang="ja-JP" altLang="en-US"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357627"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115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a:t>
            </a:r>
            <a:r>
              <a:rPr kumimoji="1" lang="en-US" altLang="ja-JP" sz="1600" kern="120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R5</a:t>
            </a:r>
            <a:r>
              <a:rPr kumimoji="1" lang="ja-JP" altLang="en-US" sz="1600" kern="120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529004" y="1358317"/>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5401862" y="4824461"/>
            <a:ext cx="3757128" cy="276999"/>
          </a:xfrm>
          <a:prstGeom prst="rect">
            <a:avLst/>
          </a:prstGeom>
          <a:noFill/>
        </p:spPr>
        <p:txBody>
          <a:bodyPr wrap="square" rtlCol="0">
            <a:spAutoFit/>
          </a:bodyPr>
          <a:lstStyle/>
          <a:p>
            <a:pPr algn="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出典：青森県歯科医師会「学校歯科委員会だより」</a:t>
            </a:r>
          </a:p>
        </p:txBody>
      </p:sp>
    </p:spTree>
    <p:extLst>
      <p:ext uri="{BB962C8B-B14F-4D97-AF65-F5344CB8AC3E}">
        <p14:creationId xmlns:p14="http://schemas.microsoft.com/office/powerpoint/2010/main" val="221957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5097</TotalTime>
  <Words>17238</Words>
  <Application>Microsoft Office PowerPoint</Application>
  <PresentationFormat>画面に合わせる (16:9)</PresentationFormat>
  <Paragraphs>1567</Paragraphs>
  <Slides>57</Slides>
  <Notes>57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57</vt:i4>
      </vt:variant>
    </vt:vector>
  </HeadingPairs>
  <TitlesOfParts>
    <vt:vector size="67" baseType="lpstr">
      <vt:lpstr>ＭＳ Ｐゴシック</vt:lpstr>
      <vt:lpstr>游ゴシック</vt:lpstr>
      <vt:lpstr>Arial</vt:lpstr>
      <vt:lpstr>Times New Roman</vt:lpstr>
      <vt:lpstr>Dosis</vt:lpstr>
      <vt:lpstr>HG丸ｺﾞｼｯｸM-PRO</vt:lpstr>
      <vt:lpstr>Source Sans Pro</vt:lpstr>
      <vt:lpstr>メイリオ</vt:lpstr>
      <vt:lpstr>Spica Neue P</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545</cp:revision>
  <cp:lastPrinted>2023-04-18T05:11:24Z</cp:lastPrinted>
  <dcterms:modified xsi:type="dcterms:W3CDTF">2024-07-01T04:33:07Z</dcterms:modified>
</cp:coreProperties>
</file>