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8" r:id="rId2"/>
    <p:sldId id="322" r:id="rId3"/>
    <p:sldId id="290" r:id="rId4"/>
    <p:sldId id="313" r:id="rId5"/>
    <p:sldId id="314" r:id="rId6"/>
    <p:sldId id="315" r:id="rId7"/>
    <p:sldId id="320" r:id="rId8"/>
    <p:sldId id="319" r:id="rId9"/>
    <p:sldId id="321" r:id="rId10"/>
    <p:sldId id="318" r:id="rId11"/>
    <p:sldId id="335" r:id="rId12"/>
    <p:sldId id="331" r:id="rId13"/>
    <p:sldId id="332" r:id="rId14"/>
    <p:sldId id="334" r:id="rId15"/>
    <p:sldId id="326" r:id="rId16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F3F9FB"/>
    <a:srgbClr val="FFFDF7"/>
    <a:srgbClr val="B3FC10"/>
    <a:srgbClr val="FBA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73186" autoAdjust="0"/>
  </p:normalViewPr>
  <p:slideViewPr>
    <p:cSldViewPr>
      <p:cViewPr varScale="1">
        <p:scale>
          <a:sx n="55" d="100"/>
          <a:sy n="55" d="100"/>
        </p:scale>
        <p:origin x="2124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70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227334" y="2158037"/>
            <a:ext cx="6442025" cy="4968947"/>
          </a:xfrm>
          <a:prstGeom prst="round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1"/>
          <p:cNvSpPr txBox="1"/>
          <p:nvPr/>
        </p:nvSpPr>
        <p:spPr>
          <a:xfrm>
            <a:off x="-1117172" y="281581"/>
            <a:ext cx="8958354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ja-JP" altLang="en-US" sz="2400" b="1" kern="100" dirty="0">
                <a:ln w="6604" cap="flat" cmpd="sng" algn="ctr">
                  <a:solidFill>
                    <a:srgbClr val="FAC090"/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entury" panose="02040604050505020304" pitchFamily="18" charset="0"/>
                <a:ea typeface="ＭＳ ゴシック" panose="020B0609070205080204" pitchFamily="49" charset="-128"/>
                <a:cs typeface="HGSｺﾞｼｯｸE" panose="020B0900000000000000" pitchFamily="50" charset="-128"/>
              </a:rPr>
              <a:t>「飼養衛生管理マニュアル」の作成等が必要です</a:t>
            </a:r>
            <a:endParaRPr lang="en-US" altLang="ja-JP" sz="2400" b="1" kern="100" dirty="0">
              <a:ln w="6604" cap="flat" cmpd="sng" algn="ctr">
                <a:solidFill>
                  <a:srgbClr val="FAC090"/>
                </a:solidFill>
                <a:prstDash val="solid"/>
                <a:round/>
              </a:ln>
              <a:solidFill>
                <a:srgbClr val="FF3300"/>
              </a:solidFill>
              <a:effectLst>
                <a:outerShdw dist="38100" dir="2700000" algn="tl">
                  <a:schemeClr val="accent2"/>
                </a:outerShdw>
              </a:effectLst>
              <a:latin typeface="Century" panose="02040604050505020304" pitchFamily="18" charset="0"/>
              <a:ea typeface="ＭＳ ゴシック" panose="020B0609070205080204" pitchFamily="49" charset="-128"/>
              <a:cs typeface="HGSｺﾞｼｯｸE" panose="020B0900000000000000" pitchFamily="50" charset="-128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288910" y="5203"/>
            <a:ext cx="6264696" cy="2641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+mn-ea"/>
                <a:cs typeface="Times New Roman" panose="02020603050405020304" pitchFamily="18" charset="0"/>
              </a:rPr>
              <a:t>飼養衛生管理基準に基づき、令和４年２月から（牛・</a:t>
            </a:r>
            <a:r>
              <a:rPr lang="ja-JP" altLang="en-US" sz="1600" kern="100" dirty="0" err="1">
                <a:effectLst/>
                <a:latin typeface="+mn-ea"/>
                <a:cs typeface="Times New Roman" panose="02020603050405020304" pitchFamily="18" charset="0"/>
              </a:rPr>
              <a:t>めん</a:t>
            </a:r>
            <a:r>
              <a:rPr lang="ja-JP" altLang="en-US" sz="1600" kern="100" dirty="0">
                <a:effectLst/>
                <a:latin typeface="+mn-ea"/>
                <a:cs typeface="Times New Roman" panose="02020603050405020304" pitchFamily="18" charset="0"/>
              </a:rPr>
              <a:t>羊・山羊）、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6">
            <a:extLst>
              <a:ext uri="{FF2B5EF4-FFF2-40B4-BE49-F238E27FC236}">
                <a16:creationId xmlns:a16="http://schemas.microsoft.com/office/drawing/2014/main" id="{FC5B04F9-66D7-49B1-A1E5-14B7F945ACCA}"/>
              </a:ext>
            </a:extLst>
          </p:cNvPr>
          <p:cNvSpPr txBox="1"/>
          <p:nvPr/>
        </p:nvSpPr>
        <p:spPr>
          <a:xfrm>
            <a:off x="426212" y="755648"/>
            <a:ext cx="5871585" cy="1007840"/>
          </a:xfrm>
          <a:prstGeom prst="rect">
            <a:avLst/>
          </a:prstGeom>
          <a:noFill/>
          <a:ln w="50800" cmpd="dbl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6837">
              <a:lnSpc>
                <a:spcPts val="2300"/>
              </a:lnSpc>
              <a:spcAft>
                <a:spcPts val="1200"/>
              </a:spcAft>
            </a:pPr>
            <a:r>
              <a:rPr lang="ja-JP" altLang="en-US" sz="1600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獣医師など、専門家の意見を反映させた</a:t>
            </a:r>
            <a:r>
              <a:rPr lang="ja-JP" altLang="en-US" sz="1600" u="sng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マニュアルを作成し</a:t>
            </a:r>
            <a:r>
              <a:rPr lang="ja-JP" altLang="en-US" sz="1600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、</a:t>
            </a:r>
            <a:r>
              <a:rPr lang="ja-JP" altLang="en-US" sz="1600" u="sng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家畜の所有者、従業員、外部事業者、農場に立ち入る全ての者に周知し、遵守</a:t>
            </a:r>
            <a:r>
              <a:rPr lang="ja-JP" altLang="en-US" sz="1600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させなければなりません。</a:t>
            </a:r>
          </a:p>
        </p:txBody>
      </p:sp>
      <p:sp>
        <p:nvSpPr>
          <p:cNvPr id="7" name="四角形: 角を丸くする 18">
            <a:extLst>
              <a:ext uri="{FF2B5EF4-FFF2-40B4-BE49-F238E27FC236}">
                <a16:creationId xmlns:a16="http://schemas.microsoft.com/office/drawing/2014/main" id="{528C271B-714C-4536-9A8B-FAD900F9CBC6}"/>
              </a:ext>
            </a:extLst>
          </p:cNvPr>
          <p:cNvSpPr/>
          <p:nvPr/>
        </p:nvSpPr>
        <p:spPr>
          <a:xfrm>
            <a:off x="581554" y="1945933"/>
            <a:ext cx="5726065" cy="40016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b="1" dirty="0"/>
              <a:t>マニュアル内で定める必要</a:t>
            </a:r>
            <a:r>
              <a:rPr lang="ja-JP" altLang="en-US" sz="2000" b="1" dirty="0"/>
              <a:t>がある衛生管理の</a:t>
            </a:r>
            <a:r>
              <a:rPr kumimoji="1" lang="ja-JP" altLang="en-US" sz="2000" b="1" dirty="0"/>
              <a:t>内容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08795" y="3480696"/>
            <a:ext cx="8551398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３　</a:t>
            </a:r>
            <a:r>
              <a:rPr lang="ja-JP" altLang="en-US" sz="1600" dirty="0">
                <a:latin typeface="+mn-ea"/>
              </a:rPr>
              <a:t> 海外からの肉製品の持込み（郵便物による持込みを含む。）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en-US" altLang="ja-JP" sz="1600" dirty="0">
                <a:latin typeface="+mn-ea"/>
              </a:rPr>
              <a:t>  </a:t>
            </a:r>
            <a:r>
              <a:rPr lang="ja-JP" altLang="en-US" sz="1600" dirty="0">
                <a:latin typeface="+mn-ea"/>
              </a:rPr>
              <a:t>　</a:t>
            </a:r>
            <a:r>
              <a:rPr lang="en-US" altLang="ja-JP" sz="1600" dirty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に関する注意喚起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08795" y="3150746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２　</a:t>
            </a:r>
            <a:r>
              <a:rPr lang="ja-JP" altLang="en-US" sz="1600" dirty="0">
                <a:latin typeface="+mn-ea"/>
              </a:rPr>
              <a:t> 海外渡航時及び帰国後の注意事項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06172" y="2491881"/>
            <a:ext cx="8724650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１</a:t>
            </a:r>
            <a:r>
              <a:rPr lang="ja-JP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　</a:t>
            </a:r>
            <a:r>
              <a:rPr lang="ja-JP" altLang="en-US" sz="1600" dirty="0">
                <a:latin typeface="+mn-ea"/>
              </a:rPr>
              <a:t>従事者が当該農場以外で行う動物の飼養及び狩猟に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sz="1600" dirty="0">
                <a:latin typeface="+mn-ea"/>
              </a:rPr>
              <a:t>　 　おける禁止事項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8795" y="4396439"/>
            <a:ext cx="8724650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５</a:t>
            </a:r>
            <a:r>
              <a:rPr lang="ja-JP" altLang="en-US" sz="1600" dirty="0">
                <a:latin typeface="+mn-ea"/>
              </a:rPr>
              <a:t> 　可能な限り、工具、機材等を農場内へ持ち込まないための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en-US" altLang="ja-JP" sz="1600" dirty="0">
                <a:latin typeface="+mn-ea"/>
              </a:rPr>
              <a:t>   </a:t>
            </a:r>
            <a:r>
              <a:rPr lang="ja-JP" altLang="en-US" sz="1600" dirty="0">
                <a:latin typeface="+mn-ea"/>
              </a:rPr>
              <a:t>　取組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08795" y="4068344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４　</a:t>
            </a:r>
            <a:r>
              <a:rPr lang="ja-JP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農場内への不適切な物品の持込みの禁止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08795" y="4984428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６　</a:t>
            </a:r>
            <a:r>
              <a:rPr lang="ja-JP" altLang="en-US" sz="1600" b="1" dirty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持ち込む工具、機材、食品等の取扱い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59148" y="6303464"/>
            <a:ext cx="6006817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１０　</a:t>
            </a:r>
            <a:r>
              <a:rPr lang="ja-JP" altLang="en-US" sz="1600" dirty="0">
                <a:latin typeface="+mn-ea"/>
              </a:rPr>
              <a:t>手指、衣服、靴、物品、車両、施設等の洗浄及び消毒に関する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sz="1600" dirty="0">
                <a:latin typeface="+mn-ea"/>
              </a:rPr>
              <a:t>　　　具体的な方法、消毒薬の種類、作用時間及び乾燥時間等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87636" y="5322982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７　</a:t>
            </a:r>
            <a:r>
              <a:rPr lang="ja-JP" altLang="en-US" sz="1600" b="1" dirty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猫等の愛玩動物の衛生管理区域内での飼育禁止</a:t>
            </a:r>
            <a:endParaRPr lang="en-US" altLang="ja-JP" sz="1600" dirty="0">
              <a:latin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6172" y="5634522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８　</a:t>
            </a:r>
            <a:r>
              <a:rPr lang="ja-JP" altLang="en-US" sz="1600" b="1" dirty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野生動物の衛生管理区域内への侵入防止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06172" y="5968650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９</a:t>
            </a:r>
            <a:r>
              <a:rPr lang="ja-JP" altLang="en-US" sz="1600" b="1" dirty="0">
                <a:latin typeface="+mn-ea"/>
              </a:rPr>
              <a:t> 　</a:t>
            </a:r>
            <a:r>
              <a:rPr lang="ja-JP" altLang="en-US" sz="1600" dirty="0">
                <a:latin typeface="+mn-ea"/>
              </a:rPr>
              <a:t>農場における防疫のための更衣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0" y="5390585"/>
            <a:ext cx="759295" cy="78683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52" y="2588236"/>
            <a:ext cx="847577" cy="79460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2573829"/>
            <a:ext cx="443092" cy="44309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66" y="5317020"/>
            <a:ext cx="443092" cy="44309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92" y="6370020"/>
            <a:ext cx="771371" cy="77137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53" y="4374275"/>
            <a:ext cx="715009" cy="71500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60" y="4298620"/>
            <a:ext cx="443092" cy="44309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 t="15399" r="-1062" b="45796"/>
          <a:stretch/>
        </p:blipFill>
        <p:spPr>
          <a:xfrm>
            <a:off x="6101276" y="4708953"/>
            <a:ext cx="350903" cy="32272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538169">
            <a:off x="6063966" y="4237587"/>
            <a:ext cx="246970" cy="26537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-200341" y="8845203"/>
            <a:ext cx="641714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「飼養衛生管理マニュアル（別添の様式）の記入について」</a:t>
            </a:r>
            <a:endParaRPr lang="en-US" altLang="ja-JP" sz="1800" dirty="0">
              <a:solidFill>
                <a:schemeClr val="accent5">
                  <a:lumMod val="75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975125" y="8855418"/>
            <a:ext cx="95410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👉裏面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803B682-2E5A-406E-A7A1-CDCC223D4428}"/>
              </a:ext>
            </a:extLst>
          </p:cNvPr>
          <p:cNvSpPr/>
          <p:nvPr/>
        </p:nvSpPr>
        <p:spPr>
          <a:xfrm>
            <a:off x="201526" y="7227540"/>
            <a:ext cx="68959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作成したマニュアルは、</a:t>
            </a:r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写しを定期報告書と一緒に提出し、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原本はお手元に保管し、関係者への周知（配布など）に活用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してください。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作成にあたっては、農林水産省の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にあるひな型が掲載さ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1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れて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いるほか、別添の様式もご活用いただけます。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2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83149" y="793207"/>
            <a:ext cx="62352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①衛生管理区域（農場内）に立ち入る者は、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・農場専用の衣服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（または使い捨ての防護服）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・農場専用の長靴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（または使い捨てのブーツカバー）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を必ず着用する。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②着替えの際は、以下の交差汚染対策を実施する。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・農場で使用する前の衣服・靴と、使用後の衣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服・靴は同じ場所に置かない。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・衣服及び靴を替える際、着脱前後の人の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動きが交わらないようにする。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③衣服又は靴が排せつ物、汚泥等で汚れた場合に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は、洗浄及び消毒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を行う。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消毒の方法については本マニュアル（１０）参照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星 7 23"/>
          <p:cNvSpPr/>
          <p:nvPr/>
        </p:nvSpPr>
        <p:spPr>
          <a:xfrm>
            <a:off x="449769" y="4297346"/>
            <a:ext cx="5397198" cy="1333767"/>
          </a:xfrm>
          <a:prstGeom prst="star7">
            <a:avLst/>
          </a:prstGeom>
          <a:solidFill>
            <a:srgbClr val="FFFF00">
              <a:alpha val="17000"/>
            </a:srgbClr>
          </a:solidFill>
          <a:ln>
            <a:solidFill>
              <a:srgbClr val="FFFF00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5" y="4427070"/>
            <a:ext cx="896548" cy="89654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21456" y="162286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（９）農場における防疫のための更衣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46719" y="616376"/>
            <a:ext cx="6147886" cy="6475904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91603" y="7269111"/>
            <a:ext cx="6103002" cy="173765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4893" y="7333377"/>
            <a:ext cx="5859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52" y="4427070"/>
            <a:ext cx="901926" cy="90192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538169">
            <a:off x="4645901" y="4475785"/>
            <a:ext cx="509379" cy="54734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9439916">
            <a:off x="5474435" y="4941694"/>
            <a:ext cx="380247" cy="408591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963833" y="4575051"/>
            <a:ext cx="5859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同じ場所に置いたり、</a:t>
            </a:r>
            <a:endParaRPr lang="en-US" altLang="ja-JP" sz="18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同じ場所を通ると、</a:t>
            </a:r>
            <a:endParaRPr lang="en-US" altLang="ja-JP" sz="18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せっかくきれいだったものが・・</a:t>
            </a:r>
            <a:endParaRPr lang="en-US" altLang="ja-JP" sz="18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796709" y="5508104"/>
            <a:ext cx="5859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  <a:cs typeface="Meiryo UI" panose="020B0604030504040204" pitchFamily="50" charset="-128"/>
              </a:rPr>
              <a:t>農場使用後</a:t>
            </a:r>
            <a:endParaRPr lang="en-US" altLang="ja-JP" sz="16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55341" y="5453456"/>
            <a:ext cx="5859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  <a:cs typeface="Meiryo UI" panose="020B0604030504040204" pitchFamily="50" charset="-128"/>
              </a:rPr>
              <a:t>農場使用前</a:t>
            </a:r>
            <a:endParaRPr lang="en-US" altLang="ja-JP" sz="1600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0" name="左カーブ矢印 29"/>
          <p:cNvSpPr/>
          <p:nvPr/>
        </p:nvSpPr>
        <p:spPr>
          <a:xfrm rot="5400000" flipH="1">
            <a:off x="2751557" y="2827941"/>
            <a:ext cx="456945" cy="3386801"/>
          </a:xfrm>
          <a:prstGeom prst="curvedLeftArrow">
            <a:avLst>
              <a:gd name="adj1" fmla="val 37177"/>
              <a:gd name="adj2" fmla="val 142203"/>
              <a:gd name="adj3" fmla="val 43555"/>
            </a:avLst>
          </a:prstGeom>
          <a:solidFill>
            <a:srgbClr val="B3FC10"/>
          </a:solidFill>
          <a:ln>
            <a:solidFill>
              <a:srgbClr val="B3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45" y="4211302"/>
            <a:ext cx="537036" cy="49004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57588" y="8722347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７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25384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3751629" y="1629332"/>
            <a:ext cx="333928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消毒薬の種類：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希釈倍率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（　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）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9" y="7058103"/>
            <a:ext cx="3214547" cy="1789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706115" y="1072543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手指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198434" y="1643231"/>
            <a:ext cx="3528261" cy="406265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消毒場所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①農場出入口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②畜舎出入口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実施頻度：出入りのたび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消毒薬の種類：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（　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手指の洗浄消毒が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できない場合は、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①農場専用手袋の着用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②畜舎専用手袋の着用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でも</a:t>
            </a:r>
            <a:r>
              <a:rPr lang="en-US" altLang="ja-JP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OK!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9" y="5639957"/>
            <a:ext cx="1489780" cy="1341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331" y="5586793"/>
            <a:ext cx="1406473" cy="1359240"/>
          </a:xfrm>
          <a:prstGeom prst="rect">
            <a:avLst/>
          </a:prstGeom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4125905" y="1072543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衣服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9656" y="-46"/>
            <a:ext cx="6636838" cy="1038659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（１０）手指、衣服、靴、物品、車両、施設等の洗浄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及び消毒に関する具体的な方法、消毒薬の種類、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作用時間及び乾燥時間等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119656" y="965093"/>
            <a:ext cx="6636838" cy="801724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3830407" y="2318365"/>
            <a:ext cx="352826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パコマ、ロンテクト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439" y="4304416"/>
            <a:ext cx="2855727" cy="1599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684" y="6064021"/>
            <a:ext cx="2868856" cy="16253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正方形/長方形 41"/>
          <p:cNvSpPr/>
          <p:nvPr/>
        </p:nvSpPr>
        <p:spPr>
          <a:xfrm>
            <a:off x="3805472" y="3514514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消毒薬に漬け置いて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から洗濯し、天日干し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578483" y="7873347"/>
            <a:ext cx="326563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3462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消毒の前は汚れを</a:t>
            </a:r>
          </a:p>
          <a:p>
            <a:pPr algn="ctr"/>
            <a:r>
              <a:rPr lang="ja-JP" altLang="en-US" sz="2800" b="1" dirty="0">
                <a:ln w="13462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徹底的にとりましょう</a:t>
            </a:r>
          </a:p>
          <a:p>
            <a:pPr algn="ctr"/>
            <a:endParaRPr lang="ja-JP" altLang="en-US" sz="5400" b="1" cap="none" spc="0" dirty="0">
              <a:ln w="13462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1400693" y="3508749"/>
            <a:ext cx="352826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アルコール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486152" y="8765899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８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10888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695187" y="801638"/>
            <a:ext cx="5963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　消毒場所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　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　消毒薬の種類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　　　　　　　　　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【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例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】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パコマ、ロンテクト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　希釈倍率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　　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1148456" y="5909685"/>
            <a:ext cx="550432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靴底の溝の汚れも丁寧に洗ってから、消毒槽に入る。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488278" y="8600507"/>
            <a:ext cx="6089779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水道が付近にない場合、消毒槽の手前に洗浄槽を設置しましょう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87628" y="189884"/>
            <a:ext cx="6147886" cy="8856985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32823" y="8779713"/>
            <a:ext cx="45545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９</a:t>
            </a:r>
            <a:endParaRPr lang="en-US" altLang="ja-JP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2290138" y="3863755"/>
            <a:ext cx="2423897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長靴は念入りに洗浄！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2" y="2136569"/>
            <a:ext cx="2910559" cy="1623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10" y="2151532"/>
            <a:ext cx="2902414" cy="1623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34" y="4250694"/>
            <a:ext cx="2844733" cy="1603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981" y="4232915"/>
            <a:ext cx="2910343" cy="1603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334" y="6304527"/>
            <a:ext cx="2849612" cy="1616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220" y="6299015"/>
            <a:ext cx="1735048" cy="1627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2018888" y="7522114"/>
            <a:ext cx="980518" cy="34758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天日干し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858459" y="248172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長靴の洗浄・消毒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865618" y="8033088"/>
            <a:ext cx="5504321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踏み込み消毒槽が汚れた場合は、直ちに交換しましょう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（汚れていない場合も、定期的に交換しましょう）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94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49676" y="87147"/>
            <a:ext cx="6139642" cy="9000833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51997" y="4775858"/>
            <a:ext cx="66908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☆実施する内容の□にチェックを入れましょう（☑）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農場出入り時に消石灰帯の上を通行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消石灰帯の幅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：（　　　　　　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備え付けの動力噴霧器で全体を消毒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消毒薬：（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5207150" y="6244127"/>
            <a:ext cx="252028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４ｍ　　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05173" y="7948637"/>
            <a:ext cx="4903748" cy="873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958635" y="8505798"/>
            <a:ext cx="1248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94127" y="7790697"/>
            <a:ext cx="1008112" cy="4109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160352" y="8750458"/>
            <a:ext cx="63296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１０</a:t>
            </a:r>
            <a:endParaRPr lang="en-US" altLang="ja-JP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548680" y="97654"/>
            <a:ext cx="64334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☆実施する内容の□にチェックを入れましょう（☑）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□　消毒薬に漬け置いた後、洗い流して乾燥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〇　消毒薬の種類：（　　　　　　　）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希釈倍率</a:t>
            </a: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 　）倍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〇　漬け置く時間</a:t>
            </a: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）分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endParaRPr lang="en-US" altLang="ja-JP" sz="9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□　熱湯消毒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　　　煮沸時間：（　　　　　）分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□　</a:t>
            </a: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291769" y="3857654"/>
            <a:ext cx="5226624" cy="864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113735" y="4419016"/>
            <a:ext cx="1248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237368" y="3797043"/>
            <a:ext cx="1008112" cy="4109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723931" y="152507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物品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46931" y="4832891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車両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160" y="2087036"/>
            <a:ext cx="1320233" cy="162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85" y="6691089"/>
            <a:ext cx="1577382" cy="138415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5586326" y="1807135"/>
            <a:ext cx="252028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漬け置き例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495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255588" y="72850"/>
            <a:ext cx="6504293" cy="8891638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05686" y="3319413"/>
            <a:ext cx="652976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〇農場の敷地内や空の畜舎は、定期的に消毒する。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☆実施している内容の□にチェックを入れましょう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　　　　　　　　　　　　（☑）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定期的に消石灰を散布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敷地内の消毒の頻度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：（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　　　　畜舎の消毒の頻度：（　　　　　　　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動力噴霧器等で水洗・消毒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消毒薬：（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42119" y="6414853"/>
            <a:ext cx="5060292" cy="8632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393043" y="6291410"/>
            <a:ext cx="1008112" cy="4109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E88EC06-85F5-4865-AB30-AF28BB46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04" y="90858"/>
            <a:ext cx="2961613" cy="1652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4C4D752-04AC-4696-84D7-F8958FC6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14" y="72850"/>
            <a:ext cx="3092315" cy="1703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878466" y="5220072"/>
            <a:ext cx="29795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月に一回　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1" y="7357925"/>
            <a:ext cx="3032061" cy="1715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正方形/長方形 17"/>
          <p:cNvSpPr/>
          <p:nvPr/>
        </p:nvSpPr>
        <p:spPr>
          <a:xfrm>
            <a:off x="579410" y="1796750"/>
            <a:ext cx="6556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★農場に出入りする車両の消毒については、台帳に記録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し、少なくとも１年間保存する。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☆車両の消毒はタイヤ周辺以外にも、中のフロアマット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を消毒するか（消毒薬：　　　　　　）、農場専用の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フロアマット等を使用する。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49013" y="8690157"/>
            <a:ext cx="511308" cy="35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１１</a:t>
            </a:r>
            <a:endParaRPr lang="en-US" altLang="ja-JP" b="1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914" y="7360349"/>
            <a:ext cx="2987600" cy="1710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858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236292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（その他）緊急連絡網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5223" y="1416978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199151" y="1089978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➤特定症状が確認された場合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39013" y="5155841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➤特定症状以外の異常が確認された場合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5223" y="1764041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1619" y="1897114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1619" y="2965150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0393" y="2868496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　　ＴＥＬ：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2197" y="1530005"/>
            <a:ext cx="3541638" cy="11876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十和田</a:t>
            </a:r>
            <a:r>
              <a:rPr kumimoji="1" lang="ja-JP" altLang="en-US" dirty="0">
                <a:solidFill>
                  <a:schemeClr val="tx1"/>
                </a:solidFill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0176-23-6235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（土日祝・夜間の緊急用携帯番号）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ＴＥＬ：</a:t>
            </a:r>
            <a:r>
              <a:rPr lang="en-US" altLang="ja-JP" dirty="0">
                <a:solidFill>
                  <a:schemeClr val="tx1"/>
                </a:solidFill>
              </a:rPr>
              <a:t>090-6453-7023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0108" y="4124996"/>
            <a:ext cx="3790257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担当の獣医師：　　　　　　　　　先生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     　　　　 ＴＥＬ：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1320" y="3559319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1227" y="5508457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1227" y="5940505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87623" y="598859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6111" y="58410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           ＴＥＬ：   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6111" y="818645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十和田</a:t>
            </a:r>
            <a:r>
              <a:rPr kumimoji="1" lang="ja-JP" altLang="en-US" dirty="0">
                <a:solidFill>
                  <a:schemeClr val="tx1"/>
                </a:solidFill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</a:t>
            </a:r>
            <a:r>
              <a:rPr lang="en-US" altLang="ja-JP" dirty="0">
                <a:solidFill>
                  <a:schemeClr val="tx1"/>
                </a:solidFill>
              </a:rPr>
              <a:t>0176-23-6235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838855" y="6996681"/>
            <a:ext cx="3647048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担当の獣医師：　　　　　　　　　先生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                  ＴＥＬ：</a:t>
            </a: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851578" y="7150101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2359" y="656956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1225401" y="700580"/>
            <a:ext cx="6676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+mn-ea"/>
              </a:rPr>
              <a:t>※※</a:t>
            </a:r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該当する連絡先等を記入し、備えましょう</a:t>
            </a:r>
            <a:r>
              <a:rPr lang="en-US" altLang="ja-JP" sz="1600" dirty="0">
                <a:solidFill>
                  <a:srgbClr val="000000"/>
                </a:solidFill>
                <a:latin typeface="+mn-ea"/>
              </a:rPr>
              <a:t>※※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60" y="3949639"/>
            <a:ext cx="875125" cy="87512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40" y="6843073"/>
            <a:ext cx="875125" cy="8751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85" y="5558881"/>
            <a:ext cx="813149" cy="103806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2EA0F8B-C9F1-4154-9189-FA4A361CF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>
          <a:xfrm>
            <a:off x="5155892" y="2694925"/>
            <a:ext cx="924491" cy="10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88573" y="8186817"/>
            <a:ext cx="5815853" cy="768913"/>
          </a:xfrm>
          <a:prstGeom prst="roundRect">
            <a:avLst/>
          </a:prstGeom>
          <a:solidFill>
            <a:schemeClr val="accent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60" y="6751972"/>
            <a:ext cx="1291622" cy="115520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98927" y="155530"/>
            <a:ext cx="54168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「飼養衛生管理マニュアル」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（別添の様式）の記入の仕方について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45002" y="1480597"/>
            <a:ext cx="5959424" cy="3502900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45002" y="5162043"/>
            <a:ext cx="5964640" cy="100602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7899" y="5272235"/>
            <a:ext cx="121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0199" y="1071229"/>
            <a:ext cx="8301797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飼養衛生管理マニュアルの内容として定める必要がある項目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について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695" y="6614411"/>
            <a:ext cx="4937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普段の飼養管理、衛生管理の方法は農場ごとに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異なります。獣医師・家畜保健衛生所と相談し、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自分の農場にあったマニュアルを作成しましょう！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81693" y="6470585"/>
            <a:ext cx="4937961" cy="1104023"/>
          </a:xfrm>
          <a:prstGeom prst="wedgeRoundRectCallout">
            <a:avLst>
              <a:gd name="adj1" fmla="val 57117"/>
              <a:gd name="adj2" fmla="val -11842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79782" y="1769287"/>
            <a:ext cx="5314275" cy="302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この枠内には、飼養衛生管理基準に基づき、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実施するべき内容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が記載されています。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　　　　）の中に記入したり、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・該当する内容の□の中にチェックを入れたり（☑）、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がある場合は、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自分の農場で実施している内容を記入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する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などして、マニュアルを完成させましょう。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05994" y="5386109"/>
            <a:ext cx="8494633" cy="640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この枠内には、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上の枠内以外で、農場で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実施している内容がある場合、自由に記入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します。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　　　　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100540" y="3149479"/>
            <a:ext cx="4932458" cy="82699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02" flipH="1">
            <a:off x="5416065" y="6299537"/>
            <a:ext cx="571702" cy="72562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38576" y="8320388"/>
            <a:ext cx="6715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0" algn="ctr">
              <a:spcAft>
                <a:spcPts val="0"/>
              </a:spcAft>
            </a:pPr>
            <a:r>
              <a:rPr lang="ja-JP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上北地域県民局地域農林水産部 十和田家畜保健衛生所</a:t>
            </a:r>
            <a:endParaRPr lang="en-US" altLang="ja-JP" sz="1600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3500" algn="ctr">
              <a:spcAft>
                <a:spcPts val="0"/>
              </a:spcAft>
            </a:pPr>
            <a:r>
              <a:rPr lang="ja-JP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0176-23-6235 (FAX</a:t>
            </a:r>
            <a:r>
              <a:rPr lang="ja-JP" altLang="en-US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0176-23-3044)</a:t>
            </a:r>
            <a:endParaRPr lang="ja-JP" altLang="ja-JP" sz="1200" b="1" kern="1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18692" y="7850080"/>
            <a:ext cx="479843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◎ご不明な点はこちらにご相談ください◎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07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62147C71-09FD-4FBE-A9D0-D0661AD89FDA}"/>
              </a:ext>
            </a:extLst>
          </p:cNvPr>
          <p:cNvSpPr/>
          <p:nvPr/>
        </p:nvSpPr>
        <p:spPr>
          <a:xfrm>
            <a:off x="0" y="-396552"/>
            <a:ext cx="6825477" cy="374441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spcAft>
                <a:spcPts val="800"/>
              </a:spcAft>
            </a:pP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pPr algn="r">
              <a:spcAft>
                <a:spcPts val="800"/>
              </a:spcAft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　　　年　　　月　　　日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Aft>
                <a:spcPts val="800"/>
              </a:spcAft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800"/>
              </a:spcAft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飼養衛生管理マニュアル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Aft>
                <a:spcPts val="800"/>
              </a:spcAft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（牛・</a:t>
            </a:r>
            <a:r>
              <a:rPr lang="ja-JP" altLang="en-US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めん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羊・山羊）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本農場の従事者及び衛生管理区域に出入りする者が行う衛生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対策の方法は、このマニュアルに従うこと。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2772F4-F0B3-47BA-BD8E-4D75B2E15E59}"/>
              </a:ext>
            </a:extLst>
          </p:cNvPr>
          <p:cNvSpPr/>
          <p:nvPr/>
        </p:nvSpPr>
        <p:spPr>
          <a:xfrm>
            <a:off x="357137" y="8600324"/>
            <a:ext cx="6192688" cy="4797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C4A2C3-6EF5-4B14-9658-C501BC65327B}"/>
              </a:ext>
            </a:extLst>
          </p:cNvPr>
          <p:cNvSpPr/>
          <p:nvPr/>
        </p:nvSpPr>
        <p:spPr>
          <a:xfrm>
            <a:off x="89712" y="2987684"/>
            <a:ext cx="682547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＜　項　目　＞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（１）従事者が当該農場以外で行う動物の飼養及び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狩猟に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おける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注意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事項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・・・・・・・・・・・・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P1</a:t>
            </a:r>
            <a:endParaRPr lang="en-US" altLang="ja-JP" sz="19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（２）海外渡航時及び帰国後の注意事項・・・・・・・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P2</a:t>
            </a:r>
            <a:endParaRPr lang="ja-JP" altLang="en-US" sz="19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３）海外からの肉製品の持込み（郵便物による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持込みを含む。）に関する注意喚起・・・・・・</a:t>
            </a:r>
            <a:r>
              <a:rPr lang="en-US" altLang="ja-JP" sz="1900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P2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（４）農場内への不適切な物品の持込みの禁止・・・・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P2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（５）可能な限り、工具、機材等を農場内へ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持ち込まないための取組・・・・・・・・・・・</a:t>
            </a:r>
            <a:r>
              <a:rPr lang="en-US" altLang="ja-JP" sz="1900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P3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（６）持ち込む工具、機材、食品等の取扱い・・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・・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P3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（７）猫等の愛玩動物の衛生管理区域内での飼育禁止・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P3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（８）野生動物の衛生管理区域内への侵入防止・・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P4~P6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（９）農場における防疫のための更衣・・・・・・・・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P7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）手指、衣服、靴、物品、車両、施設等の洗浄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及び消毒に関する具体的な方法、消毒薬の種類、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作用時間及び乾燥時間等・・・・・・・・・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P8~P11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（その他）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緊急連絡網　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52ABFF-F553-490A-BA49-E157428E0620}"/>
              </a:ext>
            </a:extLst>
          </p:cNvPr>
          <p:cNvSpPr txBox="1"/>
          <p:nvPr/>
        </p:nvSpPr>
        <p:spPr>
          <a:xfrm>
            <a:off x="501152" y="8600324"/>
            <a:ext cx="641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飼養衛生管理者（氏名）：</a:t>
            </a:r>
            <a:r>
              <a:rPr lang="ja-JP" altLang="en-US" sz="2400" u="sng" dirty="0"/>
              <a:t>　　　　　　　</a:t>
            </a:r>
            <a:r>
              <a:rPr kumimoji="1" lang="ja-JP" altLang="en-US" sz="2400" u="sng" dirty="0"/>
              <a:t>　　　　　　　</a:t>
            </a:r>
            <a:r>
              <a:rPr kumimoji="1" lang="ja-JP" altLang="en-US" sz="2000" dirty="0"/>
              <a:t>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56440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8027" y="10089"/>
            <a:ext cx="6636838" cy="73088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（１）従事者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が当該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農場以外で行う動物の飼養及び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   狩猟の禁止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48996" y="1387514"/>
            <a:ext cx="6276286" cy="4955685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4149" y="1624889"/>
            <a:ext cx="6100118" cy="319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やむを得ない場合は、以下の汚染防止対策を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行うこと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①別の農場（衛生管理区域を別にしている農場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）で作業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した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場合、作業後、使用した衣類や靴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の交換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、車両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交換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又は消毒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を行うこと。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②狩猟を行ったり、地域の鳥獣害対策作業に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従事した場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、使用した衣類や靴の交換、車両の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交換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又は消毒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行うこと。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消毒の方法については本マニュアル（１０）参照</a:t>
            </a:r>
          </a:p>
          <a:p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FE9C986-3882-4153-B2F1-51D48015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74" y="4524363"/>
            <a:ext cx="1546404" cy="151085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502" y="5248633"/>
            <a:ext cx="1127113" cy="81490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A5CE91D-EEFE-4E81-8C3F-61E89DD1A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067" y="4687643"/>
            <a:ext cx="466586" cy="1250800"/>
          </a:xfrm>
          <a:prstGeom prst="rect">
            <a:avLst/>
          </a:prstGeom>
        </p:spPr>
      </p:pic>
      <p:sp>
        <p:nvSpPr>
          <p:cNvPr id="39" name="角丸四角形 38"/>
          <p:cNvSpPr/>
          <p:nvPr/>
        </p:nvSpPr>
        <p:spPr>
          <a:xfrm>
            <a:off x="298023" y="6611457"/>
            <a:ext cx="6277759" cy="1549579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矢印: 右 8">
            <a:extLst>
              <a:ext uri="{FF2B5EF4-FFF2-40B4-BE49-F238E27FC236}">
                <a16:creationId xmlns:a16="http://schemas.microsoft.com/office/drawing/2014/main" id="{43F21E02-FF61-4FCA-81B7-C9E78B1B99BB}"/>
              </a:ext>
            </a:extLst>
          </p:cNvPr>
          <p:cNvSpPr/>
          <p:nvPr/>
        </p:nvSpPr>
        <p:spPr>
          <a:xfrm>
            <a:off x="3318418" y="4790120"/>
            <a:ext cx="3245913" cy="1270190"/>
          </a:xfrm>
          <a:prstGeom prst="rightArrow">
            <a:avLst>
              <a:gd name="adj1" fmla="val 50000"/>
              <a:gd name="adj2" fmla="val 4214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CD04E6-03CF-4387-B593-508C0885BAC6}"/>
              </a:ext>
            </a:extLst>
          </p:cNvPr>
          <p:cNvSpPr/>
          <p:nvPr/>
        </p:nvSpPr>
        <p:spPr>
          <a:xfrm>
            <a:off x="3508950" y="5149512"/>
            <a:ext cx="2034742" cy="5757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そのまま本農場へ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000"/>
              </a:lnSpc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入ることは禁止！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乗算記号 57">
            <a:extLst>
              <a:ext uri="{FF2B5EF4-FFF2-40B4-BE49-F238E27FC236}">
                <a16:creationId xmlns:a16="http://schemas.microsoft.com/office/drawing/2014/main" id="{72E9A60C-F3AD-41F1-8E3D-4011DA99DBDA}"/>
              </a:ext>
            </a:extLst>
          </p:cNvPr>
          <p:cNvSpPr/>
          <p:nvPr/>
        </p:nvSpPr>
        <p:spPr>
          <a:xfrm>
            <a:off x="4743100" y="4559683"/>
            <a:ext cx="1755431" cy="1755456"/>
          </a:xfrm>
          <a:prstGeom prst="mathMultiply">
            <a:avLst>
              <a:gd name="adj1" fmla="val 518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56086" y="6657949"/>
            <a:ext cx="1263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121733" y="8631116"/>
            <a:ext cx="36885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１</a:t>
            </a:r>
            <a:endParaRPr lang="en-US" altLang="ja-JP" b="1" dirty="0"/>
          </a:p>
        </p:txBody>
      </p:sp>
      <p:sp>
        <p:nvSpPr>
          <p:cNvPr id="45" name="正方形/長方形 44"/>
          <p:cNvSpPr/>
          <p:nvPr/>
        </p:nvSpPr>
        <p:spPr>
          <a:xfrm>
            <a:off x="489049" y="771855"/>
            <a:ext cx="6053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従事者・・・家族や従業員など、本農場で日常的・定期的に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飼養管理等の作業に従事する者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298023" y="8282904"/>
            <a:ext cx="8108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この欄内には、その他の決まり事がある場合に記入してください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　　　　　　　　　　　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（自由記入欄）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6993" y="5209754"/>
            <a:ext cx="862971" cy="7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3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722" y="-12268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（２）海外渡航時及び帰国後の対策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99949" y="394162"/>
            <a:ext cx="6261975" cy="3235109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64952" y="213740"/>
            <a:ext cx="614565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①原則、口蹄疫等が発生している地域へ渡航しない。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②一週間以内に海外から入国、又は帰国した者は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、本農場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含む農場、その他畜産施設等に入る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ことを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禁止する。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（やむを得ず立ち入る場合は、シャワーによる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身体の洗浄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行い、衣服及び靴の着替えを行うこと。）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③海外に渡航する場合、事前に滞在先及び滞在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期間を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（氏名：　　　　　　　）に報告すること。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（氏名：　　　　　　　）は内容を台帳に記録し、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最低１年保管すること。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3739700"/>
            <a:ext cx="6636838" cy="73088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（３）海外からの肉製品の持込み（郵便物による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持込みを含む。）の禁止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65843" y="4498191"/>
            <a:ext cx="6282829" cy="138346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8303" y="4280162"/>
            <a:ext cx="6145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海外からの肉製品を日本に持ち込まない。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（郵便物による持込みを含む）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外国人従事者には、母国（家族等）から肉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及び肉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含む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荷物が送付されないよう指導する。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181D6BE-117E-48A4-92A7-C281B172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963" y="4274416"/>
            <a:ext cx="1307381" cy="777911"/>
          </a:xfrm>
          <a:prstGeom prst="rect">
            <a:avLst/>
          </a:prstGeom>
        </p:spPr>
      </p:pic>
      <p:sp>
        <p:nvSpPr>
          <p:cNvPr id="25" name="乗算記号 9">
            <a:extLst>
              <a:ext uri="{FF2B5EF4-FFF2-40B4-BE49-F238E27FC236}">
                <a16:creationId xmlns:a16="http://schemas.microsoft.com/office/drawing/2014/main" id="{613AD91D-F2A4-464C-956C-872BF98F7B7A}"/>
              </a:ext>
            </a:extLst>
          </p:cNvPr>
          <p:cNvSpPr/>
          <p:nvPr/>
        </p:nvSpPr>
        <p:spPr>
          <a:xfrm>
            <a:off x="6019941" y="4162601"/>
            <a:ext cx="649863" cy="608892"/>
          </a:xfrm>
          <a:prstGeom prst="mathMultiply">
            <a:avLst>
              <a:gd name="adj1" fmla="val 127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36316" y="5976007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（４）農場内への不適切な物品の持込みの禁止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245027" y="6426517"/>
            <a:ext cx="6298124" cy="1580512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1630" y="6464835"/>
            <a:ext cx="59632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病原体の侵入要因となるため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①他の畜産関係施設・農場等で使用した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（使用したおそれのある）物品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②過去４ヶ月以内に海外で使用した衣服や靴等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は農場内に持ち込まない。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53" y="6166990"/>
            <a:ext cx="1036954" cy="103695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 t="15399" r="-1062" b="45796"/>
          <a:stretch/>
        </p:blipFill>
        <p:spPr>
          <a:xfrm>
            <a:off x="5632220" y="6414057"/>
            <a:ext cx="508903" cy="46804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538169">
            <a:off x="5963071" y="6912037"/>
            <a:ext cx="358171" cy="384869"/>
          </a:xfrm>
          <a:prstGeom prst="rect">
            <a:avLst/>
          </a:prstGeom>
        </p:spPr>
      </p:pic>
      <p:sp>
        <p:nvSpPr>
          <p:cNvPr id="29" name="乗算記号 9">
            <a:extLst>
              <a:ext uri="{FF2B5EF4-FFF2-40B4-BE49-F238E27FC236}">
                <a16:creationId xmlns:a16="http://schemas.microsoft.com/office/drawing/2014/main" id="{613AD91D-F2A4-464C-956C-872BF98F7B7A}"/>
              </a:ext>
            </a:extLst>
          </p:cNvPr>
          <p:cNvSpPr/>
          <p:nvPr/>
        </p:nvSpPr>
        <p:spPr>
          <a:xfrm>
            <a:off x="6195356" y="6366611"/>
            <a:ext cx="648071" cy="714248"/>
          </a:xfrm>
          <a:prstGeom prst="mathMultiply">
            <a:avLst>
              <a:gd name="adj1" fmla="val 127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242867" y="8159851"/>
            <a:ext cx="6277759" cy="876645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00930" y="8206342"/>
            <a:ext cx="1263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456818" y="8769008"/>
            <a:ext cx="36004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２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39515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1931" y="-25789"/>
            <a:ext cx="6636838" cy="73088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（５）可能な限り、工具、機材等を農場内へ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持ち込まない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37555" y="642849"/>
            <a:ext cx="6114868" cy="901541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80617" y="755065"/>
            <a:ext cx="59632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畜舎や関連設備の修繕に係る工具、機材等は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、可能な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限り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農場内の備えつけのものを使用する。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243" y="1652596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（６）持ち込む工具、機材、食品等の取扱い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324213" y="2133853"/>
            <a:ext cx="6169090" cy="3541703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7739" y="2254646"/>
            <a:ext cx="596324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①（４）の対象となる物品等をやむを得ず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農場内に持ち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込む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場合、</a:t>
            </a:r>
            <a:r>
              <a:rPr lang="ja-JP" altLang="en-US" sz="18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必ず洗浄・消毒</a:t>
            </a:r>
            <a:r>
              <a:rPr lang="en-US" altLang="ja-JP" sz="14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等の措置</a:t>
            </a:r>
            <a:r>
              <a:rPr lang="ja-JP" altLang="en-US" sz="1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を実施</a:t>
            </a:r>
            <a:r>
              <a:rPr lang="ja-JP" altLang="en-US" sz="18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洗浄・消毒方法については本マニュアル（１０）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参照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②従事者の食品等、家畜の飼養管理に必要の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ない物品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畜舎に持ち込まない。</a:t>
            </a:r>
          </a:p>
          <a:p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本農場で定める「家畜の飼養管理に必要の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ない物品」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、以下のとおり。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34121" y="8197276"/>
            <a:ext cx="6159182" cy="864096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8317" y="8322596"/>
            <a:ext cx="5753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47292" y="8730727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３</a:t>
            </a:r>
            <a:endParaRPr lang="en-US" altLang="ja-JP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560648" y="4564689"/>
            <a:ext cx="5717424" cy="9209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94772" y="4385745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（物品の自由記入欄）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-35016" y="5784596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（７）猫等の愛玩動物の衛生管理区域内での飼育禁止</a:t>
            </a:r>
          </a:p>
        </p:txBody>
      </p:sp>
      <p:sp>
        <p:nvSpPr>
          <p:cNvPr id="44" name="角丸四角形 43"/>
          <p:cNvSpPr/>
          <p:nvPr/>
        </p:nvSpPr>
        <p:spPr>
          <a:xfrm>
            <a:off x="334121" y="6286970"/>
            <a:ext cx="6159182" cy="90268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04" y="6182362"/>
            <a:ext cx="959048" cy="993833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334121" y="6409438"/>
            <a:ext cx="59632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犬や猫を農場内（衛生管理区域内）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で飼育することを禁止する。</a:t>
            </a:r>
          </a:p>
        </p:txBody>
      </p:sp>
      <p:sp>
        <p:nvSpPr>
          <p:cNvPr id="49" name="乗算記号 9">
            <a:extLst>
              <a:ext uri="{FF2B5EF4-FFF2-40B4-BE49-F238E27FC236}">
                <a16:creationId xmlns:a16="http://schemas.microsoft.com/office/drawing/2014/main" id="{613AD91D-F2A4-464C-956C-872BF98F7B7A}"/>
              </a:ext>
            </a:extLst>
          </p:cNvPr>
          <p:cNvSpPr/>
          <p:nvPr/>
        </p:nvSpPr>
        <p:spPr>
          <a:xfrm>
            <a:off x="5589114" y="6182362"/>
            <a:ext cx="649863" cy="608892"/>
          </a:xfrm>
          <a:prstGeom prst="mathMultiply">
            <a:avLst>
              <a:gd name="adj1" fmla="val 127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68317" y="7287335"/>
            <a:ext cx="6500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猫は畜舎内のねずみを獲ってくれますが、農場の内外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を自由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に動き回るため、防疫上よくありません。餌をあげる場合は、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農場の敷地の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外であげるなどの対策を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とりましょう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02" flipH="1">
            <a:off x="205434" y="7356391"/>
            <a:ext cx="525766" cy="6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9359" y="-11585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（８）野生動物の衛生管理区域内への侵入防止　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476672" y="400169"/>
            <a:ext cx="6147886" cy="8564320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40347" y="509306"/>
            <a:ext cx="596324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①家畜の死体を、一時的に農場内で保管する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場合は、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野生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動物の侵入及び接触を防止するため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、以下の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うち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いずれかの措置をとる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（１）死体にブルーシートを被せる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（２）野生動物が侵入できない場所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で保管する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01729" y="2243209"/>
            <a:ext cx="5008760" cy="87677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11774" y="2251407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（２）の場所がある場合の記入欄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9581" y="3427919"/>
            <a:ext cx="6116616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②畜舎の給餌及び給水設備並びに飼料の保管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場所にね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ずみ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、野鳥等の野生動物の排せつ物等が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混入しない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よう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以下の対策をとる。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☆実施する内容にチェックを入れましょう（☑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飼料の保管は蓋付きの容器等とし、使用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時以外は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蓋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をしめる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飼料タンクの利用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飼槽や飼料の保管場所の周辺を清掃する。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（清掃頻度：　　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5407" y="1158699"/>
            <a:ext cx="1169605" cy="73785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429849" y="8750106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４</a:t>
            </a:r>
            <a:endParaRPr lang="en-US" altLang="ja-JP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695683" y="4407756"/>
            <a:ext cx="5135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〇給餌設備での野生動物対策について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65346" y="6579656"/>
            <a:ext cx="4993734" cy="8096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04901" y="7110779"/>
            <a:ext cx="2124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（自由記入欄）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288629" y="8569452"/>
            <a:ext cx="3147167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（例）１日に１回、随時　など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35" y="1218701"/>
            <a:ext cx="731032" cy="73103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285583" y="7463225"/>
            <a:ext cx="8660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上記以外の内容の場合は、枠内に記入して☑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64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516854" y="184076"/>
            <a:ext cx="6051664" cy="364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〇給水設備での野生動物対策について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☆実施する内容にチェックを入れましょう（☑）</a:t>
            </a:r>
          </a:p>
          <a:p>
            <a:pPr>
              <a:lnSpc>
                <a:spcPts val="23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水道水を使用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井戸水等を利用している場合には、貯水施設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に蓋を付けて、異物の混入を防止する。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3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0FE19A-B493-4E4C-924D-98FC974D5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1" y="4101574"/>
            <a:ext cx="2311687" cy="1500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角丸四角形 7"/>
          <p:cNvSpPr/>
          <p:nvPr/>
        </p:nvSpPr>
        <p:spPr>
          <a:xfrm>
            <a:off x="385858" y="68335"/>
            <a:ext cx="6251554" cy="3875260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02" flipH="1">
            <a:off x="3272128" y="4101698"/>
            <a:ext cx="497216" cy="63108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272818" y="1839968"/>
            <a:ext cx="5083916" cy="9936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32904" y="3007960"/>
            <a:ext cx="6680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〇水桶やウォーターカップ等の給水設備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を洗浄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、清掃する。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（洗浄、清掃の頻度：　　　　　　　　　　　）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681723" y="2507503"/>
            <a:ext cx="2124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（自由記入欄）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8FFCDE6-1D29-4E01-AD1D-22839DD2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165" y="4117236"/>
            <a:ext cx="2229569" cy="1469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右矢印 5"/>
          <p:cNvSpPr/>
          <p:nvPr/>
        </p:nvSpPr>
        <p:spPr>
          <a:xfrm>
            <a:off x="3249180" y="4841937"/>
            <a:ext cx="648072" cy="60209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56940" y="5647183"/>
            <a:ext cx="6680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野生動物にエサを食べられない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よう蓋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は閉めておきましょう！　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96557" y="3641416"/>
            <a:ext cx="3147167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（例）１日に１回、随時　など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85858" y="6030427"/>
            <a:ext cx="6182660" cy="3027308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38378" y="8703792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５</a:t>
            </a:r>
            <a:endParaRPr lang="en-US" altLang="ja-JP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516854" y="6188891"/>
            <a:ext cx="66167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③定期的に（頻度：　　　　　　　　）、農場内の資材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・機材等の整理整頓を行う。また、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農場内の不要な資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材や廃棄物等は随時処分する。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④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雑草が生える期間は、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（頻度：　　　　　　　）、農場内を除草する。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⑤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定期的に（頻度：　　　　　　　　）、農場の敷地内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を消毒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する。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消毒の方法については本マニュアル（１０）参照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14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332656" y="179511"/>
            <a:ext cx="6165580" cy="6823881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2945" y="204555"/>
            <a:ext cx="6616719" cy="602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⑥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ねずみ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対策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☆実施している内容にチェックを入れましょう（☑）</a:t>
            </a: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r>
              <a:rPr lang="ja-JP" altLang="en-US" sz="1800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殺そ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剤を定期的に（頻度：　　　　　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農場敷地内に使用する。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粘着シートを農場内に設置し、定期的に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（頻度：　　　　　　　　）交換する。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⑦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害虫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対策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☆実施している内容にチェックを入れましょう（☑）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殺虫剤を定期的に（頻度：　 　　　　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農場敷地内に使用する。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ハエ取りシートを農場内に設置し、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定期的に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頻度：　　　　　　　　）交換する。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57818" y="2590393"/>
            <a:ext cx="4627607" cy="877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57818" y="5830649"/>
            <a:ext cx="4703511" cy="8680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02721" y="3170554"/>
            <a:ext cx="1248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89545" y="6412913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83" y="3491880"/>
            <a:ext cx="769496" cy="6790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70" b="47496"/>
          <a:stretch/>
        </p:blipFill>
        <p:spPr>
          <a:xfrm>
            <a:off x="2121976" y="213527"/>
            <a:ext cx="1423197" cy="66974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50350" y="7142743"/>
            <a:ext cx="6147886" cy="1776690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84417" y="7199743"/>
            <a:ext cx="5859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343535" y="8704840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６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626411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10156</TotalTime>
  <Words>3412</Words>
  <Application>Microsoft Office PowerPoint</Application>
  <PresentationFormat>画面に合わせる (4:3)</PresentationFormat>
  <Paragraphs>406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30" baseType="lpstr">
      <vt:lpstr>ＤＦ平成明朝体W3</vt:lpstr>
      <vt:lpstr>HGPｺﾞｼｯｸM</vt:lpstr>
      <vt:lpstr>HGSｺﾞｼｯｸE</vt:lpstr>
      <vt:lpstr>HG創英角ｺﾞｼｯｸUB</vt:lpstr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Century</vt:lpstr>
      <vt:lpstr>Times New Roman</vt:lpstr>
      <vt:lpstr>Wingdings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201op</dc:creator>
  <cp:lastModifiedBy>201user</cp:lastModifiedBy>
  <cp:revision>198</cp:revision>
  <cp:lastPrinted>2022-01-14T05:35:18Z</cp:lastPrinted>
  <dcterms:created xsi:type="dcterms:W3CDTF">2018-07-17T05:28:53Z</dcterms:created>
  <dcterms:modified xsi:type="dcterms:W3CDTF">2022-02-18T08:08:54Z</dcterms:modified>
</cp:coreProperties>
</file>