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927" r:id="rId3"/>
    <p:sldMasterId id="2147483951" r:id="rId4"/>
    <p:sldMasterId id="2147483976" r:id="rId5"/>
    <p:sldMasterId id="2147483988" r:id="rId6"/>
    <p:sldMasterId id="2147484000" r:id="rId7"/>
    <p:sldMasterId id="2147484024" r:id="rId8"/>
  </p:sldMasterIdLst>
  <p:notesMasterIdLst>
    <p:notesMasterId r:id="rId60"/>
  </p:notesMasterIdLst>
  <p:handoutMasterIdLst>
    <p:handoutMasterId r:id="rId61"/>
  </p:handoutMasterIdLst>
  <p:sldIdLst>
    <p:sldId id="3535" r:id="rId9"/>
    <p:sldId id="3606" r:id="rId10"/>
    <p:sldId id="1080" r:id="rId11"/>
    <p:sldId id="1128" r:id="rId12"/>
    <p:sldId id="1295" r:id="rId13"/>
    <p:sldId id="1247" r:id="rId14"/>
    <p:sldId id="1298" r:id="rId15"/>
    <p:sldId id="1330" r:id="rId16"/>
    <p:sldId id="3275" r:id="rId17"/>
    <p:sldId id="1245" r:id="rId18"/>
    <p:sldId id="3167" r:id="rId19"/>
    <p:sldId id="3541" r:id="rId20"/>
    <p:sldId id="3595" r:id="rId21"/>
    <p:sldId id="3596" r:id="rId22"/>
    <p:sldId id="3598" r:id="rId23"/>
    <p:sldId id="3599" r:id="rId24"/>
    <p:sldId id="3283" r:id="rId25"/>
    <p:sldId id="3593" r:id="rId26"/>
    <p:sldId id="3296" r:id="rId27"/>
    <p:sldId id="3551" r:id="rId28"/>
    <p:sldId id="3298" r:id="rId29"/>
    <p:sldId id="3301" r:id="rId30"/>
    <p:sldId id="3202" r:id="rId31"/>
    <p:sldId id="1250" r:id="rId32"/>
    <p:sldId id="1326" r:id="rId33"/>
    <p:sldId id="1327" r:id="rId34"/>
    <p:sldId id="1328" r:id="rId35"/>
    <p:sldId id="3554" r:id="rId36"/>
    <p:sldId id="3320" r:id="rId37"/>
    <p:sldId id="3563" r:id="rId38"/>
    <p:sldId id="3569" r:id="rId39"/>
    <p:sldId id="3591" r:id="rId40"/>
    <p:sldId id="3602" r:id="rId41"/>
    <p:sldId id="3603" r:id="rId42"/>
    <p:sldId id="3173" r:id="rId43"/>
    <p:sldId id="1179" r:id="rId44"/>
    <p:sldId id="3341" r:id="rId45"/>
    <p:sldId id="3573" r:id="rId46"/>
    <p:sldId id="3587" r:id="rId47"/>
    <p:sldId id="3347" r:id="rId48"/>
    <p:sldId id="3521" r:id="rId49"/>
    <p:sldId id="3501" r:id="rId50"/>
    <p:sldId id="3592" r:id="rId51"/>
    <p:sldId id="3505" r:id="rId52"/>
    <p:sldId id="3506" r:id="rId53"/>
    <p:sldId id="3507" r:id="rId54"/>
    <p:sldId id="1252" r:id="rId55"/>
    <p:sldId id="1337" r:id="rId56"/>
    <p:sldId id="3508" r:id="rId57"/>
    <p:sldId id="3585" r:id="rId58"/>
    <p:sldId id="3513" r:id="rId5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164A9EC-9134-4420-A40F-8B83E523CCA1}">
          <p14:sldIdLst>
            <p14:sldId id="3535"/>
            <p14:sldId id="3606"/>
          </p14:sldIdLst>
        </p14:section>
        <p14:section name="がんという病気" id="{975A82FF-03B8-4B34-A51B-65D9F4D83924}">
          <p14:sldIdLst>
            <p14:sldId id="1080"/>
            <p14:sldId id="1128"/>
            <p14:sldId id="1295"/>
            <p14:sldId id="1247"/>
            <p14:sldId id="1298"/>
            <p14:sldId id="1330"/>
          </p14:sldIdLst>
        </p14:section>
        <p14:section name="２　がんの現状" id="{69742A4D-F45C-4F19-8DA9-BE16CA75B754}">
          <p14:sldIdLst>
            <p14:sldId id="3275"/>
            <p14:sldId id="1245"/>
            <p14:sldId id="3167"/>
            <p14:sldId id="3541"/>
            <p14:sldId id="3595"/>
            <p14:sldId id="3596"/>
            <p14:sldId id="3598"/>
            <p14:sldId id="3599"/>
          </p14:sldIdLst>
        </p14:section>
        <p14:section name="がんの発生と進行" id="{A85C7BC9-358F-45C9-96F4-1C22FAFD0919}">
          <p14:sldIdLst>
            <p14:sldId id="3283"/>
            <p14:sldId id="3593"/>
          </p14:sldIdLst>
        </p14:section>
        <p14:section name="４　がんの予防（主に喫煙）" id="{AFD3B449-B943-4EE7-8CB0-FDC62738B824}">
          <p14:sldIdLst>
            <p14:sldId id="3296"/>
            <p14:sldId id="3551"/>
            <p14:sldId id="3298"/>
            <p14:sldId id="3301"/>
            <p14:sldId id="3202"/>
            <p14:sldId id="1250"/>
            <p14:sldId id="1326"/>
            <p14:sldId id="1327"/>
            <p14:sldId id="1328"/>
            <p14:sldId id="3554"/>
          </p14:sldIdLst>
        </p14:section>
        <p14:section name="５　検診の意味" id="{2630D71B-97D4-4FC8-BEEC-3380365FF10B}">
          <p14:sldIdLst>
            <p14:sldId id="3320"/>
            <p14:sldId id="3563"/>
            <p14:sldId id="3569"/>
            <p14:sldId id="3591"/>
            <p14:sldId id="3602"/>
            <p14:sldId id="3603"/>
            <p14:sldId id="3173"/>
            <p14:sldId id="1179"/>
          </p14:sldIdLst>
        </p14:section>
        <p14:section name="６　がんの治療で大切なこと" id="{095A4E35-0035-43DE-9C7D-40904C056757}">
          <p14:sldIdLst>
            <p14:sldId id="3341"/>
            <p14:sldId id="3573"/>
            <p14:sldId id="3587"/>
          </p14:sldIdLst>
        </p14:section>
        <p14:section name="７　がん治療の支援" id="{AC3F8D3E-518C-448C-9E8A-54C364608F5F}">
          <p14:sldIdLst>
            <p14:sldId id="3347"/>
            <p14:sldId id="3521"/>
            <p14:sldId id="3501"/>
            <p14:sldId id="3592"/>
            <p14:sldId id="3505"/>
            <p14:sldId id="3506"/>
          </p14:sldIdLst>
        </p14:section>
        <p14:section name="8  がん患者のおもい" id="{20805AF2-ACB3-41E0-A51C-A08D6248224C}">
          <p14:sldIdLst>
            <p14:sldId id="3507"/>
            <p14:sldId id="1252"/>
            <p14:sldId id="1337"/>
          </p14:sldIdLst>
        </p14:section>
        <p14:section name="９　がん患者さんとともに生きる社会" id="{F9DDA3AF-F74A-4E16-88E3-2678672750DA}">
          <p14:sldIdLst>
            <p14:sldId id="3508"/>
            <p14:sldId id="3585"/>
            <p14:sldId id="3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3" userDrawn="1">
          <p15:clr>
            <a:srgbClr val="A4A3A4"/>
          </p15:clr>
        </p15:guide>
        <p15:guide id="2" pos="2059"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66CC"/>
    <a:srgbClr val="F2DCDB"/>
    <a:srgbClr val="558ED5"/>
    <a:srgbClr val="D7E4BD"/>
    <a:srgbClr val="FFC000"/>
    <a:srgbClr val="C6D9F1"/>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262" autoAdjust="0"/>
    <p:restoredTop sz="65112" autoAdjust="0"/>
  </p:normalViewPr>
  <p:slideViewPr>
    <p:cSldViewPr>
      <p:cViewPr varScale="1">
        <p:scale>
          <a:sx n="46" d="100"/>
          <a:sy n="46" d="100"/>
        </p:scale>
        <p:origin x="1752" y="48"/>
      </p:cViewPr>
      <p:guideLst>
        <p:guide orient="horz" pos="2160"/>
        <p:guide pos="2880"/>
      </p:guideLst>
    </p:cSldViewPr>
  </p:slideViewPr>
  <p:outlineViewPr>
    <p:cViewPr>
      <p:scale>
        <a:sx n="33" d="100"/>
        <a:sy n="33" d="100"/>
      </p:scale>
      <p:origin x="0" y="-624"/>
    </p:cViewPr>
  </p:outlineViewPr>
  <p:notesTextViewPr>
    <p:cViewPr>
      <p:scale>
        <a:sx n="3" d="2"/>
        <a:sy n="3" d="2"/>
      </p:scale>
      <p:origin x="0" y="0"/>
    </p:cViewPr>
  </p:notesTextViewPr>
  <p:sorterViewPr>
    <p:cViewPr varScale="1">
      <p:scale>
        <a:sx n="1" d="1"/>
        <a:sy n="1" d="1"/>
      </p:scale>
      <p:origin x="0" y="-16128"/>
    </p:cViewPr>
  </p:sorterViewPr>
  <p:notesViewPr>
    <p:cSldViewPr>
      <p:cViewPr varScale="1">
        <p:scale>
          <a:sx n="50" d="100"/>
          <a:sy n="50" d="100"/>
        </p:scale>
        <p:origin x="2280" y="36"/>
      </p:cViewPr>
      <p:guideLst>
        <p:guide orient="horz" pos="3043"/>
        <p:guide pos="2059"/>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10.33.70.150\share\&#12364;&#12435;&#23550;&#31574;&#25512;&#36914;G\07-8%20&#12364;&#12435;&#25945;&#32946;\R5&#24180;&#24230;\02_&#12364;&#12435;&#25945;&#32946;&#25945;&#26448;&#20462;&#27491;\02_&#20462;&#27491;&#12375;&#12383;&#36039;&#26009;\&#65288;&#12487;&#12540;&#12479;&#23436;&#25104;&#12288;&#8251;&#26410;&#35009;&#65289;&#12304;&#12473;&#12509;&#12540;&#12484;&#20581;&#24247;&#35506;&#12363;&#12425;&#12398;&#20381;&#38972;&#12305;&#12364;&#12435;&#25945;&#32946;&#36039;&#26009;&#12487;&#12540;&#12479;&#20462;&#2749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33.70.150\share\&#12364;&#12435;&#23550;&#31574;&#25512;&#36914;G\07-8%20&#12364;&#12435;&#25945;&#32946;\R5&#24180;&#24230;\02_&#12364;&#12435;&#25945;&#32946;&#25945;&#26448;&#20462;&#27491;\02_&#20462;&#27491;&#12375;&#12383;&#36039;&#26009;\&#65288;&#12487;&#12540;&#12479;&#23436;&#25104;&#12288;&#8251;&#26410;&#35009;&#65289;&#12304;&#12473;&#12509;&#12540;&#12484;&#20581;&#24247;&#35506;&#12363;&#12425;&#12398;&#20381;&#38972;&#12305;&#12364;&#12435;&#25945;&#32946;&#36039;&#26009;&#12487;&#12540;&#12479;&#20462;&#2749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2C7F-4133-ABBA-4569C1E3B06F}"/>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C7F-4133-ABBA-4569C1E3B06F}"/>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2C7F-4133-ABBA-4569C1E3B06F}"/>
              </c:ext>
            </c:extLst>
          </c:dPt>
          <c:cat>
            <c:strRef>
              <c:f>【スライド用】がん検診の国際比較!$B$2:$B$4</c:f>
              <c:strCache>
                <c:ptCount val="3"/>
                <c:pt idx="0">
                  <c:v>日本</c:v>
                </c:pt>
                <c:pt idx="1">
                  <c:v>アメリカ</c:v>
                </c:pt>
                <c:pt idx="2">
                  <c:v>英国</c:v>
                </c:pt>
              </c:strCache>
            </c:strRef>
          </c:cat>
          <c:val>
            <c:numRef>
              <c:f>【スライド用】がん検診の国際比較!$C$2:$C$4</c:f>
              <c:numCache>
                <c:formatCode>General</c:formatCode>
                <c:ptCount val="3"/>
                <c:pt idx="0">
                  <c:v>47.4</c:v>
                </c:pt>
                <c:pt idx="1">
                  <c:v>74.2</c:v>
                </c:pt>
                <c:pt idx="2">
                  <c:v>76.5</c:v>
                </c:pt>
              </c:numCache>
            </c:numRef>
          </c:val>
          <c:extLst>
            <c:ext xmlns:c16="http://schemas.microsoft.com/office/drawing/2014/chart" uri="{C3380CC4-5D6E-409C-BE32-E72D297353CC}">
              <c16:uniqueId val="{00000006-2C7F-4133-ABBA-4569C1E3B06F}"/>
            </c:ext>
          </c:extLst>
        </c:ser>
        <c:dLbls>
          <c:showLegendKey val="0"/>
          <c:showVal val="0"/>
          <c:showCatName val="0"/>
          <c:showSerName val="0"/>
          <c:showPercent val="0"/>
          <c:showBubbleSize val="0"/>
        </c:dLbls>
        <c:gapWidth val="28"/>
        <c:overlap val="-100"/>
        <c:axId val="2045334671"/>
        <c:axId val="2045335503"/>
      </c:barChart>
      <c:catAx>
        <c:axId val="204533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ja-JP"/>
          </a:p>
        </c:txPr>
        <c:crossAx val="2045335503"/>
        <c:crosses val="autoZero"/>
        <c:auto val="1"/>
        <c:lblAlgn val="ctr"/>
        <c:lblOffset val="100"/>
        <c:noMultiLvlLbl val="0"/>
      </c:catAx>
      <c:valAx>
        <c:axId val="2045335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ja-JP"/>
          </a:p>
        </c:txPr>
        <c:crossAx val="204533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2839-4365-BE10-3E09B8DDCD7E}"/>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839-4365-BE10-3E09B8DDCD7E}"/>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2839-4365-BE10-3E09B8DDCD7E}"/>
              </c:ext>
            </c:extLst>
          </c:dPt>
          <c:cat>
            <c:strRef>
              <c:f>【スライド用】がん検診の国際比較!$B$7:$B$9</c:f>
              <c:strCache>
                <c:ptCount val="3"/>
                <c:pt idx="0">
                  <c:v>日本</c:v>
                </c:pt>
                <c:pt idx="1">
                  <c:v>アメリカ</c:v>
                </c:pt>
                <c:pt idx="2">
                  <c:v>英国</c:v>
                </c:pt>
              </c:strCache>
            </c:strRef>
          </c:cat>
          <c:val>
            <c:numRef>
              <c:f>【スライド用】がん検診の国際比較!$C$7:$C$9</c:f>
              <c:numCache>
                <c:formatCode>General</c:formatCode>
                <c:ptCount val="3"/>
                <c:pt idx="0">
                  <c:v>43.6</c:v>
                </c:pt>
                <c:pt idx="1">
                  <c:v>72.599999999999994</c:v>
                </c:pt>
                <c:pt idx="2" formatCode="0.0">
                  <c:v>74</c:v>
                </c:pt>
              </c:numCache>
            </c:numRef>
          </c:val>
          <c:extLst>
            <c:ext xmlns:c16="http://schemas.microsoft.com/office/drawing/2014/chart" uri="{C3380CC4-5D6E-409C-BE32-E72D297353CC}">
              <c16:uniqueId val="{00000006-2839-4365-BE10-3E09B8DDCD7E}"/>
            </c:ext>
          </c:extLst>
        </c:ser>
        <c:dLbls>
          <c:showLegendKey val="0"/>
          <c:showVal val="0"/>
          <c:showCatName val="0"/>
          <c:showSerName val="0"/>
          <c:showPercent val="0"/>
          <c:showBubbleSize val="0"/>
        </c:dLbls>
        <c:gapWidth val="28"/>
        <c:overlap val="-100"/>
        <c:axId val="2045334671"/>
        <c:axId val="2045335503"/>
      </c:barChart>
      <c:catAx>
        <c:axId val="204533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ja-JP"/>
          </a:p>
        </c:txPr>
        <c:crossAx val="2045335503"/>
        <c:crosses val="autoZero"/>
        <c:auto val="1"/>
        <c:lblAlgn val="ctr"/>
        <c:lblOffset val="100"/>
        <c:noMultiLvlLbl val="0"/>
      </c:catAx>
      <c:valAx>
        <c:axId val="2045335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ja-JP"/>
          </a:p>
        </c:txPr>
        <c:crossAx val="204533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4"/>
            <a:ext cx="2949787" cy="496967"/>
          </a:xfrm>
          <a:prstGeom prst="rect">
            <a:avLst/>
          </a:prstGeom>
        </p:spPr>
        <p:txBody>
          <a:bodyPr vert="horz" lIns="92120" tIns="46058" rIns="92120" bIns="4605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40" y="4"/>
            <a:ext cx="2949787" cy="496967"/>
          </a:xfrm>
          <a:prstGeom prst="rect">
            <a:avLst/>
          </a:prstGeom>
        </p:spPr>
        <p:txBody>
          <a:bodyPr vert="horz" lIns="92120" tIns="46058" rIns="92120" bIns="46058" rtlCol="0"/>
          <a:lstStyle>
            <a:lvl1pPr algn="r">
              <a:defRPr sz="1200"/>
            </a:lvl1pPr>
          </a:lstStyle>
          <a:p>
            <a:fld id="{2D7E932D-F17E-4795-A13D-E15B0AA9CA28}" type="datetimeFigureOut">
              <a:rPr kumimoji="1" lang="ja-JP" altLang="en-US" smtClean="0"/>
              <a:pPr/>
              <a:t>2025/6/27</a:t>
            </a:fld>
            <a:endParaRPr kumimoji="1" lang="ja-JP" altLang="en-US"/>
          </a:p>
        </p:txBody>
      </p:sp>
      <p:sp>
        <p:nvSpPr>
          <p:cNvPr id="4" name="フッター プレースホルダ 3"/>
          <p:cNvSpPr>
            <a:spLocks noGrp="1"/>
          </p:cNvSpPr>
          <p:nvPr>
            <p:ph type="ftr" sz="quarter" idx="2"/>
          </p:nvPr>
        </p:nvSpPr>
        <p:spPr>
          <a:xfrm>
            <a:off x="1" y="9440650"/>
            <a:ext cx="2949787" cy="496967"/>
          </a:xfrm>
          <a:prstGeom prst="rect">
            <a:avLst/>
          </a:prstGeom>
        </p:spPr>
        <p:txBody>
          <a:bodyPr vert="horz" lIns="92120" tIns="46058" rIns="92120" bIns="4605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40" y="9440650"/>
            <a:ext cx="2949787" cy="496967"/>
          </a:xfrm>
          <a:prstGeom prst="rect">
            <a:avLst/>
          </a:prstGeom>
        </p:spPr>
        <p:txBody>
          <a:bodyPr vert="horz" lIns="92120" tIns="46058" rIns="92120" bIns="46058" rtlCol="0" anchor="b"/>
          <a:lstStyle>
            <a:lvl1pPr algn="r">
              <a:defRPr sz="1200"/>
            </a:lvl1pPr>
          </a:lstStyle>
          <a:p>
            <a:fld id="{4BCCECB3-3C95-43D8-94B0-1B3D19B35F4A}" type="slidenum">
              <a:rPr kumimoji="1" lang="ja-JP" altLang="en-US" smtClean="0"/>
              <a:pPr/>
              <a:t>‹#›</a:t>
            </a:fld>
            <a:endParaRPr kumimoji="1" lang="ja-JP" altLang="en-US"/>
          </a:p>
        </p:txBody>
      </p:sp>
    </p:spTree>
    <p:extLst>
      <p:ext uri="{BB962C8B-B14F-4D97-AF65-F5344CB8AC3E}">
        <p14:creationId xmlns:p14="http://schemas.microsoft.com/office/powerpoint/2010/main" val="2550361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4"/>
            <a:ext cx="2949787" cy="496967"/>
          </a:xfrm>
          <a:prstGeom prst="rect">
            <a:avLst/>
          </a:prstGeom>
        </p:spPr>
        <p:txBody>
          <a:bodyPr vert="horz" lIns="92120" tIns="46058" rIns="92120" bIns="46058"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0" y="4"/>
            <a:ext cx="2949787" cy="496967"/>
          </a:xfrm>
          <a:prstGeom prst="rect">
            <a:avLst/>
          </a:prstGeom>
        </p:spPr>
        <p:txBody>
          <a:bodyPr vert="horz" lIns="92120" tIns="46058" rIns="92120" bIns="46058" rtlCol="0"/>
          <a:lstStyle>
            <a:lvl1pPr algn="r">
              <a:defRPr sz="1200"/>
            </a:lvl1pPr>
          </a:lstStyle>
          <a:p>
            <a:fld id="{7F64D927-4096-46B0-84C0-B4439FF51D16}" type="datetimeFigureOut">
              <a:rPr kumimoji="1" lang="ja-JP" altLang="en-US" smtClean="0"/>
              <a:pPr/>
              <a:t>2025/6/27</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2120" tIns="46058" rIns="92120" bIns="46058" rtlCol="0" anchor="ctr"/>
          <a:lstStyle/>
          <a:p>
            <a:endParaRPr lang="ja-JP" altLang="en-US"/>
          </a:p>
        </p:txBody>
      </p:sp>
      <p:sp>
        <p:nvSpPr>
          <p:cNvPr id="5" name="ノート プレースホルダ 4"/>
          <p:cNvSpPr>
            <a:spLocks noGrp="1"/>
          </p:cNvSpPr>
          <p:nvPr>
            <p:ph type="body" sz="quarter" idx="3"/>
          </p:nvPr>
        </p:nvSpPr>
        <p:spPr>
          <a:xfrm>
            <a:off x="680721" y="4721187"/>
            <a:ext cx="5445760" cy="4472702"/>
          </a:xfrm>
          <a:prstGeom prst="rect">
            <a:avLst/>
          </a:prstGeom>
        </p:spPr>
        <p:txBody>
          <a:bodyPr vert="horz" lIns="92120" tIns="46058" rIns="92120" bIns="4605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40650"/>
            <a:ext cx="2949787" cy="496967"/>
          </a:xfrm>
          <a:prstGeom prst="rect">
            <a:avLst/>
          </a:prstGeom>
        </p:spPr>
        <p:txBody>
          <a:bodyPr vert="horz" lIns="92120" tIns="46058" rIns="92120" bIns="4605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0" y="9440650"/>
            <a:ext cx="2949787" cy="496967"/>
          </a:xfrm>
          <a:prstGeom prst="rect">
            <a:avLst/>
          </a:prstGeom>
        </p:spPr>
        <p:txBody>
          <a:bodyPr vert="horz" lIns="92120" tIns="46058" rIns="92120" bIns="46058" rtlCol="0" anchor="b"/>
          <a:lstStyle>
            <a:lvl1pPr algn="r">
              <a:defRPr sz="1200"/>
            </a:lvl1pPr>
          </a:lstStyle>
          <a:p>
            <a:fld id="{0ED3676D-7B86-4EBB-9984-69F8F635D853}" type="slidenum">
              <a:rPr kumimoji="1" lang="ja-JP" altLang="en-US" smtClean="0"/>
              <a:pPr/>
              <a:t>‹#›</a:t>
            </a:fld>
            <a:endParaRPr kumimoji="1" lang="ja-JP" altLang="en-US"/>
          </a:p>
        </p:txBody>
      </p:sp>
    </p:spTree>
    <p:extLst>
      <p:ext uri="{BB962C8B-B14F-4D97-AF65-F5344CB8AC3E}">
        <p14:creationId xmlns:p14="http://schemas.microsoft.com/office/powerpoint/2010/main" val="418832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546335" cy="4472702"/>
          </a:xfrm>
        </p:spPr>
        <p:txBody>
          <a:bodyPr/>
          <a:lstStyle/>
          <a:p>
            <a:r>
              <a:rPr kumimoji="1" lang="en-US" altLang="ja-JP" dirty="0">
                <a:latin typeface="+mn-ea"/>
                <a:ea typeface="+mn-ea"/>
              </a:rPr>
              <a:t>【Note】</a:t>
            </a:r>
          </a:p>
          <a:p>
            <a:r>
              <a:rPr kumimoji="1" lang="ja-JP" altLang="en-US" dirty="0">
                <a:latin typeface="+mn-ea"/>
                <a:ea typeface="+mn-ea"/>
              </a:rPr>
              <a:t>　本プログラムは，文部科学省「がん教育推進のための教材」に基づき作成された　９つのモジュールに準拠して作成しております。</a:t>
            </a:r>
            <a:endParaRPr kumimoji="1" lang="en-US" altLang="ja-JP" dirty="0">
              <a:latin typeface="+mn-ea"/>
              <a:ea typeface="+mn-ea"/>
            </a:endParaRPr>
          </a:p>
          <a:p>
            <a:pPr defTabSz="914604">
              <a:defRPr/>
            </a:pPr>
            <a:r>
              <a:rPr kumimoji="1" lang="ja-JP" altLang="en-US" dirty="0">
                <a:latin typeface="+mn-ea"/>
                <a:ea typeface="+mn-ea"/>
              </a:rPr>
              <a:t>　文部科学省　中学校・高等学校版　がん教育プログラム　補助教材を参照して、　各学校の授業に合わせて、青森県の現状等、組み合わせて活用ください。</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参照　</a:t>
            </a:r>
            <a:r>
              <a:rPr lang="en-US" altLang="ja-JP" dirty="0">
                <a:latin typeface="+mn-ea"/>
              </a:rPr>
              <a:t>https://www.mext.go.jp/a_menu/kenko/hoken/1385781.htm</a:t>
            </a:r>
            <a:endParaRPr kumimoji="1" lang="en-US" altLang="ja-JP" dirty="0">
              <a:latin typeface="+mn-ea"/>
              <a:ea typeface="+mn-ea"/>
            </a:endParaRPr>
          </a:p>
          <a:p>
            <a:r>
              <a:rPr kumimoji="1" lang="ja-JP" altLang="en-US" dirty="0">
                <a:latin typeface="+mn-ea"/>
                <a:ea typeface="+mn-ea"/>
              </a:rPr>
              <a:t>　　　　文部科学省　がん教育推進のための教材　補助教材　</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0ED3676D-7B86-4EBB-9984-69F8F635D853}" type="slidenum">
              <a:rPr kumimoji="1" lang="ja-JP" altLang="en-US" smtClean="0"/>
              <a:pPr/>
              <a:t>1</a:t>
            </a:fld>
            <a:endParaRPr kumimoji="1" lang="ja-JP" altLang="en-US"/>
          </a:p>
        </p:txBody>
      </p:sp>
    </p:spTree>
    <p:extLst>
      <p:ext uri="{BB962C8B-B14F-4D97-AF65-F5344CB8AC3E}">
        <p14:creationId xmlns:p14="http://schemas.microsoft.com/office/powerpoint/2010/main" val="232072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10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a:xfrm>
            <a:off x="680720" y="4721187"/>
            <a:ext cx="5531191" cy="4472702"/>
          </a:xfrm>
        </p:spPr>
        <p:txBody>
          <a:bodyPr/>
          <a:lstStyle/>
          <a:p>
            <a:pPr defTabSz="920116">
              <a:defRPr/>
            </a:pPr>
            <a:r>
              <a:rPr lang="en-US" altLang="ja-JP" dirty="0"/>
              <a:t>【</a:t>
            </a:r>
            <a:r>
              <a:rPr lang="ja-JP" altLang="en-US" dirty="0"/>
              <a:t>解説</a:t>
            </a:r>
            <a:r>
              <a:rPr lang="en-US" altLang="ja-JP" dirty="0"/>
              <a:t>】</a:t>
            </a:r>
          </a:p>
          <a:p>
            <a:pPr defTabSz="920116">
              <a:defRPr/>
            </a:pPr>
            <a:r>
              <a:rPr lang="en-US" altLang="ja-JP" dirty="0"/>
              <a:t>-</a:t>
            </a:r>
            <a:r>
              <a:rPr lang="ja-JP" altLang="en-US" dirty="0"/>
              <a:t>　年齢調整死亡率を使用したデータです。</a:t>
            </a:r>
            <a:endParaRPr lang="en-US" altLang="ja-JP" dirty="0"/>
          </a:p>
          <a:p>
            <a:pPr marL="165609" indent="-165609" defTabSz="920116">
              <a:buFontTx/>
              <a:buChar char="-"/>
              <a:defRPr/>
            </a:pPr>
            <a:r>
              <a:rPr lang="ja-JP" altLang="en-US" dirty="0">
                <a:latin typeface="+mn-ea"/>
              </a:rPr>
              <a:t>青森県は、</a:t>
            </a:r>
            <a:r>
              <a:rPr lang="en-US" altLang="ja-JP" dirty="0">
                <a:latin typeface="+mn-ea"/>
              </a:rPr>
              <a:t>2004</a:t>
            </a:r>
            <a:r>
              <a:rPr lang="ja-JP" altLang="en-US" dirty="0">
                <a:latin typeface="+mn-ea"/>
              </a:rPr>
              <a:t>年以降連続１位であり、</a:t>
            </a:r>
            <a:r>
              <a:rPr lang="en-US" altLang="ja-JP" dirty="0">
                <a:latin typeface="+mn-ea"/>
              </a:rPr>
              <a:t>2023</a:t>
            </a:r>
            <a:r>
              <a:rPr lang="ja-JP" altLang="en-US" dirty="0">
                <a:latin typeface="+mn-ea"/>
              </a:rPr>
              <a:t>年も１位で現在連続</a:t>
            </a:r>
            <a:r>
              <a:rPr lang="en-US" altLang="ja-JP" dirty="0">
                <a:latin typeface="+mn-ea"/>
              </a:rPr>
              <a:t>20</a:t>
            </a:r>
            <a:r>
              <a:rPr lang="ja-JP" altLang="en-US" dirty="0">
                <a:latin typeface="+mn-ea"/>
              </a:rPr>
              <a:t>年になります。</a:t>
            </a:r>
            <a:endParaRPr lang="en-US" altLang="ja-JP" dirty="0">
              <a:latin typeface="+mn-ea"/>
            </a:endParaRPr>
          </a:p>
          <a:p>
            <a:pPr defTabSz="927182">
              <a:defRPr/>
            </a:pPr>
            <a:endParaRPr lang="en-US" altLang="ja-JP" dirty="0"/>
          </a:p>
          <a:p>
            <a:pPr defTabSz="927182">
              <a:defRPr/>
            </a:pPr>
            <a:endParaRPr lang="en-US" altLang="ja-JP" dirty="0"/>
          </a:p>
          <a:p>
            <a:pPr defTabSz="927182">
              <a:defRPr/>
            </a:pPr>
            <a:r>
              <a:rPr lang="ja-JP" altLang="en-US" dirty="0">
                <a:latin typeface="+mj-ea"/>
                <a:ea typeface="+mj-ea"/>
              </a:rPr>
              <a:t>情報元　</a:t>
            </a:r>
            <a:r>
              <a:rPr lang="en-US" altLang="ja-JP" dirty="0">
                <a:latin typeface="+mj-ea"/>
                <a:ea typeface="+mj-ea"/>
              </a:rPr>
              <a:t>https://ganjoho.jp/reg_stat/statistics/stat/data/dl/index.html#anchor1</a:t>
            </a:r>
          </a:p>
          <a:p>
            <a:pPr defTabSz="927182">
              <a:defRPr/>
            </a:pPr>
            <a:r>
              <a:rPr lang="ja-JP" altLang="en-US" dirty="0">
                <a:latin typeface="+mj-ea"/>
                <a:ea typeface="+mj-ea"/>
              </a:rPr>
              <a:t>　　　　</a:t>
            </a:r>
            <a:r>
              <a:rPr lang="ja-JP" altLang="en-US" baseline="0" dirty="0">
                <a:latin typeface="+mj-ea"/>
                <a:ea typeface="+mj-ea"/>
              </a:rPr>
              <a:t> </a:t>
            </a:r>
            <a:r>
              <a:rPr lang="ja-JP" altLang="en-US" dirty="0">
                <a:latin typeface="+mj-ea"/>
                <a:ea typeface="+mj-ea"/>
              </a:rPr>
              <a:t>　国立がん研究センター　がん情報サービス（集計表ダウンロード　「都道 </a:t>
            </a:r>
            <a:endParaRPr lang="en-US" altLang="ja-JP" dirty="0">
              <a:latin typeface="+mj-ea"/>
              <a:ea typeface="+mj-ea"/>
            </a:endParaRPr>
          </a:p>
          <a:p>
            <a:pPr defTabSz="927182">
              <a:defRPr/>
            </a:pPr>
            <a:r>
              <a:rPr lang="en-US" altLang="ja-JP" dirty="0">
                <a:latin typeface="+mj-ea"/>
                <a:ea typeface="+mj-ea"/>
              </a:rPr>
              <a:t>            </a:t>
            </a:r>
            <a:r>
              <a:rPr lang="ja-JP" altLang="en-US" dirty="0">
                <a:latin typeface="+mj-ea"/>
                <a:ea typeface="+mj-ea"/>
              </a:rPr>
              <a:t>府県別がん死亡データ＞全がん死亡数・粗死亡率・年齢調整死亡率　</a:t>
            </a:r>
            <a:endParaRPr lang="en-US" altLang="ja-JP" dirty="0">
              <a:latin typeface="+mj-ea"/>
              <a:ea typeface="+mj-ea"/>
            </a:endParaRPr>
          </a:p>
          <a:p>
            <a:pPr defTabSz="927182">
              <a:defRPr/>
            </a:pPr>
            <a:r>
              <a:rPr lang="en-US" altLang="ja-JP" dirty="0">
                <a:latin typeface="+mj-ea"/>
                <a:ea typeface="+mj-ea"/>
              </a:rPr>
              <a:t> </a:t>
            </a:r>
            <a:r>
              <a:rPr lang="ja-JP" altLang="en-US" dirty="0">
                <a:latin typeface="+mj-ea"/>
                <a:ea typeface="+mj-ea"/>
              </a:rPr>
              <a:t>　　　　　（</a:t>
            </a:r>
            <a:r>
              <a:rPr lang="en-US" altLang="ja-JP" dirty="0">
                <a:latin typeface="+mj-ea"/>
                <a:ea typeface="+mj-ea"/>
              </a:rPr>
              <a:t>1995</a:t>
            </a:r>
            <a:r>
              <a:rPr lang="ja-JP" altLang="en-US" dirty="0">
                <a:latin typeface="+mj-ea"/>
                <a:ea typeface="+mj-ea"/>
              </a:rPr>
              <a:t>～</a:t>
            </a:r>
            <a:r>
              <a:rPr lang="en-US" altLang="ja-JP" dirty="0">
                <a:latin typeface="+mj-ea"/>
                <a:ea typeface="+mj-ea"/>
              </a:rPr>
              <a:t>2022</a:t>
            </a:r>
            <a:r>
              <a:rPr lang="ja-JP" altLang="en-US" dirty="0">
                <a:latin typeface="+mj-ea"/>
                <a:ea typeface="+mj-ea"/>
              </a:rPr>
              <a:t>年）」</a:t>
            </a:r>
            <a:r>
              <a:rPr lang="en-US" altLang="ja-JP" dirty="0">
                <a:latin typeface="+mj-ea"/>
                <a:ea typeface="+mj-ea"/>
              </a:rPr>
              <a:t>)</a:t>
            </a:r>
          </a:p>
          <a:p>
            <a:pPr defTabSz="927182">
              <a:defRPr/>
            </a:pPr>
            <a:endParaRPr lang="ja-JP" altLang="en-US" dirty="0">
              <a:solidFill>
                <a:srgbClr val="FF0000"/>
              </a:solidFill>
              <a:latin typeface="+mj-ea"/>
              <a:ea typeface="+mj-ea"/>
            </a:endParaRPr>
          </a:p>
        </p:txBody>
      </p:sp>
      <p:sp>
        <p:nvSpPr>
          <p:cNvPr id="4" name="スライド番号プレースホルダー 3"/>
          <p:cNvSpPr>
            <a:spLocks noGrp="1"/>
          </p:cNvSpPr>
          <p:nvPr>
            <p:ph type="sldNum" sz="quarter" idx="10"/>
          </p:nvPr>
        </p:nvSpPr>
        <p:spPr/>
        <p:txBody>
          <a:bodyPr/>
          <a:lstStyle/>
          <a:p>
            <a:pPr defTabSz="927182">
              <a:defRPr/>
            </a:pPr>
            <a:fld id="{D96012DA-D0A4-46DB-BA89-5363EB5CE20C}" type="slidenum">
              <a:rPr lang="ja-JP" altLang="en-US">
                <a:solidFill>
                  <a:prstClr val="black"/>
                </a:solidFill>
                <a:latin typeface="Calibri"/>
                <a:ea typeface="ＭＳ Ｐゴシック" panose="020B0600070205080204" pitchFamily="50" charset="-128"/>
              </a:rPr>
              <a:pPr defTabSz="927182">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7554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4937" y="4721187"/>
            <a:ext cx="5329146" cy="4472702"/>
          </a:xfrm>
        </p:spPr>
        <p:txBody>
          <a:bodyPr/>
          <a:lstStyle/>
          <a:p>
            <a:r>
              <a:rPr lang="en-US" altLang="ja-JP" dirty="0">
                <a:latin typeface="+mn-ea"/>
              </a:rPr>
              <a:t>【</a:t>
            </a:r>
            <a:r>
              <a:rPr lang="ja-JP" altLang="en-US" dirty="0">
                <a:latin typeface="+mn-ea"/>
              </a:rPr>
              <a:t>解説</a:t>
            </a:r>
            <a:r>
              <a:rPr lang="en-US" altLang="ja-JP" dirty="0">
                <a:latin typeface="+mn-ea"/>
              </a:rPr>
              <a:t>】</a:t>
            </a:r>
          </a:p>
          <a:p>
            <a:pPr marL="171608" indent="-171608">
              <a:buFontTx/>
              <a:buChar char="-"/>
            </a:pPr>
            <a:r>
              <a:rPr lang="ja-JP" altLang="en-US" dirty="0">
                <a:latin typeface="+mn-ea"/>
              </a:rPr>
              <a:t>すでに情報は広く報告されています。ただし、</a:t>
            </a:r>
            <a:r>
              <a:rPr lang="en-US" altLang="ja-JP" dirty="0">
                <a:latin typeface="+mn-ea"/>
              </a:rPr>
              <a:t>50%</a:t>
            </a:r>
            <a:r>
              <a:rPr lang="ja-JP" altLang="en-US" dirty="0">
                <a:latin typeface="+mn-ea"/>
              </a:rPr>
              <a:t>の意味を実感している方が少ないところが問題です。</a:t>
            </a:r>
            <a:endParaRPr lang="en-US" altLang="ja-JP" dirty="0">
              <a:latin typeface="+mn-ea"/>
            </a:endParaRPr>
          </a:p>
          <a:p>
            <a:pPr marL="171608" indent="-171608">
              <a:buFontTx/>
              <a:buChar char="-"/>
            </a:pPr>
            <a:r>
              <a:rPr lang="ja-JP" altLang="en-US" dirty="0">
                <a:latin typeface="+mn-ea"/>
              </a:rPr>
              <a:t>「２人に１人」が「がんに罹患する」ということですが、こどもたちにあまり強く訴えると、不安が残ってしまう可能性があります。</a:t>
            </a:r>
            <a:endParaRPr lang="en-US" altLang="ja-JP" dirty="0">
              <a:latin typeface="+mn-ea"/>
            </a:endParaRPr>
          </a:p>
          <a:p>
            <a:pPr marL="171608" indent="-171608">
              <a:buFontTx/>
              <a:buChar char="-"/>
            </a:pPr>
            <a:r>
              <a:rPr lang="ja-JP" altLang="en-US" dirty="0">
                <a:latin typeface="+mn-ea"/>
              </a:rPr>
              <a:t>なお、この生涯罹患率の値は、誕生したばかりの０歳児が生涯にがんに罹患する確率です。</a:t>
            </a:r>
            <a:endParaRPr lang="en-US" altLang="ja-JP" dirty="0">
              <a:latin typeface="+mn-ea"/>
            </a:endParaRPr>
          </a:p>
          <a:p>
            <a:endParaRPr lang="en-US" altLang="ja-JP" dirty="0">
              <a:latin typeface="+mn-ea"/>
            </a:endParaRPr>
          </a:p>
          <a:p>
            <a:pPr marL="171608" indent="-171608">
              <a:buFontTx/>
              <a:buChar char="-"/>
            </a:pPr>
            <a:endParaRPr lang="en-US" altLang="ja-JP" dirty="0">
              <a:latin typeface="+mn-ea"/>
            </a:endParaRPr>
          </a:p>
          <a:p>
            <a:pPr defTabSz="915245">
              <a:defRPr/>
            </a:pPr>
            <a:r>
              <a:rPr lang="ja-JP" altLang="en-US" dirty="0">
                <a:latin typeface="+mn-ea"/>
                <a:ea typeface="+mn-ea"/>
              </a:rPr>
              <a:t>情報元　</a:t>
            </a:r>
            <a:r>
              <a:rPr lang="en-US" altLang="ja-JP" dirty="0">
                <a:latin typeface="+mn-ea"/>
                <a:ea typeface="+mn-ea"/>
              </a:rPr>
              <a:t>http://ganjoho.jp/reg_stat/statistics/stat/summary.html</a:t>
            </a:r>
          </a:p>
          <a:p>
            <a:pPr defTabSz="915245">
              <a:defRPr/>
            </a:pPr>
            <a:r>
              <a:rPr lang="ja-JP" altLang="en-US" dirty="0">
                <a:latin typeface="+mn-ea"/>
                <a:ea typeface="+mn-ea"/>
              </a:rPr>
              <a:t>　　　　</a:t>
            </a:r>
            <a:r>
              <a:rPr lang="ja-JP" altLang="en-US" baseline="0" dirty="0">
                <a:latin typeface="+mn-ea"/>
                <a:ea typeface="+mn-ea"/>
              </a:rPr>
              <a:t> </a:t>
            </a:r>
            <a:r>
              <a:rPr lang="ja-JP" altLang="en-US" dirty="0">
                <a:latin typeface="+mn-ea"/>
                <a:ea typeface="+mn-ea"/>
              </a:rPr>
              <a:t>　国立がん研究センター　がん情報サービス　がん統計　最新がん統計</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500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897661"/>
            <a:ext cx="5445760" cy="3935125"/>
          </a:xfrm>
        </p:spPr>
        <p:txBody>
          <a:bodyPr/>
          <a:lstStyle/>
          <a:p>
            <a:pPr defTabSz="915245">
              <a:defRPr/>
            </a:pPr>
            <a:r>
              <a:rPr kumimoji="1" lang="ja-JP" altLang="en-US" dirty="0"/>
              <a:t>正解　３　大腸がん</a:t>
            </a:r>
            <a:endParaRPr kumimoji="1" lang="en-US" altLang="ja-JP" dirty="0"/>
          </a:p>
          <a:p>
            <a:pPr defTabSz="915245">
              <a:defRPr/>
            </a:pPr>
            <a:endParaRPr kumimoji="1" lang="en-US" altLang="ja-JP" dirty="0">
              <a:solidFill>
                <a:srgbClr val="FFFFFF"/>
              </a:solidFill>
            </a:endParaRPr>
          </a:p>
          <a:p>
            <a:pPr defTabSz="915245">
              <a:defRPr/>
            </a:pPr>
            <a:endParaRPr kumimoji="1" lang="en-US" altLang="ja-JP" dirty="0">
              <a:solidFill>
                <a:srgbClr val="FFFFFF"/>
              </a:solidFill>
            </a:endParaRPr>
          </a:p>
          <a:p>
            <a:pPr defTabSz="915245">
              <a:defRPr/>
            </a:pPr>
            <a:r>
              <a:rPr kumimoji="1" lang="ja-JP" altLang="en-US" dirty="0">
                <a:latin typeface="+mj-ea"/>
                <a:ea typeface="+mj-ea"/>
              </a:rPr>
              <a:t>情報元　</a:t>
            </a:r>
            <a:r>
              <a:rPr lang="en-US" altLang="ja-JP" dirty="0">
                <a:latin typeface="+mj-ea"/>
                <a:ea typeface="+mj-ea"/>
              </a:rPr>
              <a:t>http://ganjoho.jp/reg_stat/statistics/data/dl/index.html</a:t>
            </a:r>
            <a:r>
              <a:rPr lang="ja-JP" altLang="en-US" dirty="0">
                <a:latin typeface="+mj-ea"/>
                <a:ea typeface="+mj-ea"/>
              </a:rPr>
              <a:t>　</a:t>
            </a:r>
            <a:endParaRPr lang="en-US" altLang="ja-JP" dirty="0">
              <a:latin typeface="+mj-ea"/>
              <a:ea typeface="+mj-ea"/>
            </a:endParaRPr>
          </a:p>
          <a:p>
            <a:pPr defTabSz="915245">
              <a:defRPr/>
            </a:pPr>
            <a:r>
              <a:rPr lang="ja-JP" altLang="en-US" dirty="0">
                <a:latin typeface="+mj-ea"/>
                <a:ea typeface="+mj-ea"/>
              </a:rPr>
              <a:t>　　　　　</a:t>
            </a:r>
            <a:r>
              <a:rPr lang="ja-JP" altLang="en-US" baseline="0" dirty="0">
                <a:latin typeface="+mj-ea"/>
                <a:ea typeface="+mj-ea"/>
              </a:rPr>
              <a:t> </a:t>
            </a:r>
            <a:r>
              <a:rPr lang="ja-JP" altLang="en-US" dirty="0">
                <a:latin typeface="+mj-ea"/>
                <a:ea typeface="+mj-ea"/>
              </a:rPr>
              <a:t>国立がん研究センター　がん情報サービス　がん統計　集計表ダウン</a:t>
            </a:r>
            <a:endParaRPr lang="en-US" altLang="ja-JP" dirty="0">
              <a:latin typeface="+mj-ea"/>
              <a:ea typeface="+mj-ea"/>
            </a:endParaRPr>
          </a:p>
          <a:p>
            <a:pPr defTabSz="915245">
              <a:defRPr/>
            </a:pPr>
            <a:r>
              <a:rPr lang="ja-JP" altLang="en-US" dirty="0">
                <a:latin typeface="+mj-ea"/>
                <a:ea typeface="+mj-ea"/>
              </a:rPr>
              <a:t>　　　　　 ロード ＞２．罹患　１）全国がん登録「都道府県別がん罹患データ</a:t>
            </a:r>
            <a:endParaRPr lang="en-US" altLang="ja-JP" dirty="0">
              <a:latin typeface="+mj-ea"/>
              <a:ea typeface="+mj-ea"/>
            </a:endParaRPr>
          </a:p>
          <a:p>
            <a:pPr defTabSz="915245">
              <a:defRPr/>
            </a:pPr>
            <a:r>
              <a:rPr lang="en-US" altLang="ja-JP" dirty="0">
                <a:latin typeface="+mj-ea"/>
                <a:ea typeface="+mj-ea"/>
              </a:rPr>
              <a:t>            </a:t>
            </a:r>
            <a:r>
              <a:rPr lang="ja-JP" altLang="en-US" dirty="0">
                <a:latin typeface="+mj-ea"/>
                <a:ea typeface="+mj-ea"/>
              </a:rPr>
              <a:t>（</a:t>
            </a:r>
            <a:r>
              <a:rPr lang="en-US" altLang="ja-JP" dirty="0">
                <a:latin typeface="+mj-ea"/>
                <a:ea typeface="+mj-ea"/>
              </a:rPr>
              <a:t>2016</a:t>
            </a:r>
            <a:r>
              <a:rPr lang="ja-JP" altLang="en-US" dirty="0">
                <a:latin typeface="+mj-ea"/>
                <a:ea typeface="+mj-ea"/>
              </a:rPr>
              <a:t>年～</a:t>
            </a:r>
            <a:r>
              <a:rPr lang="en-US" altLang="ja-JP" dirty="0">
                <a:latin typeface="+mj-ea"/>
                <a:ea typeface="+mj-ea"/>
              </a:rPr>
              <a:t>2020</a:t>
            </a:r>
            <a:r>
              <a:rPr lang="ja-JP" altLang="en-US" dirty="0">
                <a:latin typeface="+mj-ea"/>
                <a:ea typeface="+mj-ea"/>
              </a:rPr>
              <a:t>年）</a:t>
            </a:r>
            <a:endParaRPr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D96012DA-D0A4-46DB-BA89-5363EB5CE20C}" type="slidenum">
              <a:rPr kumimoji="1" lang="ja-JP" altLang="en-US" smtClean="0"/>
              <a:pPr/>
              <a:t>13</a:t>
            </a:fld>
            <a:endParaRPr kumimoji="1" lang="ja-JP" altLang="en-US"/>
          </a:p>
        </p:txBody>
      </p:sp>
    </p:spTree>
    <p:extLst>
      <p:ext uri="{BB962C8B-B14F-4D97-AF65-F5344CB8AC3E}">
        <p14:creationId xmlns:p14="http://schemas.microsoft.com/office/powerpoint/2010/main" val="52977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xfrm>
            <a:off x="904875" y="741363"/>
            <a:ext cx="4941888" cy="3708400"/>
          </a:xfrm>
          <a:ln/>
        </p:spPr>
      </p:sp>
      <p:sp>
        <p:nvSpPr>
          <p:cNvPr id="54275" name="ノート プレースホルダ 2"/>
          <p:cNvSpPr>
            <a:spLocks noGrp="1"/>
          </p:cNvSpPr>
          <p:nvPr>
            <p:ph type="body" idx="1"/>
          </p:nvPr>
        </p:nvSpPr>
        <p:spPr>
          <a:xfrm>
            <a:off x="680721" y="4897661"/>
            <a:ext cx="5445760" cy="42962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t>【Note】</a:t>
            </a:r>
          </a:p>
          <a:p>
            <a:pPr marL="172178" indent="-172178">
              <a:buFontTx/>
              <a:buChar char="-"/>
            </a:pPr>
            <a:r>
              <a:rPr kumimoji="1" lang="ja-JP" altLang="en-US" dirty="0">
                <a:latin typeface="+mn-ea"/>
              </a:rPr>
              <a:t>男性の乳がん患者は、女性乳がん患者</a:t>
            </a:r>
            <a:r>
              <a:rPr kumimoji="1" lang="en-US" altLang="ja-JP" dirty="0">
                <a:latin typeface="+mn-ea"/>
              </a:rPr>
              <a:t>100</a:t>
            </a:r>
            <a:r>
              <a:rPr kumimoji="1" lang="ja-JP" altLang="en-US" dirty="0">
                <a:latin typeface="+mn-ea"/>
              </a:rPr>
              <a:t>人に対して約１人の割合で圧倒的に少ないです。しかし、男性も乳がんになる可能性はあります。</a:t>
            </a:r>
            <a:endParaRPr kumimoji="1" lang="en-US" altLang="ja-JP" dirty="0">
              <a:latin typeface="+mn-ea"/>
            </a:endParaRPr>
          </a:p>
          <a:p>
            <a:pPr marL="171608" indent="-171608">
              <a:buFontTx/>
              <a:buChar char="-"/>
            </a:pPr>
            <a:r>
              <a:rPr kumimoji="1" lang="ja-JP" altLang="en-US" dirty="0">
                <a:latin typeface="+mn-ea"/>
              </a:rPr>
              <a:t>前立腺がんは、男性のみ罹患するがんです。　</a:t>
            </a:r>
            <a:endParaRPr kumimoji="1" lang="en-US" altLang="ja-JP" dirty="0">
              <a:latin typeface="+mn-ea"/>
            </a:endParaRPr>
          </a:p>
          <a:p>
            <a:endParaRPr kumimoji="1" lang="en-US" altLang="ja-JP" dirty="0">
              <a:latin typeface="+mn-ea"/>
            </a:endParaRPr>
          </a:p>
          <a:p>
            <a:endParaRPr kumimoji="1" lang="en-US" altLang="ja-JP" dirty="0">
              <a:latin typeface="+mn-ea"/>
            </a:endParaRPr>
          </a:p>
          <a:p>
            <a:pPr defTabSz="915245">
              <a:defRPr/>
            </a:pPr>
            <a:r>
              <a:rPr kumimoji="1" lang="ja-JP" altLang="en-US" dirty="0">
                <a:latin typeface="+mn-ea"/>
                <a:ea typeface="+mn-ea"/>
              </a:rPr>
              <a:t>情報元　</a:t>
            </a:r>
            <a:r>
              <a:rPr lang="en-US" altLang="ja-JP" dirty="0">
                <a:latin typeface="+mn-ea"/>
                <a:ea typeface="+mn-ea"/>
              </a:rPr>
              <a:t>http://ganjoho.jp/reg_stat/statistics/data/dl/index.html</a:t>
            </a:r>
          </a:p>
          <a:p>
            <a:pPr defTabSz="915245">
              <a:defRPr/>
            </a:pPr>
            <a:r>
              <a:rPr lang="ja-JP" altLang="en-US" dirty="0">
                <a:latin typeface="+mn-ea"/>
                <a:ea typeface="+mn-ea"/>
              </a:rPr>
              <a:t>　　　　</a:t>
            </a:r>
            <a:r>
              <a:rPr lang="ja-JP" altLang="en-US" baseline="0" dirty="0">
                <a:latin typeface="+mn-ea"/>
                <a:ea typeface="+mn-ea"/>
              </a:rPr>
              <a:t> </a:t>
            </a:r>
            <a:r>
              <a:rPr lang="ja-JP" altLang="en-US" dirty="0">
                <a:latin typeface="+mn-ea"/>
                <a:ea typeface="+mn-ea"/>
              </a:rPr>
              <a:t>　国立がん研究センター　がん情報サービス　がん統計　集計表ダウン</a:t>
            </a:r>
            <a:endParaRPr lang="en-US" altLang="ja-JP" dirty="0">
              <a:latin typeface="+mn-ea"/>
              <a:ea typeface="+mn-ea"/>
            </a:endParaRPr>
          </a:p>
          <a:p>
            <a:pPr defTabSz="915245">
              <a:defRPr/>
            </a:pPr>
            <a:r>
              <a:rPr lang="ja-JP" altLang="en-US" dirty="0">
                <a:latin typeface="+mn-ea"/>
                <a:ea typeface="+mn-ea"/>
              </a:rPr>
              <a:t>　　　　　 ロード＞２．罹患　１）全国がん登録「都道府県別がん罹患データ</a:t>
            </a:r>
            <a:endParaRPr lang="en-US" altLang="ja-JP" dirty="0">
              <a:latin typeface="+mn-ea"/>
              <a:ea typeface="+mn-ea"/>
            </a:endParaRPr>
          </a:p>
          <a:p>
            <a:pPr defTabSz="915245">
              <a:defRPr/>
            </a:pPr>
            <a:r>
              <a:rPr lang="en-US" altLang="ja-JP" dirty="0">
                <a:latin typeface="+mn-ea"/>
              </a:rPr>
              <a:t>            </a:t>
            </a:r>
            <a:r>
              <a:rPr lang="ja-JP" altLang="en-US" dirty="0">
                <a:latin typeface="+mn-ea"/>
                <a:ea typeface="+mn-ea"/>
              </a:rPr>
              <a:t>（</a:t>
            </a:r>
            <a:r>
              <a:rPr lang="en-US" altLang="ja-JP" dirty="0">
                <a:latin typeface="+mn-ea"/>
                <a:ea typeface="+mn-ea"/>
              </a:rPr>
              <a:t>2016</a:t>
            </a:r>
            <a:r>
              <a:rPr lang="ja-JP" altLang="en-US" dirty="0">
                <a:latin typeface="+mn-ea"/>
                <a:ea typeface="+mn-ea"/>
              </a:rPr>
              <a:t>年～</a:t>
            </a:r>
            <a:r>
              <a:rPr lang="en-US" altLang="ja-JP" dirty="0">
                <a:latin typeface="+mn-ea"/>
                <a:ea typeface="+mn-ea"/>
              </a:rPr>
              <a:t>2020</a:t>
            </a:r>
            <a:r>
              <a:rPr lang="ja-JP" altLang="en-US" dirty="0">
                <a:latin typeface="+mn-ea"/>
                <a:ea typeface="+mn-ea"/>
              </a:rPr>
              <a:t>年）」</a:t>
            </a:r>
          </a:p>
          <a:p>
            <a:r>
              <a:rPr kumimoji="1" lang="ja-JP" altLang="en-US" dirty="0"/>
              <a:t>　</a:t>
            </a:r>
            <a:endParaRPr kumimoji="1" lang="en-US" altLang="ja-JP" dirty="0"/>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Times New Roman" pitchFamily="18" charset="0"/>
                <a:ea typeface="ＭＳ Ｐゴシック" pitchFamily="50" charset="-128"/>
              </a:defRPr>
            </a:lvl1pPr>
            <a:lvl2pPr marL="743637" indent="-286013" eaLnBrk="0" hangingPunct="0">
              <a:defRPr kumimoji="1" sz="4400">
                <a:solidFill>
                  <a:schemeClr val="tx1"/>
                </a:solidFill>
                <a:latin typeface="Times New Roman" pitchFamily="18" charset="0"/>
                <a:ea typeface="ＭＳ Ｐゴシック" pitchFamily="50" charset="-128"/>
              </a:defRPr>
            </a:lvl2pPr>
            <a:lvl3pPr marL="1144057" indent="-228812" eaLnBrk="0" hangingPunct="0">
              <a:defRPr kumimoji="1" sz="4400">
                <a:solidFill>
                  <a:schemeClr val="tx1"/>
                </a:solidFill>
                <a:latin typeface="Times New Roman" pitchFamily="18" charset="0"/>
                <a:ea typeface="ＭＳ Ｐゴシック" pitchFamily="50" charset="-128"/>
              </a:defRPr>
            </a:lvl3pPr>
            <a:lvl4pPr marL="1601678" indent="-228812" eaLnBrk="0" hangingPunct="0">
              <a:defRPr kumimoji="1" sz="4400">
                <a:solidFill>
                  <a:schemeClr val="tx1"/>
                </a:solidFill>
                <a:latin typeface="Times New Roman" pitchFamily="18" charset="0"/>
                <a:ea typeface="ＭＳ Ｐゴシック" pitchFamily="50" charset="-128"/>
              </a:defRPr>
            </a:lvl4pPr>
            <a:lvl5pPr marL="2059302" indent="-228812" eaLnBrk="0" hangingPunct="0">
              <a:defRPr kumimoji="1" sz="4400">
                <a:solidFill>
                  <a:schemeClr val="tx1"/>
                </a:solidFill>
                <a:latin typeface="Times New Roman" pitchFamily="18" charset="0"/>
                <a:ea typeface="ＭＳ Ｐゴシック" pitchFamily="50" charset="-128"/>
              </a:defRPr>
            </a:lvl5pPr>
            <a:lvl6pPr marL="2516925"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6pPr>
            <a:lvl7pPr marL="2974547"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7pPr>
            <a:lvl8pPr marL="3432170"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8pPr>
            <a:lvl9pPr marL="3889791"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9pPr>
          </a:lstStyle>
          <a:p>
            <a:pPr defTabSz="915245" eaLnBrk="1" hangingPunct="1">
              <a:defRPr/>
            </a:pPr>
            <a:fld id="{0000B694-7641-4459-A0F3-140D865D2118}" type="slidenum">
              <a:rPr lang="en-US" altLang="ja-JP" sz="1200">
                <a:solidFill>
                  <a:prstClr val="black"/>
                </a:solidFill>
              </a:rPr>
              <a:pPr defTabSz="915245" eaLnBrk="1" hangingPunct="1">
                <a:defRPr/>
              </a:pPr>
              <a:t>14</a:t>
            </a:fld>
            <a:endParaRPr lang="en-US" altLang="ja-JP" sz="1200" dirty="0">
              <a:solidFill>
                <a:prstClr val="black"/>
              </a:solidFill>
            </a:endParaRPr>
          </a:p>
        </p:txBody>
      </p:sp>
    </p:spTree>
    <p:extLst>
      <p:ext uri="{BB962C8B-B14F-4D97-AF65-F5344CB8AC3E}">
        <p14:creationId xmlns:p14="http://schemas.microsoft.com/office/powerpoint/2010/main" val="25561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11312" y="4897661"/>
            <a:ext cx="5243159" cy="4296228"/>
          </a:xfrm>
        </p:spPr>
        <p:txBody>
          <a:bodyPr/>
          <a:lstStyle/>
          <a:p>
            <a:r>
              <a:rPr lang="ja-JP" altLang="en-US" dirty="0">
                <a:latin typeface="+mn-ea"/>
              </a:rPr>
              <a:t>正解　２　肺がん</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903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xfrm>
            <a:off x="904875" y="741363"/>
            <a:ext cx="4941888" cy="3708400"/>
          </a:xfrm>
          <a:ln/>
        </p:spPr>
      </p:sp>
      <p:sp>
        <p:nvSpPr>
          <p:cNvPr id="54275" name="ノート プレースホルダ 2"/>
          <p:cNvSpPr>
            <a:spLocks noGrp="1"/>
          </p:cNvSpPr>
          <p:nvPr>
            <p:ph type="body" idx="1"/>
          </p:nvPr>
        </p:nvSpPr>
        <p:spPr>
          <a:xfrm>
            <a:off x="680721" y="4753645"/>
            <a:ext cx="5445760" cy="43682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1608" indent="-171608" defTabSz="915245">
              <a:buFontTx/>
              <a:buChar char="-"/>
              <a:defRPr/>
            </a:pPr>
            <a:r>
              <a:rPr kumimoji="1" lang="ja-JP" altLang="en-US" dirty="0">
                <a:latin typeface="+mn-ea"/>
              </a:rPr>
              <a:t>胃がん、大腸がん、肺がん、乳がん、子宮頸がんを５大がんといいます。</a:t>
            </a:r>
            <a:endParaRPr kumimoji="1" lang="en-US" altLang="ja-JP" dirty="0">
              <a:latin typeface="+mn-ea"/>
            </a:endParaRPr>
          </a:p>
          <a:p>
            <a:pPr marL="171608" indent="-171608" defTabSz="915245">
              <a:buFontTx/>
              <a:buChar char="-"/>
              <a:defRPr/>
            </a:pPr>
            <a:r>
              <a:rPr kumimoji="1" lang="ja-JP" altLang="en-US" dirty="0">
                <a:latin typeface="+mn-ea"/>
              </a:rPr>
              <a:t>青森県において、肺がんは罹患率が３位なのに、死亡率が１位です。その理由は、治療が難しい状態で発見されるからです。</a:t>
            </a:r>
            <a:endParaRPr kumimoji="1" lang="en-US" altLang="ja-JP" dirty="0">
              <a:latin typeface="+mn-ea"/>
            </a:endParaRPr>
          </a:p>
          <a:p>
            <a:pPr defTabSz="915245">
              <a:defRPr/>
            </a:pPr>
            <a:endParaRPr kumimoji="1" lang="en-US" altLang="ja-JP" dirty="0">
              <a:solidFill>
                <a:srgbClr val="FF0000"/>
              </a:solidFill>
              <a:latin typeface="+mn-ea"/>
            </a:endParaRPr>
          </a:p>
          <a:p>
            <a:r>
              <a:rPr kumimoji="1" lang="en-US" altLang="ja-JP" dirty="0">
                <a:latin typeface="+mn-ea"/>
              </a:rPr>
              <a:t>【Note】</a:t>
            </a:r>
          </a:p>
          <a:p>
            <a:pPr marL="171608" indent="-171608">
              <a:buFontTx/>
              <a:buChar char="-"/>
            </a:pPr>
            <a:r>
              <a:rPr kumimoji="1" lang="ja-JP" altLang="en-US" dirty="0">
                <a:latin typeface="+mn-ea"/>
              </a:rPr>
              <a:t>女性の乳がんは、罹患率及び死亡率がともに高く、１位となっています。</a:t>
            </a:r>
            <a:endParaRPr kumimoji="1" lang="en-US" altLang="ja-JP" dirty="0">
              <a:latin typeface="+mn-ea"/>
            </a:endParaRPr>
          </a:p>
          <a:p>
            <a:pPr marL="171608" indent="-171608">
              <a:buFontTx/>
              <a:buChar char="-"/>
            </a:pPr>
            <a:r>
              <a:rPr kumimoji="1" lang="ja-JP" altLang="en-US" dirty="0">
                <a:latin typeface="+mn-ea"/>
              </a:rPr>
              <a:t>毎年情報を最新のものに差し替えてください。</a:t>
            </a:r>
            <a:endParaRPr kumimoji="1" lang="en-US" altLang="ja-JP" dirty="0">
              <a:latin typeface="+mn-ea"/>
            </a:endParaRPr>
          </a:p>
          <a:p>
            <a:endParaRPr kumimoji="1" lang="en-US" altLang="ja-JP" dirty="0">
              <a:latin typeface="+mn-ea"/>
            </a:endParaRPr>
          </a:p>
          <a:p>
            <a:endParaRPr kumimoji="1" lang="en-US" altLang="ja-JP" dirty="0">
              <a:latin typeface="+mn-ea"/>
            </a:endParaRPr>
          </a:p>
          <a:p>
            <a:pPr defTabSz="915245">
              <a:defRPr/>
            </a:pPr>
            <a:r>
              <a:rPr kumimoji="1" lang="ja-JP" altLang="en-US" dirty="0">
                <a:latin typeface="+mn-ea"/>
              </a:rPr>
              <a:t>情報元　</a:t>
            </a:r>
            <a:r>
              <a:rPr lang="en-US" altLang="ja-JP" dirty="0">
                <a:latin typeface="+mn-ea"/>
              </a:rPr>
              <a:t>http://ganjoho.jp/reg_stat/statistics/stat/summary.html</a:t>
            </a:r>
          </a:p>
          <a:p>
            <a:pPr defTabSz="915245">
              <a:defRPr/>
            </a:pPr>
            <a:r>
              <a:rPr lang="ja-JP" altLang="en-US" dirty="0">
                <a:latin typeface="+mn-ea"/>
              </a:rPr>
              <a:t>　　　　　</a:t>
            </a:r>
            <a:r>
              <a:rPr lang="ja-JP" altLang="en-US" baseline="0" dirty="0">
                <a:latin typeface="+mn-ea"/>
              </a:rPr>
              <a:t> </a:t>
            </a:r>
            <a:r>
              <a:rPr lang="ja-JP" altLang="en-US" dirty="0">
                <a:latin typeface="+mn-ea"/>
              </a:rPr>
              <a:t>国立がん研究センター　がん情報サービス　最新がん統計</a:t>
            </a: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Times New Roman" pitchFamily="18" charset="0"/>
                <a:ea typeface="ＭＳ Ｐゴシック" pitchFamily="50" charset="-128"/>
              </a:defRPr>
            </a:lvl1pPr>
            <a:lvl2pPr marL="743637" indent="-286013" eaLnBrk="0" hangingPunct="0">
              <a:defRPr kumimoji="1" sz="4400">
                <a:solidFill>
                  <a:schemeClr val="tx1"/>
                </a:solidFill>
                <a:latin typeface="Times New Roman" pitchFamily="18" charset="0"/>
                <a:ea typeface="ＭＳ Ｐゴシック" pitchFamily="50" charset="-128"/>
              </a:defRPr>
            </a:lvl2pPr>
            <a:lvl3pPr marL="1144057" indent="-228812" eaLnBrk="0" hangingPunct="0">
              <a:defRPr kumimoji="1" sz="4400">
                <a:solidFill>
                  <a:schemeClr val="tx1"/>
                </a:solidFill>
                <a:latin typeface="Times New Roman" pitchFamily="18" charset="0"/>
                <a:ea typeface="ＭＳ Ｐゴシック" pitchFamily="50" charset="-128"/>
              </a:defRPr>
            </a:lvl3pPr>
            <a:lvl4pPr marL="1601678" indent="-228812" eaLnBrk="0" hangingPunct="0">
              <a:defRPr kumimoji="1" sz="4400">
                <a:solidFill>
                  <a:schemeClr val="tx1"/>
                </a:solidFill>
                <a:latin typeface="Times New Roman" pitchFamily="18" charset="0"/>
                <a:ea typeface="ＭＳ Ｐゴシック" pitchFamily="50" charset="-128"/>
              </a:defRPr>
            </a:lvl4pPr>
            <a:lvl5pPr marL="2059302" indent="-228812" eaLnBrk="0" hangingPunct="0">
              <a:defRPr kumimoji="1" sz="4400">
                <a:solidFill>
                  <a:schemeClr val="tx1"/>
                </a:solidFill>
                <a:latin typeface="Times New Roman" pitchFamily="18" charset="0"/>
                <a:ea typeface="ＭＳ Ｐゴシック" pitchFamily="50" charset="-128"/>
              </a:defRPr>
            </a:lvl5pPr>
            <a:lvl6pPr marL="2516925"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6pPr>
            <a:lvl7pPr marL="2974547"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7pPr>
            <a:lvl8pPr marL="3432170"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8pPr>
            <a:lvl9pPr marL="3889791" indent="-228812" eaLnBrk="0" fontAlgn="base" hangingPunct="0">
              <a:spcBef>
                <a:spcPct val="0"/>
              </a:spcBef>
              <a:spcAft>
                <a:spcPct val="0"/>
              </a:spcAft>
              <a:defRPr kumimoji="1" sz="4400">
                <a:solidFill>
                  <a:schemeClr val="tx1"/>
                </a:solidFill>
                <a:latin typeface="Times New Roman" pitchFamily="18" charset="0"/>
                <a:ea typeface="ＭＳ Ｐゴシック" pitchFamily="50" charset="-128"/>
              </a:defRPr>
            </a:lvl9pPr>
          </a:lstStyle>
          <a:p>
            <a:pPr defTabSz="915245" eaLnBrk="1" hangingPunct="1">
              <a:defRPr/>
            </a:pPr>
            <a:fld id="{0000B694-7641-4459-A0F3-140D865D2118}" type="slidenum">
              <a:rPr lang="en-US" altLang="ja-JP" sz="1200">
                <a:solidFill>
                  <a:prstClr val="black"/>
                </a:solidFill>
              </a:rPr>
              <a:pPr defTabSz="915245" eaLnBrk="1" hangingPunct="1">
                <a:defRPr/>
              </a:pPr>
              <a:t>16</a:t>
            </a:fld>
            <a:endParaRPr lang="en-US" altLang="ja-JP" sz="1200" dirty="0">
              <a:solidFill>
                <a:prstClr val="black"/>
              </a:solidFill>
            </a:endParaRPr>
          </a:p>
        </p:txBody>
      </p:sp>
    </p:spTree>
    <p:extLst>
      <p:ext uri="{BB962C8B-B14F-4D97-AF65-F5344CB8AC3E}">
        <p14:creationId xmlns:p14="http://schemas.microsoft.com/office/powerpoint/2010/main" val="352642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42" indent="-172142">
              <a:buFontTx/>
              <a:buChar char="-"/>
            </a:pPr>
            <a:r>
              <a:rPr lang="ja-JP" altLang="en-US" dirty="0">
                <a:latin typeface="+mn-ea"/>
              </a:rPr>
              <a:t>がんは発生から自覚症状が出るまでの期間が長いため、早期に発見するためには、症状がなくても検診を受けることが重要です。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17</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3355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45">
              <a:defRPr/>
            </a:pPr>
            <a:r>
              <a:rPr lang="ja-JP" altLang="en-US" dirty="0">
                <a:solidFill>
                  <a:prstClr val="black"/>
                </a:solidFill>
                <a:latin typeface="+mn-ea"/>
              </a:rPr>
              <a:t>正解　①　１～２年</a:t>
            </a:r>
            <a:endParaRPr lang="en-US" altLang="ja-JP" dirty="0">
              <a:solidFill>
                <a:prstClr val="black"/>
              </a:solidFill>
              <a:latin typeface="+mn-ea"/>
            </a:endParaRPr>
          </a:p>
          <a:p>
            <a:pPr defTabSz="915245">
              <a:defRPr/>
            </a:pPr>
            <a:endParaRPr lang="en-US" altLang="ja-JP" dirty="0">
              <a:solidFill>
                <a:prstClr val="black"/>
              </a:solidFill>
              <a:latin typeface="+mn-ea"/>
            </a:endParaRPr>
          </a:p>
          <a:p>
            <a:pPr defTabSz="915245">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608" indent="-171608" defTabSz="915245">
              <a:buFontTx/>
              <a:buChar char="-"/>
              <a:defRPr/>
            </a:pPr>
            <a:r>
              <a:rPr lang="ja-JP" altLang="en-US" dirty="0">
                <a:solidFill>
                  <a:prstClr val="black"/>
                </a:solidFill>
                <a:latin typeface="+mn-ea"/>
              </a:rPr>
              <a:t>早期がんから進行がんへの進行する期間が１ｰ２年であることから、検診を定期的に受ける必要があることを伝えてください。</a:t>
            </a:r>
            <a:endParaRPr lang="en-US" altLang="ja-JP" dirty="0">
              <a:solidFill>
                <a:prstClr val="black"/>
              </a:solidFill>
              <a:latin typeface="+mn-ea"/>
            </a:endParaRPr>
          </a:p>
          <a:p>
            <a:pPr defTabSz="915245">
              <a:defRPr/>
            </a:pPr>
            <a:endParaRPr lang="en-US" altLang="ja-JP" dirty="0">
              <a:solidFill>
                <a:prstClr val="black"/>
              </a:solidFill>
              <a:latin typeface="+mn-ea"/>
            </a:endParaRPr>
          </a:p>
          <a:p>
            <a:pPr defTabSz="915245">
              <a:defRPr/>
            </a:pPr>
            <a:r>
              <a:rPr lang="en-US" altLang="ja-JP" dirty="0">
                <a:solidFill>
                  <a:prstClr val="black"/>
                </a:solidFill>
                <a:latin typeface="+mn-ea"/>
              </a:rPr>
              <a:t>【Note】</a:t>
            </a:r>
          </a:p>
          <a:p>
            <a:pPr marL="172142" indent="-172142" defTabSz="915245">
              <a:buFontTx/>
              <a:buChar char="-"/>
              <a:defRPr/>
            </a:pPr>
            <a:r>
              <a:rPr lang="ja-JP" altLang="en-US" dirty="0">
                <a:solidFill>
                  <a:prstClr val="black"/>
                </a:solidFill>
                <a:latin typeface="+mn-ea"/>
              </a:rPr>
              <a:t>このデータは乳がんのデータです。</a:t>
            </a:r>
            <a:endParaRPr lang="en-US" altLang="ja-JP" dirty="0">
              <a:solidFill>
                <a:prstClr val="black"/>
              </a:solidFill>
              <a:latin typeface="+mn-ea"/>
            </a:endParaRPr>
          </a:p>
          <a:p>
            <a:pPr marL="172142" indent="-172142" defTabSz="915245">
              <a:buFontTx/>
              <a:buChar char="-"/>
              <a:defRPr/>
            </a:pPr>
            <a:r>
              <a:rPr lang="ja-JP" altLang="en-US" dirty="0">
                <a:solidFill>
                  <a:prstClr val="black"/>
                </a:solidFill>
                <a:latin typeface="+mn-ea"/>
              </a:rPr>
              <a:t>すべての癌腫に当てはまるわけではありませんが、上記意図をご理解ください。</a:t>
            </a:r>
            <a:endParaRPr lang="en-US" altLang="ja-JP" dirty="0">
              <a:solidFill>
                <a:prstClr val="black"/>
              </a:solidFill>
              <a:latin typeface="+mn-ea"/>
            </a:endParaRPr>
          </a:p>
          <a:p>
            <a:pPr defTabSz="915245">
              <a:defRPr/>
            </a:pPr>
            <a:endParaRPr lang="en-US" altLang="ja-JP" dirty="0">
              <a:solidFill>
                <a:prstClr val="black"/>
              </a:solidFill>
              <a:latin typeface="+mn-ea"/>
            </a:endParaRPr>
          </a:p>
          <a:p>
            <a:pPr defTabSz="915245">
              <a:defRPr/>
            </a:pPr>
            <a:endParaRPr lang="en-US" altLang="ja-JP" dirty="0">
              <a:solidFill>
                <a:prstClr val="black"/>
              </a:solidFill>
              <a:latin typeface="+mn-ea"/>
            </a:endParaRPr>
          </a:p>
          <a:p>
            <a:pPr defTabSz="915245">
              <a:defRPr/>
            </a:pPr>
            <a:r>
              <a:rPr lang="ja-JP" altLang="en-US" dirty="0">
                <a:latin typeface="+mn-ea"/>
              </a:rPr>
              <a:t>（参考）</a:t>
            </a:r>
            <a:endParaRPr lang="en-US" altLang="ja-JP" dirty="0">
              <a:latin typeface="+mn-ea"/>
            </a:endParaRPr>
          </a:p>
          <a:p>
            <a:pPr defTabSz="915245">
              <a:defRPr/>
            </a:pPr>
            <a:r>
              <a:rPr lang="ja-JP" altLang="en-US" dirty="0">
                <a:latin typeface="+mn-ea"/>
              </a:rPr>
              <a:t>　大人も子どももがんを知る本（中川恵一　</a:t>
            </a:r>
            <a:r>
              <a:rPr lang="en-US" altLang="ja-JP" dirty="0">
                <a:latin typeface="+mn-ea"/>
              </a:rPr>
              <a:t>2022</a:t>
            </a:r>
            <a:r>
              <a:rPr lang="ja-JP" altLang="en-US" dirty="0">
                <a:latin typeface="+mn-ea"/>
              </a:rPr>
              <a:t>年）</a:t>
            </a: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2165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42" indent="-172142">
              <a:buFontTx/>
              <a:buChar char="-"/>
            </a:pPr>
            <a:r>
              <a:rPr lang="ja-JP" altLang="en-US" dirty="0">
                <a:latin typeface="+mn-ea"/>
              </a:rPr>
              <a:t>がんになる危険性を減らすための工夫としては、</a:t>
            </a:r>
            <a:endParaRPr lang="en-US" altLang="ja-JP" dirty="0">
              <a:latin typeface="+mn-ea"/>
            </a:endParaRPr>
          </a:p>
          <a:p>
            <a:pPr marL="172142" indent="-172142">
              <a:buFontTx/>
              <a:buChar char="-"/>
            </a:pPr>
            <a:endParaRPr lang="en-US" altLang="ja-JP" dirty="0">
              <a:latin typeface="+mn-ea"/>
            </a:endParaRPr>
          </a:p>
          <a:p>
            <a:r>
              <a:rPr lang="ja-JP" altLang="en-US" dirty="0">
                <a:latin typeface="+mn-ea"/>
              </a:rPr>
              <a:t>　①たばこを吸わない、ほかの人のたばこの煙を避ける</a:t>
            </a:r>
            <a:endParaRPr lang="en-US" altLang="ja-JP" dirty="0">
              <a:latin typeface="+mn-ea"/>
            </a:endParaRPr>
          </a:p>
          <a:p>
            <a:r>
              <a:rPr lang="ja-JP" altLang="en-US" dirty="0">
                <a:latin typeface="+mn-ea"/>
              </a:rPr>
              <a:t>　②バランスのとれた食事や適度な運動</a:t>
            </a:r>
            <a:endParaRPr lang="en-US" altLang="ja-JP" dirty="0">
              <a:latin typeface="+mn-ea"/>
            </a:endParaRPr>
          </a:p>
          <a:p>
            <a:r>
              <a:rPr lang="ja-JP" altLang="en-US" dirty="0">
                <a:latin typeface="+mn-ea"/>
              </a:rPr>
              <a:t>　③定期的ながん検診</a:t>
            </a:r>
            <a:endParaRPr lang="en-US" altLang="ja-JP" dirty="0">
              <a:latin typeface="+mn-ea"/>
            </a:endParaRPr>
          </a:p>
          <a:p>
            <a:endParaRPr lang="en-US" altLang="ja-JP" dirty="0">
              <a:latin typeface="+mn-ea"/>
            </a:endParaRPr>
          </a:p>
          <a:p>
            <a:r>
              <a:rPr lang="ja-JP" altLang="en-US" dirty="0">
                <a:latin typeface="+mn-ea"/>
              </a:rPr>
              <a:t>　などが重要です。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19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46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　</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0ED3676D-7B86-4EBB-9984-69F8F635D853}" type="slidenum">
              <a:rPr kumimoji="1" lang="ja-JP" altLang="en-US" smtClean="0"/>
              <a:pPr/>
              <a:t>2</a:t>
            </a:fld>
            <a:endParaRPr kumimoji="1" lang="ja-JP" altLang="en-US"/>
          </a:p>
        </p:txBody>
      </p:sp>
    </p:spTree>
    <p:extLst>
      <p:ext uri="{BB962C8B-B14F-4D97-AF65-F5344CB8AC3E}">
        <p14:creationId xmlns:p14="http://schemas.microsoft.com/office/powerpoint/2010/main" val="407898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a:latin typeface="+mn-ea"/>
              </a:rPr>
              <a:t>【</a:t>
            </a:r>
            <a:r>
              <a:rPr lang="ja-JP" altLang="en-US" dirty="0">
                <a:latin typeface="+mn-ea"/>
              </a:rPr>
              <a:t>解説</a:t>
            </a:r>
            <a:r>
              <a:rPr lang="en-US" altLang="ja-JP" dirty="0">
                <a:latin typeface="+mn-ea"/>
              </a:rPr>
              <a:t>】</a:t>
            </a:r>
          </a:p>
          <a:p>
            <a:r>
              <a:rPr lang="ja-JP" altLang="en-US" dirty="0">
                <a:latin typeface="+mn-ea"/>
              </a:rPr>
              <a:t>　</a:t>
            </a:r>
            <a:r>
              <a:rPr lang="en-US" altLang="ja-JP" dirty="0">
                <a:latin typeface="+mn-ea"/>
              </a:rPr>
              <a:t>-</a:t>
            </a:r>
            <a:r>
              <a:rPr lang="ja-JP" altLang="en-US" dirty="0">
                <a:latin typeface="+mn-ea"/>
              </a:rPr>
              <a:t>　健康習慣により、「がん」発症のリスクを軽減することができます。</a:t>
            </a:r>
            <a:endParaRPr lang="en-US" altLang="ja-JP" dirty="0">
              <a:latin typeface="+mn-ea"/>
            </a:endParaRPr>
          </a:p>
          <a:p>
            <a:pPr defTabSz="915245">
              <a:defRPr/>
            </a:pPr>
            <a:r>
              <a:rPr lang="ja-JP" altLang="en-US" dirty="0">
                <a:latin typeface="+mn-ea"/>
              </a:rPr>
              <a:t>　</a:t>
            </a:r>
            <a:r>
              <a:rPr lang="en-US" altLang="ja-JP" dirty="0">
                <a:latin typeface="+mn-ea"/>
              </a:rPr>
              <a:t>-</a:t>
            </a:r>
            <a:r>
              <a:rPr lang="ja-JP" altLang="en-US" dirty="0">
                <a:latin typeface="+mn-ea"/>
              </a:rPr>
              <a:t>　</a:t>
            </a:r>
            <a:r>
              <a:rPr lang="ja-JP" altLang="en-US" dirty="0">
                <a:latin typeface="+mn-ea"/>
                <a:ea typeface="+mn-ea"/>
              </a:rPr>
              <a:t>中学校・高等学校向け、</a:t>
            </a:r>
            <a:r>
              <a:rPr lang="ja-JP" altLang="en-US" dirty="0">
                <a:solidFill>
                  <a:prstClr val="black"/>
                </a:solidFill>
                <a:latin typeface="+mn-ea"/>
                <a:ea typeface="+mn-ea"/>
              </a:rPr>
              <a:t>小学校段階では、将来にむけて生活習慣を考える</a:t>
            </a:r>
            <a:endParaRPr lang="en-US" altLang="ja-JP" dirty="0">
              <a:solidFill>
                <a:prstClr val="black"/>
              </a:solidFill>
              <a:latin typeface="+mn-ea"/>
              <a:ea typeface="+mn-ea"/>
            </a:endParaRPr>
          </a:p>
          <a:p>
            <a:pPr defTabSz="915245">
              <a:defRPr/>
            </a:pPr>
            <a:r>
              <a:rPr lang="ja-JP" altLang="en-US" dirty="0">
                <a:solidFill>
                  <a:prstClr val="black"/>
                </a:solidFill>
                <a:latin typeface="+mn-ea"/>
                <a:ea typeface="+mn-ea"/>
              </a:rPr>
              <a:t>　　　こと、家族への啓発を目的とします。</a:t>
            </a:r>
            <a:endParaRPr lang="en-US" altLang="ja-JP" dirty="0">
              <a:solidFill>
                <a:prstClr val="black"/>
              </a:solidFill>
              <a:latin typeface="+mn-ea"/>
              <a:ea typeface="+mn-ea"/>
            </a:endParaRPr>
          </a:p>
          <a:p>
            <a:pPr defTabSz="915245">
              <a:defRPr/>
            </a:pPr>
            <a:endParaRPr lang="ja-JP" altLang="en-US" dirty="0">
              <a:solidFill>
                <a:prstClr val="black"/>
              </a:solidFill>
              <a:latin typeface="+mn-ea"/>
              <a:ea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https://ganjoho.jp/public/pre_scr/cause_prevention/evidence_based.html</a:t>
            </a:r>
            <a:r>
              <a:rPr lang="ja-JP" altLang="en-US" dirty="0">
                <a:latin typeface="+mn-ea"/>
              </a:rPr>
              <a:t>　</a:t>
            </a:r>
            <a:endParaRPr lang="en-US" altLang="ja-JP" dirty="0">
              <a:latin typeface="+mn-ea"/>
            </a:endParaRPr>
          </a:p>
          <a:p>
            <a:r>
              <a:rPr lang="ja-JP" altLang="en-US" dirty="0">
                <a:latin typeface="+mn-ea"/>
              </a:rPr>
              <a:t>　　　　　 国立がん研究センター　がん情報サービス</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655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dirty="0">
                <a:latin typeface="+mn-ea"/>
              </a:rPr>
              <a:t>【</a:t>
            </a:r>
            <a:r>
              <a:rPr lang="ja-JP" altLang="en-US" dirty="0">
                <a:latin typeface="+mn-ea"/>
              </a:rPr>
              <a:t>解説</a:t>
            </a:r>
            <a:r>
              <a:rPr lang="en-US" altLang="ja-JP" dirty="0">
                <a:latin typeface="+mn-ea"/>
              </a:rPr>
              <a:t>】</a:t>
            </a:r>
          </a:p>
          <a:p>
            <a:r>
              <a:rPr lang="ja-JP" altLang="en-US" dirty="0">
                <a:latin typeface="+mn-ea"/>
              </a:rPr>
              <a:t>　</a:t>
            </a:r>
            <a:r>
              <a:rPr lang="en-US" altLang="ja-JP" dirty="0">
                <a:latin typeface="+mn-ea"/>
              </a:rPr>
              <a:t>-</a:t>
            </a:r>
            <a:r>
              <a:rPr lang="ja-JP" altLang="en-US" dirty="0">
                <a:latin typeface="+mn-ea"/>
              </a:rPr>
              <a:t>　健康習慣により、「がん」発症のリスクを軽減することができます。</a:t>
            </a:r>
            <a:endParaRPr lang="en-US" altLang="ja-JP" dirty="0">
              <a:latin typeface="+mn-ea"/>
            </a:endParaRPr>
          </a:p>
          <a:p>
            <a:r>
              <a:rPr lang="ja-JP" altLang="en-US" dirty="0">
                <a:latin typeface="+mn-ea"/>
              </a:rPr>
              <a:t>　</a:t>
            </a:r>
            <a:r>
              <a:rPr lang="en-US" altLang="ja-JP" dirty="0">
                <a:latin typeface="+mn-ea"/>
              </a:rPr>
              <a:t>-</a:t>
            </a:r>
            <a:r>
              <a:rPr lang="ja-JP" altLang="en-US" dirty="0">
                <a:latin typeface="+mn-ea"/>
              </a:rPr>
              <a:t>　中学校・高等学校向け</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https://ganjoho.jp/public/pre_scr/cause_prevention/evidence_based.html</a:t>
            </a:r>
            <a:r>
              <a:rPr lang="ja-JP" altLang="en-US" dirty="0">
                <a:latin typeface="+mn-ea"/>
              </a:rPr>
              <a:t>　</a:t>
            </a:r>
            <a:endParaRPr lang="en-US" altLang="ja-JP" dirty="0">
              <a:latin typeface="+mn-ea"/>
            </a:endParaRPr>
          </a:p>
          <a:p>
            <a:r>
              <a:rPr lang="ja-JP" altLang="en-US" dirty="0">
                <a:latin typeface="+mn-ea"/>
              </a:rPr>
              <a:t>　　　　　 国立がん研究センター　がん情報サービス</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0929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45">
              <a:defRPr/>
            </a:pPr>
            <a:r>
              <a:rPr lang="ja-JP" altLang="en-US" dirty="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5245">
              <a:defRPr/>
            </a:pPr>
            <a:fld id="{0ED3676D-7B86-4EBB-9984-69F8F635D853}" type="slidenum">
              <a:rPr lang="ja-JP" altLang="en-US">
                <a:solidFill>
                  <a:prstClr val="black"/>
                </a:solidFill>
                <a:latin typeface="Calibri"/>
                <a:ea typeface="ＭＳ Ｐゴシック" panose="020B0600070205080204" pitchFamily="50" charset="-128"/>
              </a:rPr>
              <a:pPr defTabSz="915245">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0048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45">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608" indent="-171608" defTabSz="915245">
              <a:buFontTx/>
              <a:buChar char="-"/>
              <a:defRPr/>
            </a:pPr>
            <a:r>
              <a:rPr lang="ja-JP" altLang="en-US" dirty="0">
                <a:solidFill>
                  <a:prstClr val="black"/>
                </a:solidFill>
                <a:latin typeface="+mn-ea"/>
              </a:rPr>
              <a:t>新</a:t>
            </a:r>
            <a:r>
              <a:rPr lang="en-US" altLang="ja-JP" dirty="0">
                <a:solidFill>
                  <a:prstClr val="black"/>
                </a:solidFill>
                <a:latin typeface="+mn-ea"/>
              </a:rPr>
              <a:t>12</a:t>
            </a:r>
            <a:r>
              <a:rPr lang="ja-JP" altLang="en-US" dirty="0">
                <a:solidFill>
                  <a:prstClr val="black"/>
                </a:solidFill>
                <a:latin typeface="+mn-ea"/>
              </a:rPr>
              <a:t>か条で詳しく説明も良い、あるいは本スライドのように５つの健康習慣での説明でも良いです。</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タバコを吸わない、また、たばこの煙を避けるようにする</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お酒は飲むならほどほどに</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食生活は、減塩、野菜や果物をとる、熱いものは冷ましてから、他、バランスの取れた栄養等を考える</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スポーツや運動を取り入れる</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太りすぎ、痩せすぎに注意する</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適正な</a:t>
            </a:r>
            <a:r>
              <a:rPr lang="en-US" altLang="ja-JP" dirty="0">
                <a:latin typeface="+mn-ea"/>
              </a:rPr>
              <a:t>BMI</a:t>
            </a:r>
            <a:r>
              <a:rPr lang="ja-JP" altLang="en-US" dirty="0">
                <a:latin typeface="+mn-ea"/>
              </a:rPr>
              <a:t>値</a:t>
            </a:r>
            <a:r>
              <a:rPr lang="en-US" altLang="ja-JP" dirty="0">
                <a:latin typeface="+mn-ea"/>
              </a:rPr>
              <a:t>(BMI</a:t>
            </a:r>
            <a:r>
              <a:rPr lang="ja-JP" altLang="en-US" dirty="0">
                <a:latin typeface="+mn-ea"/>
              </a:rPr>
              <a:t>値＝</a:t>
            </a:r>
            <a:r>
              <a:rPr lang="en-US" altLang="ja-JP" dirty="0">
                <a:latin typeface="+mn-ea"/>
              </a:rPr>
              <a:t>(</a:t>
            </a:r>
            <a:r>
              <a:rPr lang="ja-JP" altLang="en-US" dirty="0">
                <a:latin typeface="+mn-ea"/>
              </a:rPr>
              <a:t>体重</a:t>
            </a:r>
            <a:r>
              <a:rPr lang="en-US" altLang="ja-JP" dirty="0">
                <a:latin typeface="+mn-ea"/>
              </a:rPr>
              <a:t>kg)/(</a:t>
            </a:r>
            <a:r>
              <a:rPr lang="ja-JP" altLang="en-US" dirty="0">
                <a:latin typeface="+mn-ea"/>
              </a:rPr>
              <a:t>身長</a:t>
            </a:r>
            <a:r>
              <a:rPr lang="en-US" altLang="ja-JP" dirty="0">
                <a:latin typeface="+mn-ea"/>
              </a:rPr>
              <a:t>m)</a:t>
            </a:r>
            <a:r>
              <a:rPr lang="en-US" altLang="ja-JP" baseline="30000" dirty="0">
                <a:latin typeface="+mn-ea"/>
              </a:rPr>
              <a:t>2</a:t>
            </a:r>
            <a:r>
              <a:rPr lang="en-US" altLang="ja-JP" dirty="0">
                <a:latin typeface="+mn-ea"/>
              </a:rPr>
              <a:t>)</a:t>
            </a:r>
            <a:r>
              <a:rPr lang="ja-JP" altLang="en-US" dirty="0">
                <a:latin typeface="+mn-ea"/>
              </a:rPr>
              <a:t>は、男女ともに「</a:t>
            </a:r>
            <a:r>
              <a:rPr lang="en-US" altLang="ja-JP" dirty="0">
                <a:latin typeface="+mn-ea"/>
              </a:rPr>
              <a:t>22</a:t>
            </a:r>
            <a:r>
              <a:rPr lang="ja-JP" altLang="en-US" dirty="0">
                <a:latin typeface="+mn-ea"/>
              </a:rPr>
              <a:t>」。これまでの研究から、男性は</a:t>
            </a:r>
            <a:r>
              <a:rPr lang="en-US" altLang="ja-JP" dirty="0">
                <a:latin typeface="+mn-ea"/>
              </a:rPr>
              <a:t>BMI</a:t>
            </a:r>
            <a:r>
              <a:rPr lang="ja-JP" altLang="en-US" dirty="0">
                <a:latin typeface="+mn-ea"/>
              </a:rPr>
              <a:t>値</a:t>
            </a:r>
            <a:r>
              <a:rPr lang="en-US" altLang="ja-JP" dirty="0">
                <a:latin typeface="+mn-ea"/>
              </a:rPr>
              <a:t>21.0</a:t>
            </a:r>
            <a:r>
              <a:rPr lang="ja-JP" altLang="en-US" dirty="0">
                <a:latin typeface="+mn-ea"/>
              </a:rPr>
              <a:t>～</a:t>
            </a:r>
            <a:r>
              <a:rPr lang="en-US" altLang="ja-JP" dirty="0">
                <a:latin typeface="+mn-ea"/>
              </a:rPr>
              <a:t>26.9</a:t>
            </a:r>
            <a:r>
              <a:rPr lang="ja-JP" altLang="en-US" dirty="0">
                <a:latin typeface="+mn-ea"/>
              </a:rPr>
              <a:t>、女性は</a:t>
            </a:r>
            <a:r>
              <a:rPr lang="en-US" altLang="ja-JP" dirty="0">
                <a:latin typeface="+mn-ea"/>
              </a:rPr>
              <a:t>BMI</a:t>
            </a:r>
            <a:r>
              <a:rPr lang="ja-JP" altLang="en-US" dirty="0">
                <a:latin typeface="+mn-ea"/>
              </a:rPr>
              <a:t>値</a:t>
            </a:r>
            <a:r>
              <a:rPr lang="en-US" altLang="ja-JP" dirty="0">
                <a:latin typeface="+mn-ea"/>
              </a:rPr>
              <a:t>21.0</a:t>
            </a:r>
            <a:r>
              <a:rPr lang="ja-JP" altLang="en-US" dirty="0">
                <a:latin typeface="+mn-ea"/>
              </a:rPr>
              <a:t>～</a:t>
            </a:r>
            <a:r>
              <a:rPr lang="en-US" altLang="ja-JP" dirty="0">
                <a:latin typeface="+mn-ea"/>
              </a:rPr>
              <a:t>24.9</a:t>
            </a:r>
            <a:r>
              <a:rPr lang="ja-JP" altLang="en-US" dirty="0">
                <a:latin typeface="+mn-ea"/>
              </a:rPr>
              <a:t>の範囲で、がん死亡のリスクが低いことが示されています。</a:t>
            </a:r>
            <a:endParaRPr lang="en-US" altLang="ja-JP" dirty="0">
              <a:latin typeface="+mn-ea"/>
            </a:endParaRPr>
          </a:p>
          <a:p>
            <a:pPr defTabSz="908273">
              <a:defRPr/>
            </a:pPr>
            <a:endParaRPr lang="en-US" altLang="ja-JP" dirty="0">
              <a:solidFill>
                <a:prstClr val="black"/>
              </a:solidFill>
              <a:latin typeface="+mn-ea"/>
            </a:endParaRPr>
          </a:p>
          <a:p>
            <a:pPr defTabSz="908273">
              <a:defRPr/>
            </a:pPr>
            <a:endParaRPr lang="en-US" altLang="ja-JP" dirty="0">
              <a:solidFill>
                <a:prstClr val="black"/>
              </a:solidFill>
              <a:latin typeface="+mn-ea"/>
            </a:endParaRPr>
          </a:p>
          <a:p>
            <a:pPr defTabSz="908273">
              <a:defRPr/>
            </a:pPr>
            <a:r>
              <a:rPr lang="ja-JP" altLang="en-US" dirty="0">
                <a:solidFill>
                  <a:prstClr val="black"/>
                </a:solidFill>
                <a:latin typeface="+mn-ea"/>
              </a:rPr>
              <a:t>情報元　</a:t>
            </a:r>
            <a:r>
              <a:rPr lang="en-US" altLang="ja-JP" dirty="0">
                <a:solidFill>
                  <a:prstClr val="black"/>
                </a:solidFill>
                <a:latin typeface="+mn-ea"/>
              </a:rPr>
              <a:t>https://ganjoho.jp/public/pre_scr/cause_prevention/evidence_based.html</a:t>
            </a:r>
            <a:r>
              <a:rPr lang="ja-JP" altLang="en-US" dirty="0">
                <a:solidFill>
                  <a:prstClr val="black"/>
                </a:solidFill>
                <a:latin typeface="+mn-ea"/>
              </a:rPr>
              <a:t> 　</a:t>
            </a:r>
            <a:endParaRPr lang="en-US" altLang="ja-JP" dirty="0">
              <a:solidFill>
                <a:prstClr val="black"/>
              </a:solidFill>
              <a:latin typeface="+mn-ea"/>
            </a:endParaRPr>
          </a:p>
          <a:p>
            <a:pPr defTabSz="908273">
              <a:defRPr/>
            </a:pPr>
            <a:r>
              <a:rPr lang="ja-JP" altLang="en-US" dirty="0">
                <a:solidFill>
                  <a:prstClr val="black"/>
                </a:solidFill>
                <a:latin typeface="+mn-ea"/>
              </a:rPr>
              <a:t>　　　　　 国立がん研究センター　がん情報サービス　科学的根拠に基づくがん予</a:t>
            </a:r>
            <a:endParaRPr lang="en-US" altLang="ja-JP" dirty="0">
              <a:solidFill>
                <a:prstClr val="black"/>
              </a:solidFill>
              <a:latin typeface="+mn-ea"/>
            </a:endParaRPr>
          </a:p>
          <a:p>
            <a:pPr defTabSz="908273">
              <a:defRPr/>
            </a:pPr>
            <a:r>
              <a:rPr lang="ja-JP" altLang="en-US" dirty="0">
                <a:solidFill>
                  <a:prstClr val="black"/>
                </a:solidFill>
                <a:latin typeface="+mn-ea"/>
              </a:rPr>
              <a:t>　　　　　 防　</a:t>
            </a:r>
            <a:r>
              <a:rPr lang="en-US" altLang="ja-JP" dirty="0">
                <a:latin typeface="+mn-ea"/>
              </a:rPr>
              <a:t>2024/1/31</a:t>
            </a:r>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0ED3676D-7B86-4EBB-9984-69F8F635D853}" type="slidenum">
              <a:rPr lang="ja-JP" altLang="en-US">
                <a:solidFill>
                  <a:prstClr val="black"/>
                </a:solidFill>
                <a:latin typeface="Calibri"/>
                <a:ea typeface="ＭＳ Ｐゴシック" panose="020B0600070205080204" pitchFamily="50" charset="-128"/>
              </a:rPr>
              <a:pPr defTabSz="915245">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304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11312" y="4858717"/>
            <a:ext cx="5315167" cy="4719464"/>
          </a:xfrm>
        </p:spPr>
        <p:txBody>
          <a:bodyPr>
            <a:normAutofit fontScale="92500"/>
          </a:bodyPr>
          <a:lstStyle/>
          <a:p>
            <a:pPr defTabSz="914175">
              <a:spcBef>
                <a:spcPts val="100"/>
              </a:spcBef>
              <a:buClr>
                <a:srgbClr val="C0504D">
                  <a:lumMod val="20000"/>
                  <a:lumOff val="80000"/>
                </a:srgbClr>
              </a:buClr>
              <a:defRPr/>
            </a:pPr>
            <a:r>
              <a:rPr lang="ja-JP" altLang="en-US" dirty="0">
                <a:solidFill>
                  <a:prstClr val="black"/>
                </a:solidFill>
                <a:latin typeface="+mn-ea"/>
              </a:rPr>
              <a:t>正解　１　タール</a:t>
            </a:r>
            <a:endParaRPr lang="en-US" altLang="ja-JP" dirty="0">
              <a:solidFill>
                <a:prstClr val="black"/>
              </a:solidFill>
              <a:latin typeface="+mn-ea"/>
            </a:endParaRPr>
          </a:p>
          <a:p>
            <a:pPr defTabSz="914175">
              <a:spcBef>
                <a:spcPts val="100"/>
              </a:spcBef>
              <a:buClr>
                <a:srgbClr val="C0504D">
                  <a:lumMod val="20000"/>
                  <a:lumOff val="80000"/>
                </a:srgbClr>
              </a:buClr>
              <a:defRPr/>
            </a:pPr>
            <a:endParaRPr lang="en-US" altLang="ja-JP" dirty="0">
              <a:solidFill>
                <a:prstClr val="black"/>
              </a:solidFill>
              <a:latin typeface="+mn-ea"/>
            </a:endParaRPr>
          </a:p>
          <a:p>
            <a:pPr defTabSz="914175">
              <a:spcBef>
                <a:spcPts val="100"/>
              </a:spcBef>
              <a:buClr>
                <a:srgbClr val="C0504D">
                  <a:lumMod val="20000"/>
                  <a:lumOff val="80000"/>
                </a:srgbClr>
              </a:buClr>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algn="just" defTabSz="914175">
              <a:spcBef>
                <a:spcPts val="100"/>
              </a:spcBef>
              <a:buClr>
                <a:srgbClr val="C0504D">
                  <a:lumMod val="20000"/>
                  <a:lumOff val="80000"/>
                </a:srgbClr>
              </a:buClr>
              <a:defRPr/>
            </a:pPr>
            <a:r>
              <a:rPr lang="en-US" altLang="ja-JP" dirty="0">
                <a:solidFill>
                  <a:prstClr val="black"/>
                </a:solidFill>
                <a:latin typeface="+mn-ea"/>
              </a:rPr>
              <a:t>-</a:t>
            </a:r>
            <a:r>
              <a:rPr lang="ja-JP" altLang="en-US" dirty="0">
                <a:solidFill>
                  <a:prstClr val="black"/>
                </a:solidFill>
                <a:latin typeface="+mn-ea"/>
              </a:rPr>
              <a:t>　肺がんやたばこ病はタールが原因です。ニコチンは血管を縮めてしまう作用があり、　　　   </a:t>
            </a:r>
            <a:endParaRPr lang="en-US" altLang="ja-JP" dirty="0">
              <a:solidFill>
                <a:prstClr val="black"/>
              </a:solidFill>
              <a:latin typeface="+mn-ea"/>
            </a:endParaRPr>
          </a:p>
          <a:p>
            <a:pPr algn="just" defTabSz="914175">
              <a:spcBef>
                <a:spcPts val="100"/>
              </a:spcBef>
              <a:buClr>
                <a:srgbClr val="C0504D">
                  <a:lumMod val="20000"/>
                  <a:lumOff val="80000"/>
                </a:srgbClr>
              </a:buClr>
              <a:defRPr/>
            </a:pPr>
            <a:r>
              <a:rPr lang="ja-JP" altLang="en-US" dirty="0">
                <a:solidFill>
                  <a:prstClr val="black"/>
                </a:solidFill>
                <a:latin typeface="+mn-ea"/>
              </a:rPr>
              <a:t>    心筋梗塞や脳梗塞になるのはニコチンが原因です。ニコチンは、血管を縮めるだけで　　</a:t>
            </a:r>
            <a:endParaRPr lang="en-US" altLang="ja-JP" dirty="0">
              <a:solidFill>
                <a:prstClr val="black"/>
              </a:solidFill>
              <a:latin typeface="+mn-ea"/>
            </a:endParaRPr>
          </a:p>
          <a:p>
            <a:pPr algn="just" defTabSz="914175">
              <a:spcBef>
                <a:spcPts val="100"/>
              </a:spcBef>
              <a:buClr>
                <a:srgbClr val="C0504D">
                  <a:lumMod val="20000"/>
                  <a:lumOff val="80000"/>
                </a:srgbClr>
              </a:buClr>
              <a:defRPr/>
            </a:pPr>
            <a:r>
              <a:rPr lang="en-US" altLang="ja-JP" dirty="0">
                <a:solidFill>
                  <a:prstClr val="black"/>
                </a:solidFill>
                <a:latin typeface="+mn-ea"/>
              </a:rPr>
              <a:t>    </a:t>
            </a:r>
            <a:r>
              <a:rPr lang="ja-JP" altLang="en-US" dirty="0">
                <a:solidFill>
                  <a:prstClr val="black"/>
                </a:solidFill>
                <a:latin typeface="+mn-ea"/>
              </a:rPr>
              <a:t>なく</a:t>
            </a:r>
            <a:r>
              <a:rPr lang="ja-JP" altLang="en-US" dirty="0">
                <a:latin typeface="+mn-ea"/>
              </a:rPr>
              <a:t>習慣性が強いのが問題です。</a:t>
            </a:r>
            <a:r>
              <a:rPr lang="ja-JP" altLang="en-US" dirty="0">
                <a:solidFill>
                  <a:prstClr val="black"/>
                </a:solidFill>
                <a:latin typeface="+mn-ea"/>
              </a:rPr>
              <a:t>タールは肺がんの原因で、肺をボロボロにしてしま</a:t>
            </a:r>
            <a:endParaRPr lang="en-US" altLang="ja-JP" dirty="0">
              <a:solidFill>
                <a:prstClr val="black"/>
              </a:solidFill>
              <a:latin typeface="+mn-ea"/>
            </a:endParaRPr>
          </a:p>
          <a:p>
            <a:pPr algn="just" defTabSz="914175">
              <a:spcBef>
                <a:spcPts val="100"/>
              </a:spcBef>
              <a:buClr>
                <a:srgbClr val="C0504D">
                  <a:lumMod val="20000"/>
                  <a:lumOff val="80000"/>
                </a:srgbClr>
              </a:buClr>
              <a:defRPr/>
            </a:pPr>
            <a:r>
              <a:rPr lang="en-US" altLang="ja-JP" dirty="0">
                <a:solidFill>
                  <a:prstClr val="black"/>
                </a:solidFill>
                <a:latin typeface="+mn-ea"/>
              </a:rPr>
              <a:t>    </a:t>
            </a:r>
            <a:r>
              <a:rPr lang="ja-JP" altLang="en-US" dirty="0">
                <a:solidFill>
                  <a:prstClr val="black"/>
                </a:solidFill>
                <a:latin typeface="+mn-ea"/>
              </a:rPr>
              <a:t>います。</a:t>
            </a:r>
            <a:endParaRPr lang="en-US" altLang="ja-JP" dirty="0">
              <a:solidFill>
                <a:prstClr val="black"/>
              </a:solidFill>
              <a:latin typeface="+mn-ea"/>
            </a:endParaRPr>
          </a:p>
          <a:p>
            <a:pPr algn="just" defTabSz="914175">
              <a:spcBef>
                <a:spcPts val="100"/>
              </a:spcBef>
              <a:buClr>
                <a:srgbClr val="C0504D">
                  <a:lumMod val="20000"/>
                  <a:lumOff val="80000"/>
                </a:srgbClr>
              </a:buClr>
              <a:defRPr/>
            </a:pPr>
            <a:r>
              <a:rPr lang="ja-JP" altLang="en-US" dirty="0">
                <a:solidFill>
                  <a:prstClr val="black"/>
                </a:solidFill>
                <a:latin typeface="+mn-ea"/>
              </a:rPr>
              <a:t>　  他人が吸っているたばこの煙も原因となるのが問題です。</a:t>
            </a:r>
          </a:p>
          <a:p>
            <a:pPr algn="just" defTabSz="914604">
              <a:spcBef>
                <a:spcPts val="100"/>
              </a:spcBef>
              <a:defRPr/>
            </a:pP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（注意）</a:t>
            </a: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　　喫煙に関しては、保健体育で必ず扱う内容です。</a:t>
            </a: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　　がん教育では、特に重点的に扱う必要はないので、スライドは残し、授業では適宜、　</a:t>
            </a: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　　割愛しても構いません。</a:t>
            </a:r>
            <a:endParaRPr lang="en-US" altLang="ja-JP" dirty="0">
              <a:solidFill>
                <a:prstClr val="black"/>
              </a:solidFill>
              <a:latin typeface="+mn-ea"/>
            </a:endParaRPr>
          </a:p>
          <a:p>
            <a:pPr defTabSz="914604">
              <a:spcBef>
                <a:spcPts val="100"/>
              </a:spcBef>
              <a:defRPr/>
            </a:pPr>
            <a:endParaRPr lang="en-US" altLang="ja-JP" dirty="0">
              <a:solidFill>
                <a:prstClr val="black"/>
              </a:solidFill>
              <a:latin typeface="+mn-ea"/>
            </a:endParaRPr>
          </a:p>
          <a:p>
            <a:pPr marL="171608" indent="-171608" defTabSz="914604">
              <a:spcBef>
                <a:spcPts val="100"/>
              </a:spcBef>
              <a:buFontTx/>
              <a:buChar char="-"/>
              <a:defRPr/>
            </a:pPr>
            <a:r>
              <a:rPr lang="ja-JP" altLang="en-US" dirty="0">
                <a:solidFill>
                  <a:prstClr val="black"/>
                </a:solidFill>
                <a:latin typeface="+mn-ea"/>
              </a:rPr>
              <a:t>たばこの３大害は「タール」、「ニコチン」、「一酸化炭素」の３種類と言われています。 </a:t>
            </a:r>
            <a:endParaRPr lang="en-US" altLang="ja-JP" dirty="0">
              <a:solidFill>
                <a:prstClr val="black"/>
              </a:solidFill>
              <a:latin typeface="+mn-ea"/>
            </a:endParaRPr>
          </a:p>
          <a:p>
            <a:pPr marL="171608" indent="-171608" defTabSz="914604">
              <a:spcBef>
                <a:spcPts val="100"/>
              </a:spcBef>
              <a:buFontTx/>
              <a:buChar char="-"/>
              <a:defRPr/>
            </a:pPr>
            <a:r>
              <a:rPr lang="ja-JP" altLang="en-US" dirty="0">
                <a:solidFill>
                  <a:prstClr val="black"/>
                </a:solidFill>
                <a:latin typeface="+mn-ea"/>
              </a:rPr>
              <a:t>「タール」：いわゆるヤニで、けむりの中に含まれます。発がん性物質のかたまり、肺の中をどす黒くさせ、その機能を奪います。 １日</a:t>
            </a:r>
            <a:r>
              <a:rPr lang="en-US" altLang="ja-JP" dirty="0">
                <a:solidFill>
                  <a:prstClr val="black"/>
                </a:solidFill>
                <a:latin typeface="+mn-ea"/>
              </a:rPr>
              <a:t>20</a:t>
            </a:r>
            <a:r>
              <a:rPr lang="ja-JP" altLang="en-US" dirty="0">
                <a:solidFill>
                  <a:prstClr val="black"/>
                </a:solidFill>
                <a:latin typeface="+mn-ea"/>
              </a:rPr>
              <a:t>本のたばこを吸う人は１年でコップ１杯のタールを身体に入れるとされています。 </a:t>
            </a:r>
          </a:p>
          <a:p>
            <a:pPr marL="172142" indent="-172142" defTabSz="914604">
              <a:spcBef>
                <a:spcPts val="100"/>
              </a:spcBef>
              <a:buFontTx/>
              <a:buChar char="-"/>
              <a:defRPr/>
            </a:pPr>
            <a:r>
              <a:rPr lang="ja-JP" altLang="en-US" dirty="0">
                <a:solidFill>
                  <a:prstClr val="black"/>
                </a:solidFill>
                <a:latin typeface="+mn-ea"/>
              </a:rPr>
              <a:t>「ニコチン」は、血管にダメージを与え、悪玉コレステロールを取り込みやすくします。 </a:t>
            </a: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　　習慣性があり、体内の血管を細くし、心臓に負担をかけます。 </a:t>
            </a:r>
          </a:p>
          <a:p>
            <a:pPr marL="171608" indent="-171608" defTabSz="914604">
              <a:spcBef>
                <a:spcPts val="100"/>
              </a:spcBef>
              <a:buFontTx/>
              <a:buChar char="-"/>
              <a:defRPr/>
            </a:pPr>
            <a:r>
              <a:rPr lang="ja-JP" altLang="en-US" dirty="0">
                <a:solidFill>
                  <a:prstClr val="black"/>
                </a:solidFill>
                <a:latin typeface="+mn-ea"/>
              </a:rPr>
              <a:t>「一酸化炭素」は、血液中で酸素が運ばれるのを阻害したり、息切れ、スタミナ不足を</a:t>
            </a:r>
            <a:endParaRPr lang="en-US" altLang="ja-JP" dirty="0">
              <a:solidFill>
                <a:prstClr val="black"/>
              </a:solidFill>
              <a:latin typeface="+mn-ea"/>
            </a:endParaRPr>
          </a:p>
          <a:p>
            <a:pPr defTabSz="914604">
              <a:spcBef>
                <a:spcPts val="100"/>
              </a:spcBef>
              <a:defRPr/>
            </a:pPr>
            <a:r>
              <a:rPr lang="ja-JP" altLang="en-US" dirty="0">
                <a:solidFill>
                  <a:prstClr val="black"/>
                </a:solidFill>
                <a:latin typeface="+mn-ea"/>
              </a:rPr>
              <a:t>　　起こします。そのため、運動能力の低下や動脈硬化を促進します。 </a:t>
            </a:r>
            <a:endParaRPr lang="en-US" altLang="ja-JP" dirty="0">
              <a:solidFill>
                <a:prstClr val="black"/>
              </a:solidFill>
              <a:latin typeface="+mn-ea"/>
            </a:endParaRPr>
          </a:p>
          <a:p>
            <a:pPr marL="171608" indent="-171608" defTabSz="915245">
              <a:spcBef>
                <a:spcPts val="100"/>
              </a:spcBef>
              <a:buFontTx/>
              <a:buChar char="-"/>
              <a:defRPr/>
            </a:pPr>
            <a:r>
              <a:rPr lang="ja-JP" altLang="en-US" dirty="0">
                <a:solidFill>
                  <a:prstClr val="black"/>
                </a:solidFill>
                <a:latin typeface="+mn-ea"/>
              </a:rPr>
              <a:t>スモーカーズフェイス：　しみ、そばかす、吹き出物が多くなり、唇や歯肉が黒ずみ、</a:t>
            </a:r>
            <a:endParaRPr lang="en-US" altLang="ja-JP" dirty="0">
              <a:solidFill>
                <a:prstClr val="black"/>
              </a:solidFill>
              <a:latin typeface="+mn-ea"/>
            </a:endParaRPr>
          </a:p>
          <a:p>
            <a:pPr defTabSz="915245">
              <a:spcBef>
                <a:spcPts val="100"/>
              </a:spcBef>
              <a:defRPr/>
            </a:pPr>
            <a:r>
              <a:rPr lang="ja-JP" altLang="en-US" dirty="0">
                <a:solidFill>
                  <a:prstClr val="black"/>
                </a:solidFill>
                <a:latin typeface="+mn-ea"/>
              </a:rPr>
              <a:t>　　年齢よりも顔のしわが多くなっています。タバコによる酸化作用のせいでビタミン</a:t>
            </a:r>
            <a:r>
              <a:rPr lang="en-US" altLang="ja-JP" dirty="0">
                <a:solidFill>
                  <a:prstClr val="black"/>
                </a:solidFill>
                <a:latin typeface="+mn-ea"/>
              </a:rPr>
              <a:t>C</a:t>
            </a:r>
            <a:r>
              <a:rPr lang="ja-JP" altLang="en-US" dirty="0">
                <a:solidFill>
                  <a:prstClr val="black"/>
                </a:solidFill>
                <a:latin typeface="+mn-ea"/>
              </a:rPr>
              <a:t>が</a:t>
            </a:r>
            <a:endParaRPr lang="en-US" altLang="ja-JP" dirty="0">
              <a:solidFill>
                <a:prstClr val="black"/>
              </a:solidFill>
              <a:latin typeface="+mn-ea"/>
            </a:endParaRPr>
          </a:p>
          <a:p>
            <a:pPr defTabSz="915245">
              <a:spcBef>
                <a:spcPts val="100"/>
              </a:spcBef>
              <a:defRPr/>
            </a:pPr>
            <a:r>
              <a:rPr lang="ja-JP" altLang="en-US" dirty="0">
                <a:solidFill>
                  <a:prstClr val="black"/>
                </a:solidFill>
                <a:latin typeface="+mn-ea"/>
              </a:rPr>
              <a:t>　　大量に失われる事が原因となっています。美容にとって何一ついいことはありません。</a:t>
            </a:r>
            <a:endParaRPr lang="en-US" altLang="ja-JP" dirty="0">
              <a:solidFill>
                <a:prstClr val="black"/>
              </a:solidFill>
              <a:latin typeface="+mn-ea"/>
            </a:endParaRPr>
          </a:p>
          <a:p>
            <a:pPr>
              <a:spcBef>
                <a:spcPts val="100"/>
              </a:spcBef>
            </a:pP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13123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11311" y="4825653"/>
            <a:ext cx="5328593" cy="4472702"/>
          </a:xfrm>
        </p:spPr>
        <p:txBody>
          <a:bodyPr>
            <a:normAutofit/>
          </a:bodyPr>
          <a:lstStyle/>
          <a:p>
            <a:r>
              <a:rPr lang="ja-JP" altLang="en-US" dirty="0">
                <a:solidFill>
                  <a:prstClr val="black"/>
                </a:solidFill>
                <a:latin typeface="+mn-ea"/>
              </a:rPr>
              <a:t>正解　４　約５倍</a:t>
            </a:r>
            <a:endParaRPr lang="en-US" altLang="ja-JP" dirty="0">
              <a:solidFill>
                <a:prstClr val="black"/>
              </a:solidFill>
              <a:latin typeface="+mn-ea"/>
            </a:endParaRPr>
          </a:p>
          <a:p>
            <a:endParaRPr lang="en-US" altLang="ja-JP" dirty="0">
              <a:solidFill>
                <a:prstClr val="black"/>
              </a:solidFill>
              <a:latin typeface="+mn-ea"/>
            </a:endParaRPr>
          </a:p>
          <a:p>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65609" indent="-165609">
              <a:buFontTx/>
              <a:buChar char="-"/>
            </a:pPr>
            <a:r>
              <a:rPr lang="ja-JP" altLang="en-US" dirty="0">
                <a:latin typeface="+mn-ea"/>
              </a:rPr>
              <a:t>肺がんで死亡する危険性は、吸わない人と比べて、男性で約</a:t>
            </a:r>
            <a:r>
              <a:rPr lang="en-US" altLang="ja-JP" dirty="0">
                <a:latin typeface="+mn-ea"/>
              </a:rPr>
              <a:t>4.7</a:t>
            </a:r>
            <a:r>
              <a:rPr lang="ja-JP" altLang="en-US" dirty="0">
                <a:latin typeface="+mn-ea"/>
              </a:rPr>
              <a:t>倍、女性で</a:t>
            </a:r>
            <a:endParaRPr lang="en-US" altLang="ja-JP" dirty="0">
              <a:latin typeface="+mn-ea"/>
            </a:endParaRPr>
          </a:p>
          <a:p>
            <a:r>
              <a:rPr lang="ja-JP" altLang="en-US" dirty="0">
                <a:latin typeface="+mn-ea"/>
              </a:rPr>
              <a:t>　 約</a:t>
            </a:r>
            <a:r>
              <a:rPr lang="en-US" altLang="ja-JP" dirty="0">
                <a:latin typeface="+mn-ea"/>
              </a:rPr>
              <a:t>3.2</a:t>
            </a:r>
            <a:r>
              <a:rPr lang="ja-JP" altLang="en-US" dirty="0">
                <a:latin typeface="+mn-ea"/>
              </a:rPr>
              <a:t>倍です。</a:t>
            </a:r>
            <a:endParaRPr lang="en-US" altLang="ja-JP" dirty="0">
              <a:latin typeface="+mn-ea"/>
            </a:endParaRPr>
          </a:p>
          <a:p>
            <a:endParaRPr lang="en-US" altLang="ja-JP" dirty="0">
              <a:solidFill>
                <a:srgbClr val="FF0000"/>
              </a:solidFill>
              <a:latin typeface="+mn-ea"/>
            </a:endParaRPr>
          </a:p>
          <a:p>
            <a:endParaRPr lang="en-US" altLang="ja-JP" dirty="0">
              <a:solidFill>
                <a:srgbClr val="FF0000"/>
              </a:solidFill>
              <a:latin typeface="+mn-ea"/>
            </a:endParaRPr>
          </a:p>
          <a:p>
            <a:r>
              <a:rPr lang="ja-JP" altLang="en-US" dirty="0">
                <a:latin typeface="+mn-ea"/>
              </a:rPr>
              <a:t>参考　</a:t>
            </a:r>
            <a:r>
              <a:rPr lang="en-US" altLang="ja-JP" dirty="0">
                <a:latin typeface="+mn-ea"/>
              </a:rPr>
              <a:t>https://epi.ncc.go.jp/jphc/outcome/8231.html</a:t>
            </a:r>
            <a:r>
              <a:rPr lang="ja-JP" altLang="en-US" dirty="0">
                <a:latin typeface="+mn-ea"/>
              </a:rPr>
              <a:t>　</a:t>
            </a:r>
            <a:endParaRPr lang="en-US" altLang="ja-JP" dirty="0">
              <a:latin typeface="+mn-ea"/>
            </a:endParaRPr>
          </a:p>
          <a:p>
            <a:r>
              <a:rPr lang="ja-JP" altLang="en-US" dirty="0">
                <a:latin typeface="+mn-ea"/>
              </a:rPr>
              <a:t>　　　　国立がん研究センター　がん対策研究所　予防関連プロジェクト「喫煙習　</a:t>
            </a:r>
            <a:endParaRPr lang="en-US" altLang="ja-JP" dirty="0">
              <a:latin typeface="+mn-ea"/>
            </a:endParaRPr>
          </a:p>
          <a:p>
            <a:r>
              <a:rPr lang="ja-JP" altLang="en-US" dirty="0">
                <a:latin typeface="+mn-ea"/>
              </a:rPr>
              <a:t>　　　　慣の変化と全死亡・肺がん死亡との関連」</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8911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817447"/>
            <a:ext cx="5603199" cy="4472702"/>
          </a:xfrm>
        </p:spPr>
        <p:txBody>
          <a:bodyPr>
            <a:noAutofit/>
          </a:bodyPr>
          <a:lstStyle/>
          <a:p>
            <a:pPr defTabSz="915245">
              <a:spcBef>
                <a:spcPts val="100"/>
              </a:spcBef>
              <a:defRPr/>
            </a:pPr>
            <a:r>
              <a:rPr lang="en-US" altLang="ja-JP" dirty="0">
                <a:latin typeface="+mn-ea"/>
              </a:rPr>
              <a:t>【</a:t>
            </a:r>
            <a:r>
              <a:rPr lang="ja-JP" altLang="en-US" dirty="0">
                <a:latin typeface="+mn-ea"/>
              </a:rPr>
              <a:t>解説</a:t>
            </a:r>
            <a:r>
              <a:rPr lang="en-US" altLang="ja-JP" dirty="0">
                <a:latin typeface="+mn-ea"/>
              </a:rPr>
              <a:t>】</a:t>
            </a:r>
          </a:p>
          <a:p>
            <a:pPr marL="172178" indent="-172178">
              <a:spcBef>
                <a:spcPts val="100"/>
              </a:spcBef>
              <a:buFontTx/>
              <a:buChar char="-"/>
            </a:pPr>
            <a:r>
              <a:rPr lang="ja-JP" altLang="en-US" dirty="0">
                <a:latin typeface="+mn-ea"/>
              </a:rPr>
              <a:t>たばこが原因となるがんは，肺がんだけではありません。喉頭がんや食道がん、</a:t>
            </a:r>
            <a:endParaRPr lang="en-US" altLang="ja-JP" dirty="0">
              <a:latin typeface="+mn-ea"/>
            </a:endParaRPr>
          </a:p>
          <a:p>
            <a:pPr>
              <a:spcBef>
                <a:spcPts val="100"/>
              </a:spcBef>
            </a:pPr>
            <a:r>
              <a:rPr lang="ja-JP" altLang="en-US" dirty="0">
                <a:latin typeface="+mn-ea"/>
              </a:rPr>
              <a:t>　 すい臓がんや膀胱がんなど多くの臓器に影響します。</a:t>
            </a:r>
            <a:endParaRPr lang="en-US" altLang="ja-JP" dirty="0">
              <a:latin typeface="+mn-ea"/>
            </a:endParaRPr>
          </a:p>
          <a:p>
            <a:pPr marL="171608" indent="-171608" defTabSz="915245">
              <a:spcBef>
                <a:spcPts val="100"/>
              </a:spcBef>
              <a:buFontTx/>
              <a:buChar char="-"/>
              <a:defRPr/>
            </a:pPr>
            <a:r>
              <a:rPr lang="ja-JP" altLang="en-US" dirty="0">
                <a:latin typeface="+mn-ea"/>
              </a:rPr>
              <a:t>たばこを吸う人のがん全体の発生率は、吸ったことがない人と比べて男性</a:t>
            </a:r>
            <a:r>
              <a:rPr lang="en-US" altLang="ja-JP" dirty="0">
                <a:latin typeface="+mn-ea"/>
              </a:rPr>
              <a:t>1.6</a:t>
            </a:r>
            <a:r>
              <a:rPr lang="ja-JP" altLang="en-US" dirty="0">
                <a:latin typeface="+mn-ea"/>
              </a:rPr>
              <a:t>倍、女性</a:t>
            </a:r>
            <a:r>
              <a:rPr lang="en-US" altLang="ja-JP" dirty="0">
                <a:latin typeface="+mn-ea"/>
              </a:rPr>
              <a:t>1.5</a:t>
            </a:r>
            <a:r>
              <a:rPr lang="ja-JP" altLang="en-US" dirty="0">
                <a:latin typeface="+mn-ea"/>
              </a:rPr>
              <a:t>倍です。男性のがん全体の</a:t>
            </a:r>
            <a:r>
              <a:rPr lang="en-US" altLang="ja-JP" dirty="0">
                <a:latin typeface="+mn-ea"/>
              </a:rPr>
              <a:t>29</a:t>
            </a:r>
            <a:r>
              <a:rPr lang="ja-JP" altLang="en-US" dirty="0">
                <a:latin typeface="+mn-ea"/>
              </a:rPr>
              <a:t>％、女性のがん全体の３％はたばこが原因です。</a:t>
            </a:r>
            <a:endParaRPr lang="en-US" altLang="ja-JP" dirty="0">
              <a:latin typeface="+mn-ea"/>
            </a:endParaRPr>
          </a:p>
          <a:p>
            <a:pPr marL="171608" indent="-171608" defTabSz="915245">
              <a:spcBef>
                <a:spcPts val="100"/>
              </a:spcBef>
              <a:buFontTx/>
              <a:buChar char="-"/>
              <a:defRPr/>
            </a:pPr>
            <a:r>
              <a:rPr lang="ja-JP" altLang="en-US" dirty="0">
                <a:latin typeface="+mn-ea"/>
              </a:rPr>
              <a:t>たばこを吸っていなければ、日本人全体では毎年約９万人ががんにかからなくて済むはずです。</a:t>
            </a:r>
            <a:endParaRPr lang="en-US" altLang="ja-JP" dirty="0">
              <a:latin typeface="+mn-ea"/>
            </a:endParaRPr>
          </a:p>
          <a:p>
            <a:pPr marL="171608" indent="-171608" defTabSz="915245">
              <a:spcBef>
                <a:spcPts val="100"/>
              </a:spcBef>
              <a:buFontTx/>
              <a:buChar char="-"/>
              <a:defRPr/>
            </a:pPr>
            <a:endParaRPr lang="en-US" altLang="ja-JP" dirty="0">
              <a:latin typeface="+mn-ea"/>
            </a:endParaRPr>
          </a:p>
          <a:p>
            <a:pPr marL="171608" indent="-171608" defTabSz="915245">
              <a:spcBef>
                <a:spcPts val="100"/>
              </a:spcBef>
              <a:buFontTx/>
              <a:buChar char="-"/>
              <a:defRPr/>
            </a:pPr>
            <a:endParaRPr lang="en-US" altLang="ja-JP" dirty="0">
              <a:latin typeface="+mn-ea"/>
            </a:endParaRPr>
          </a:p>
          <a:p>
            <a:pPr defTabSz="915245">
              <a:spcBef>
                <a:spcPts val="100"/>
              </a:spcBef>
              <a:defRPr/>
            </a:pPr>
            <a:r>
              <a:rPr lang="ja-JP" altLang="en-US" dirty="0">
                <a:latin typeface="+mn-ea"/>
              </a:rPr>
              <a:t>情報元　</a:t>
            </a:r>
            <a:r>
              <a:rPr lang="en-US" altLang="ja-JP" dirty="0">
                <a:latin typeface="+mn-ea"/>
              </a:rPr>
              <a:t>http://epi.ncc.go.jp/jphc/outcome/263.html </a:t>
            </a:r>
            <a:r>
              <a:rPr lang="ja-JP" altLang="en-US" dirty="0">
                <a:latin typeface="+mn-ea"/>
              </a:rPr>
              <a:t>　</a:t>
            </a:r>
            <a:endParaRPr lang="en-US" altLang="ja-JP" dirty="0">
              <a:latin typeface="+mn-ea"/>
            </a:endParaRPr>
          </a:p>
          <a:p>
            <a:pPr defTabSz="915245">
              <a:spcBef>
                <a:spcPts val="100"/>
              </a:spcBef>
              <a:defRPr/>
            </a:pPr>
            <a:r>
              <a:rPr lang="ja-JP" altLang="en-US" dirty="0">
                <a:latin typeface="+mn-ea"/>
              </a:rPr>
              <a:t>　　　　　 多目的コホート研究（</a:t>
            </a:r>
            <a:r>
              <a:rPr lang="en-US" altLang="ja-JP" dirty="0">
                <a:latin typeface="+mn-ea"/>
              </a:rPr>
              <a:t>JPHC</a:t>
            </a:r>
            <a:r>
              <a:rPr lang="ja-JP" altLang="en-US" dirty="0">
                <a:latin typeface="+mn-ea"/>
              </a:rPr>
              <a:t>研究）</a:t>
            </a:r>
            <a:endParaRPr lang="en-US" altLang="ja-JP" dirty="0">
              <a:latin typeface="+mn-ea"/>
            </a:endParaRPr>
          </a:p>
          <a:p>
            <a:pPr defTabSz="915245">
              <a:spcBef>
                <a:spcPts val="100"/>
              </a:spcBef>
              <a:defRPr/>
            </a:pPr>
            <a:endParaRPr lang="en-US" altLang="ja-JP" dirty="0">
              <a:latin typeface="+mn-ea"/>
            </a:endParaRPr>
          </a:p>
          <a:p>
            <a:pPr defTabSz="915245">
              <a:spcBef>
                <a:spcPts val="100"/>
              </a:spcBef>
              <a:defRPr/>
            </a:pPr>
            <a:r>
              <a:rPr lang="ja-JP" altLang="en-US" dirty="0">
                <a:latin typeface="+mn-ea"/>
              </a:rPr>
              <a:t>情報元　</a:t>
            </a:r>
            <a:r>
              <a:rPr lang="en-US" altLang="ja-JP" dirty="0">
                <a:latin typeface="+mn-ea"/>
              </a:rPr>
              <a:t>http://ganjoho.jp/public/pre_scr/cause_prevention/smoking/tobacco02.html</a:t>
            </a:r>
          </a:p>
          <a:p>
            <a:pPr defTabSz="915245">
              <a:spcBef>
                <a:spcPts val="100"/>
              </a:spcBef>
              <a:defRPr/>
            </a:pPr>
            <a:r>
              <a:rPr lang="ja-JP" altLang="en-US" dirty="0">
                <a:latin typeface="+mn-ea"/>
              </a:rPr>
              <a:t>　　　　　 国立がん研究センター　がん情報サービス　がんの予防・検診＞がんの発生</a:t>
            </a:r>
            <a:endParaRPr lang="en-US" altLang="ja-JP" dirty="0">
              <a:latin typeface="+mn-ea"/>
            </a:endParaRPr>
          </a:p>
          <a:p>
            <a:pPr defTabSz="915245">
              <a:spcBef>
                <a:spcPts val="100"/>
              </a:spcBef>
              <a:defRPr/>
            </a:pPr>
            <a:r>
              <a:rPr lang="en-US" altLang="ja-JP" dirty="0">
                <a:latin typeface="+mn-ea"/>
              </a:rPr>
              <a:t>            </a:t>
            </a:r>
            <a:r>
              <a:rPr lang="ja-JP" altLang="en-US" dirty="0">
                <a:latin typeface="+mn-ea"/>
              </a:rPr>
              <a:t>要因と予防＞たばことがん＞ がんの発生や治療へのたばこの影響</a:t>
            </a:r>
            <a:endParaRPr lang="en-US" altLang="ja-JP" dirty="0">
              <a:latin typeface="+mn-ea"/>
            </a:endParaRPr>
          </a:p>
          <a:p>
            <a:pPr defTabSz="915245">
              <a:spcBef>
                <a:spcPts val="100"/>
              </a:spcBef>
              <a:defRPr/>
            </a:pPr>
            <a:endParaRPr lang="en-US" altLang="ja-JP" dirty="0">
              <a:latin typeface="+mn-ea"/>
            </a:endParaRPr>
          </a:p>
          <a:p>
            <a:pPr defTabSz="915245">
              <a:spcBef>
                <a:spcPts val="100"/>
              </a:spcBef>
              <a:defRPr/>
            </a:pPr>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22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24737" y="4817447"/>
            <a:ext cx="5315167" cy="4472702"/>
          </a:xfrm>
        </p:spPr>
        <p:txBody>
          <a:bodyPr>
            <a:normAutofit/>
          </a:bodyPr>
          <a:lstStyle/>
          <a:p>
            <a:r>
              <a:rPr lang="en-US" altLang="ja-JP" dirty="0">
                <a:latin typeface="+mn-ea"/>
              </a:rPr>
              <a:t>【Note】</a:t>
            </a:r>
          </a:p>
          <a:p>
            <a:pPr marL="165609" indent="-165609">
              <a:buFontTx/>
              <a:buChar char="-"/>
            </a:pPr>
            <a:r>
              <a:rPr lang="ja-JP" altLang="en-US" dirty="0">
                <a:latin typeface="+mn-ea"/>
              </a:rPr>
              <a:t>国民健康・栄養調査（毎年）および国民生活基礎調査（３年に１度）</a:t>
            </a:r>
            <a:r>
              <a:rPr lang="ja-JP" altLang="ja-JP" dirty="0"/>
              <a:t>を反映してデータの更新が必要です。</a:t>
            </a:r>
            <a:endParaRPr lang="en-US" altLang="ja-JP" dirty="0"/>
          </a:p>
          <a:p>
            <a:r>
              <a:rPr lang="en-US" altLang="ja-JP" dirty="0">
                <a:latin typeface="+mn-ea"/>
              </a:rPr>
              <a:t>※</a:t>
            </a:r>
            <a:r>
              <a:rPr lang="ja-JP" altLang="en-US" dirty="0">
                <a:latin typeface="+mn-ea"/>
              </a:rPr>
              <a:t>本表の元データは、国立がん研究センターがん情報サービス「国民生活基礎　　</a:t>
            </a:r>
            <a:endParaRPr lang="en-US" altLang="ja-JP" dirty="0">
              <a:latin typeface="+mn-ea"/>
            </a:endParaRPr>
          </a:p>
          <a:p>
            <a:r>
              <a:rPr lang="ja-JP" altLang="en-US" dirty="0">
                <a:latin typeface="+mn-ea"/>
              </a:rPr>
              <a:t>　 調査による都道府県別喫煙率データ」より</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342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1608" indent="-171608">
              <a:buFontTx/>
              <a:buChar char="-"/>
            </a:pPr>
            <a:r>
              <a:rPr kumimoji="1" lang="ja-JP" altLang="en-US" dirty="0">
                <a:latin typeface="+mn-ea"/>
              </a:rPr>
              <a:t>１次予防の概念を説明するスライドになります。</a:t>
            </a:r>
            <a:endParaRPr kumimoji="1" lang="en-US" altLang="ja-JP" dirty="0">
              <a:latin typeface="+mn-ea"/>
            </a:endParaRPr>
          </a:p>
          <a:p>
            <a:pPr marL="171608" indent="-171608">
              <a:buFontTx/>
              <a:buChar char="-"/>
            </a:pPr>
            <a:r>
              <a:rPr kumimoji="1" lang="ja-JP" altLang="en-US" dirty="0">
                <a:latin typeface="+mn-ea"/>
              </a:rPr>
              <a:t>学習者への重要なメッセージになります。</a:t>
            </a:r>
            <a:endParaRPr kumimoji="1" lang="en-US" altLang="ja-JP" dirty="0">
              <a:latin typeface="+mn-ea"/>
            </a:endParaRPr>
          </a:p>
          <a:p>
            <a:pPr marL="171608" indent="-171608">
              <a:buFontTx/>
              <a:buChar char="-"/>
            </a:pPr>
            <a:r>
              <a:rPr kumimoji="1" lang="ja-JP" altLang="en-US" dirty="0">
                <a:latin typeface="+mn-ea"/>
              </a:rPr>
              <a:t>ただし、同時に予防しても、十分に防げるものではない旨も説明が必要になります。</a:t>
            </a:r>
            <a:endParaRPr kumimoji="1" lang="en-US" altLang="ja-JP" dirty="0">
              <a:latin typeface="+mn-ea"/>
            </a:endParaRPr>
          </a:p>
          <a:p>
            <a:pPr marL="172178" indent="-172178">
              <a:buFontTx/>
              <a:buChar char="-"/>
            </a:pPr>
            <a:r>
              <a:rPr kumimoji="1" lang="ja-JP" altLang="en-US" dirty="0">
                <a:latin typeface="+mn-ea"/>
              </a:rPr>
              <a:t>がんは、禁煙や食生活の見直し、運動不足の解消などによって、「なりにくくする</a:t>
            </a:r>
            <a:endParaRPr kumimoji="1" lang="en-US" altLang="ja-JP" dirty="0">
              <a:latin typeface="+mn-ea"/>
            </a:endParaRPr>
          </a:p>
          <a:p>
            <a:r>
              <a:rPr kumimoji="1" lang="ja-JP" altLang="en-US" dirty="0">
                <a:latin typeface="+mn-ea"/>
              </a:rPr>
              <a:t>　（予防する）」ことができる病気です。</a:t>
            </a:r>
          </a:p>
          <a:p>
            <a:r>
              <a:rPr kumimoji="1" lang="en-US" altLang="ja-JP" dirty="0">
                <a:latin typeface="+mn-ea"/>
              </a:rPr>
              <a:t>-</a:t>
            </a:r>
            <a:r>
              <a:rPr kumimoji="1" lang="ja-JP" altLang="en-US" dirty="0">
                <a:latin typeface="+mn-ea"/>
              </a:rPr>
              <a:t>　しかし、それらを心がけていても、がんに「ならないようにする」ことはできません。</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情報元　</a:t>
            </a:r>
            <a:r>
              <a:rPr kumimoji="1" lang="en-US" altLang="ja-JP" dirty="0">
                <a:latin typeface="+mn-ea"/>
              </a:rPr>
              <a:t>https://ganjoho.jp/public/dia_tre/knowledge/basic.html</a:t>
            </a:r>
            <a:r>
              <a:rPr kumimoji="1" lang="ja-JP" altLang="en-US" dirty="0">
                <a:latin typeface="+mn-ea"/>
              </a:rPr>
              <a:t>　</a:t>
            </a:r>
            <a:endParaRPr kumimoji="1" lang="en-US" altLang="ja-JP" dirty="0">
              <a:latin typeface="+mn-ea"/>
            </a:endParaRPr>
          </a:p>
          <a:p>
            <a:r>
              <a:rPr kumimoji="1" lang="ja-JP" altLang="en-US" dirty="0">
                <a:latin typeface="+mn-ea"/>
              </a:rPr>
              <a:t>　　　　　 国立がん研究センター　がん情報サービス　</a:t>
            </a:r>
            <a:r>
              <a:rPr kumimoji="1" lang="en-US" altLang="ja-JP" dirty="0">
                <a:latin typeface="+mn-ea"/>
              </a:rPr>
              <a:t>2024/1/29</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0ED3676D-7B86-4EBB-9984-69F8F635D853}" type="slidenum">
              <a:rPr lang="ja-JP" altLang="en-US">
                <a:solidFill>
                  <a:prstClr val="black"/>
                </a:solidFill>
                <a:latin typeface="Calibri"/>
                <a:ea typeface="ＭＳ Ｐゴシック" panose="020B0600070205080204" pitchFamily="50" charset="-128"/>
              </a:rPr>
              <a:pPr defTabSz="915245">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2888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pPr defTabSz="915245">
              <a:defRPr/>
            </a:pPr>
            <a:r>
              <a:rPr lang="en-US" altLang="ja-JP" dirty="0">
                <a:solidFill>
                  <a:prstClr val="black"/>
                </a:solidFill>
                <a:latin typeface="+mn-ea"/>
              </a:rPr>
              <a:t>【</a:t>
            </a:r>
            <a:r>
              <a:rPr lang="ja-JP" altLang="en-US" dirty="0">
                <a:solidFill>
                  <a:prstClr val="black"/>
                </a:solidFill>
                <a:latin typeface="+mn-ea"/>
              </a:rPr>
              <a:t>概要</a:t>
            </a:r>
            <a:r>
              <a:rPr lang="en-US" altLang="ja-JP" dirty="0">
                <a:solidFill>
                  <a:prstClr val="black"/>
                </a:solidFill>
                <a:latin typeface="+mn-ea"/>
              </a:rPr>
              <a:t>】</a:t>
            </a:r>
          </a:p>
          <a:p>
            <a:pPr marL="172178" indent="-172178" defTabSz="915245">
              <a:buFontTx/>
              <a:buChar char="-"/>
              <a:defRPr/>
            </a:pPr>
            <a:r>
              <a:rPr lang="ja-JP" altLang="en-US" dirty="0">
                <a:solidFill>
                  <a:prstClr val="black"/>
                </a:solidFill>
                <a:latin typeface="+mn-ea"/>
              </a:rPr>
              <a:t>がんになった場合、早期がんに関しては約</a:t>
            </a:r>
            <a:r>
              <a:rPr lang="en-US" altLang="ja-JP" dirty="0">
                <a:solidFill>
                  <a:prstClr val="black"/>
                </a:solidFill>
                <a:latin typeface="+mn-ea"/>
              </a:rPr>
              <a:t>95%</a:t>
            </a:r>
            <a:r>
              <a:rPr lang="ja-JP" altLang="en-US" dirty="0">
                <a:solidFill>
                  <a:prstClr val="black"/>
                </a:solidFill>
                <a:latin typeface="+mn-ea"/>
              </a:rPr>
              <a:t>が治ります。早期に発見するためには、症状がなくても定期的に検診を受けることが重要です。</a:t>
            </a:r>
            <a:endParaRPr lang="en-US" altLang="ja-JP" dirty="0">
              <a:solidFill>
                <a:prstClr val="black"/>
              </a:solidFill>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29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1033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normAutofit fontScale="92500" lnSpcReduction="10000"/>
          </a:bodyPr>
          <a:lstStyle/>
          <a:p>
            <a:r>
              <a:rPr lang="en-US" altLang="ja-JP" dirty="0"/>
              <a:t>【</a:t>
            </a:r>
            <a:r>
              <a:rPr lang="ja-JP" altLang="en-US" dirty="0"/>
              <a:t>概要</a:t>
            </a:r>
            <a:r>
              <a:rPr lang="en-US" altLang="ja-JP" dirty="0"/>
              <a:t>】</a:t>
            </a:r>
          </a:p>
          <a:p>
            <a:pPr marL="171487" indent="-171487" algn="just">
              <a:buFontTx/>
              <a:buChar char="-"/>
            </a:pPr>
            <a:r>
              <a:rPr lang="ja-JP" altLang="en-US" dirty="0">
                <a:latin typeface="+mn-ea"/>
              </a:rPr>
              <a:t>がんとは身体の中で異常細胞が際限なく増えてしまう病気です</a:t>
            </a:r>
            <a:endParaRPr lang="en-US" altLang="ja-JP" dirty="0">
              <a:latin typeface="+mn-ea"/>
            </a:endParaRPr>
          </a:p>
          <a:p>
            <a:pPr marL="171487" indent="-171487" algn="just">
              <a:buFontTx/>
              <a:buChar char="-"/>
            </a:pPr>
            <a:r>
              <a:rPr lang="ja-JP" altLang="en-US" dirty="0">
                <a:latin typeface="+mn-ea"/>
              </a:rPr>
              <a:t>男性のがんの約</a:t>
            </a:r>
            <a:r>
              <a:rPr lang="en-US" altLang="ja-JP" dirty="0">
                <a:latin typeface="+mn-ea"/>
              </a:rPr>
              <a:t>50</a:t>
            </a:r>
            <a:r>
              <a:rPr lang="ja-JP" altLang="en-US" dirty="0">
                <a:latin typeface="+mn-ea"/>
              </a:rPr>
              <a:t>％、女性のがんの約</a:t>
            </a:r>
            <a:r>
              <a:rPr lang="en-US" altLang="ja-JP" dirty="0">
                <a:latin typeface="+mn-ea"/>
              </a:rPr>
              <a:t>30</a:t>
            </a:r>
            <a:r>
              <a:rPr lang="ja-JP" altLang="en-US" dirty="0">
                <a:latin typeface="+mn-ea"/>
              </a:rPr>
              <a:t>％は、生活習慣や細菌・ウイルスなどの感染が要因と考えられています。</a:t>
            </a:r>
            <a:endParaRPr lang="en-US" altLang="ja-JP" dirty="0">
              <a:latin typeface="+mn-ea"/>
            </a:endParaRPr>
          </a:p>
          <a:p>
            <a:pPr marL="171487" indent="-171487" algn="just">
              <a:buFontTx/>
              <a:buChar char="-"/>
            </a:pPr>
            <a:r>
              <a:rPr lang="ja-JP" altLang="en-US" dirty="0">
                <a:latin typeface="+mn-ea"/>
              </a:rPr>
              <a:t>がんには、原因がわかっていないものも多く、まれに遺伝が関与しているものもあり、がんになった人が皆、生活習慣を原因とするわけではありません。</a:t>
            </a:r>
            <a:endParaRPr lang="en-US" altLang="ja-JP" dirty="0">
              <a:latin typeface="+mn-ea"/>
            </a:endParaRPr>
          </a:p>
          <a:p>
            <a:pPr marL="171487" indent="-171487" algn="just">
              <a:buFontTx/>
              <a:buChar char="-"/>
            </a:pPr>
            <a:r>
              <a:rPr lang="ja-JP" altLang="en-US" dirty="0">
                <a:latin typeface="+mn-ea"/>
              </a:rPr>
              <a:t>とはいえ、生活習慣は重要な要因です。望ましい生活習慣を送ることにより、がんにかかるリスクを減らすことができます。</a:t>
            </a:r>
            <a:endParaRPr lang="en-US" altLang="ja-JP" dirty="0">
              <a:latin typeface="+mn-ea"/>
            </a:endParaRPr>
          </a:p>
          <a:p>
            <a:endParaRPr lang="en-US" altLang="ja-JP" dirty="0"/>
          </a:p>
          <a:p>
            <a:r>
              <a:rPr kumimoji="1" lang="en-US" altLang="ja-JP" dirty="0">
                <a:latin typeface="+mn-ea"/>
              </a:rPr>
              <a:t>【Note】</a:t>
            </a:r>
            <a:r>
              <a:rPr kumimoji="1" lang="ja-JP" altLang="en-US" dirty="0">
                <a:latin typeface="+mn-ea"/>
              </a:rPr>
              <a:t>　</a:t>
            </a:r>
            <a:endParaRPr kumimoji="1" lang="en-US" altLang="ja-JP" dirty="0">
              <a:latin typeface="+mn-ea"/>
            </a:endParaRPr>
          </a:p>
          <a:p>
            <a:pPr marL="172142" indent="-172142" algn="just">
              <a:buFontTx/>
              <a:buChar char="-"/>
            </a:pPr>
            <a:r>
              <a:rPr lang="ja-JP" altLang="en-US" b="0" i="0" dirty="0">
                <a:solidFill>
                  <a:srgbClr val="000000"/>
                </a:solidFill>
                <a:effectLst/>
                <a:latin typeface="+mn-ea"/>
              </a:rPr>
              <a:t>小児がんは、小児がかかるさまざまながんの総称です。</a:t>
            </a:r>
            <a:endParaRPr lang="en-US" altLang="ja-JP" b="0" i="0" dirty="0">
              <a:solidFill>
                <a:srgbClr val="000000"/>
              </a:solidFill>
              <a:effectLst/>
              <a:latin typeface="+mn-ea"/>
            </a:endParaRPr>
          </a:p>
          <a:p>
            <a:pPr algn="just"/>
            <a:r>
              <a:rPr lang="ja-JP" altLang="en-US" b="0" i="0" dirty="0">
                <a:solidFill>
                  <a:srgbClr val="000000"/>
                </a:solidFill>
                <a:effectLst/>
                <a:latin typeface="+mn-ea"/>
              </a:rPr>
              <a:t>　　一般的には</a:t>
            </a:r>
            <a:r>
              <a:rPr lang="en-US" altLang="ja-JP" b="0" i="0" dirty="0">
                <a:solidFill>
                  <a:srgbClr val="000000"/>
                </a:solidFill>
                <a:effectLst/>
                <a:latin typeface="+mn-ea"/>
              </a:rPr>
              <a:t>15</a:t>
            </a:r>
            <a:r>
              <a:rPr lang="ja-JP" altLang="en-US" b="0" i="0" dirty="0">
                <a:solidFill>
                  <a:srgbClr val="000000"/>
                </a:solidFill>
                <a:effectLst/>
                <a:latin typeface="+mn-ea"/>
              </a:rPr>
              <a:t>歳未満にみられるがんのことです。</a:t>
            </a:r>
            <a:endParaRPr kumimoji="1" lang="en-US" altLang="ja-JP" dirty="0">
              <a:latin typeface="+mn-ea"/>
            </a:endParaRPr>
          </a:p>
          <a:p>
            <a:pPr marL="171608" indent="-171608" algn="just">
              <a:buFontTx/>
              <a:buChar char="-"/>
            </a:pPr>
            <a:r>
              <a:rPr lang="ja-JP" altLang="en-US" b="0" i="0" dirty="0">
                <a:solidFill>
                  <a:srgbClr val="000000"/>
                </a:solidFill>
                <a:effectLst/>
                <a:latin typeface="+mn-ea"/>
              </a:rPr>
              <a:t>わが国では</a:t>
            </a:r>
            <a:r>
              <a:rPr lang="en-US" altLang="ja-JP" b="0" i="0" dirty="0">
                <a:effectLst/>
                <a:latin typeface="+mn-ea"/>
              </a:rPr>
              <a:t>0</a:t>
            </a:r>
            <a:r>
              <a:rPr lang="ja-JP" altLang="en-US" b="0" i="0" dirty="0">
                <a:effectLst/>
                <a:latin typeface="+mn-ea"/>
              </a:rPr>
              <a:t>歳から</a:t>
            </a:r>
            <a:r>
              <a:rPr lang="en-US" altLang="ja-JP" b="0" i="0" dirty="0">
                <a:effectLst/>
                <a:latin typeface="+mn-ea"/>
              </a:rPr>
              <a:t>14</a:t>
            </a:r>
            <a:r>
              <a:rPr lang="ja-JP" altLang="en-US" b="0" i="0" dirty="0">
                <a:effectLst/>
                <a:latin typeface="+mn-ea"/>
              </a:rPr>
              <a:t>歳のこどものうち、年間</a:t>
            </a:r>
            <a:r>
              <a:rPr lang="en-US" altLang="ja-JP" b="0" i="0" dirty="0">
                <a:effectLst/>
                <a:latin typeface="+mn-ea"/>
              </a:rPr>
              <a:t>2,000</a:t>
            </a:r>
            <a:r>
              <a:rPr lang="ja-JP" altLang="en-US" b="0" i="0" dirty="0">
                <a:effectLst/>
                <a:latin typeface="+mn-ea"/>
              </a:rPr>
              <a:t>～</a:t>
            </a:r>
            <a:r>
              <a:rPr lang="en-US" altLang="ja-JP" b="0" i="0" dirty="0">
                <a:effectLst/>
                <a:latin typeface="+mn-ea"/>
              </a:rPr>
              <a:t>2,300</a:t>
            </a:r>
            <a:r>
              <a:rPr lang="ja-JP" altLang="en-US" b="0" i="0" dirty="0">
                <a:effectLst/>
                <a:latin typeface="+mn-ea"/>
              </a:rPr>
              <a:t>人のこどもが小児がんと診断されています。こども約</a:t>
            </a:r>
            <a:r>
              <a:rPr lang="en-US" altLang="ja-JP" b="0" i="0" dirty="0">
                <a:effectLst/>
                <a:latin typeface="+mn-ea"/>
              </a:rPr>
              <a:t>7,500</a:t>
            </a:r>
            <a:r>
              <a:rPr lang="ja-JP" altLang="en-US" b="0" i="0" dirty="0">
                <a:effectLst/>
                <a:latin typeface="+mn-ea"/>
              </a:rPr>
              <a:t>人に１人の割合で、男子は女子に比べてやや高い傾向にあります。</a:t>
            </a:r>
            <a:endParaRPr lang="en-US" altLang="ja-JP" b="0" i="0" dirty="0">
              <a:effectLst/>
              <a:latin typeface="+mn-ea"/>
            </a:endParaRPr>
          </a:p>
          <a:p>
            <a:pPr marL="171608" indent="-171608" algn="just">
              <a:buFontTx/>
              <a:buChar char="-"/>
            </a:pPr>
            <a:r>
              <a:rPr lang="ja-JP" altLang="en-US" b="0" i="0" dirty="0">
                <a:solidFill>
                  <a:srgbClr val="000000"/>
                </a:solidFill>
                <a:effectLst/>
                <a:latin typeface="+mn-ea"/>
              </a:rPr>
              <a:t>大人のがんとは異なり、生活習慣にがんの発生原因があると考えられるものは少ないです。</a:t>
            </a:r>
            <a:endParaRPr lang="en-US" altLang="ja-JP" b="0" i="0" dirty="0">
              <a:solidFill>
                <a:srgbClr val="000000"/>
              </a:solidFill>
              <a:effectLst/>
              <a:latin typeface="+mn-ea"/>
            </a:endParaRPr>
          </a:p>
          <a:p>
            <a:pPr marL="171608" indent="-171608" algn="just">
              <a:buFontTx/>
              <a:buChar char="-"/>
            </a:pPr>
            <a:r>
              <a:rPr lang="ja-JP" altLang="en-US" b="0" i="0" dirty="0">
                <a:solidFill>
                  <a:srgbClr val="000000"/>
                </a:solidFill>
                <a:effectLst/>
                <a:latin typeface="+mn-ea"/>
              </a:rPr>
              <a:t>成人のがんに比べて化学療法や放射線療法に対する効果が極めて高いのも特徴です。</a:t>
            </a:r>
            <a:endParaRPr lang="en-US" altLang="ja-JP" b="0" i="0" dirty="0">
              <a:solidFill>
                <a:srgbClr val="000000"/>
              </a:solidFill>
              <a:effectLst/>
              <a:latin typeface="+mn-ea"/>
            </a:endParaRPr>
          </a:p>
          <a:p>
            <a:pPr marL="171608" indent="-171608" algn="just">
              <a:buFontTx/>
              <a:buChar char="-"/>
            </a:pPr>
            <a:r>
              <a:rPr lang="ja-JP" altLang="en-US" b="0" i="0" dirty="0">
                <a:solidFill>
                  <a:srgbClr val="000000"/>
                </a:solidFill>
                <a:effectLst/>
                <a:latin typeface="+mn-ea"/>
              </a:rPr>
              <a:t>ここ数十年の医療の進歩で、現在では約７割～９割が治るようになってきました。</a:t>
            </a:r>
            <a:endParaRPr lang="en-US" altLang="ja-JP" b="0" i="0" dirty="0">
              <a:solidFill>
                <a:srgbClr val="000000"/>
              </a:solidFill>
              <a:effectLst/>
              <a:latin typeface="+mn-ea"/>
            </a:endParaRPr>
          </a:p>
          <a:p>
            <a:pPr marL="171608" indent="-171608" algn="just">
              <a:buFontTx/>
              <a:buChar char="-"/>
            </a:pPr>
            <a:r>
              <a:rPr lang="ja-JP" altLang="en-US" b="0" i="0" dirty="0">
                <a:solidFill>
                  <a:srgbClr val="000000"/>
                </a:solidFill>
                <a:effectLst/>
                <a:latin typeface="+mn-ea"/>
              </a:rPr>
              <a:t>ただし、治療後何年も経ってから晩期合併症があらわれることがあります。晩期合併症には</a:t>
            </a:r>
            <a:r>
              <a:rPr lang="ja-JP" altLang="en-US" b="0" i="0" dirty="0">
                <a:effectLst/>
                <a:latin typeface="+mn-ea"/>
              </a:rPr>
              <a:t>成長・発達や生殖機能、臓器機能の障害の他、治療の影響で発症する</a:t>
            </a:r>
            <a:r>
              <a:rPr lang="ja-JP" altLang="en-US" b="0" i="0" dirty="0">
                <a:solidFill>
                  <a:srgbClr val="000000"/>
                </a:solidFill>
                <a:effectLst/>
                <a:latin typeface="+mn-ea"/>
              </a:rPr>
              <a:t>二次がんに関するものなどがあります。</a:t>
            </a:r>
            <a:endParaRPr lang="en-US" altLang="ja-JP" b="0" i="0" dirty="0">
              <a:solidFill>
                <a:srgbClr val="000000"/>
              </a:solidFill>
              <a:effectLst/>
              <a:latin typeface="+mn-ea"/>
            </a:endParaRPr>
          </a:p>
          <a:p>
            <a:pPr marL="171608" indent="-171608" algn="just">
              <a:buFontTx/>
              <a:buChar char="-"/>
            </a:pPr>
            <a:r>
              <a:rPr lang="ja-JP" altLang="en-US" b="0" i="0" dirty="0">
                <a:solidFill>
                  <a:srgbClr val="000000"/>
                </a:solidFill>
                <a:effectLst/>
                <a:latin typeface="+mn-ea"/>
              </a:rPr>
              <a:t>治った後も、こどもの成長にあわせて、年齢や疾患、治療内容に応じた長期にわたるフォローアップが必要です。</a:t>
            </a:r>
            <a:endParaRPr lang="en-US" altLang="ja-JP" b="0" i="0" dirty="0">
              <a:solidFill>
                <a:srgbClr val="000000"/>
              </a:solidFill>
              <a:effectLst/>
              <a:latin typeface="+mn-ea"/>
            </a:endParaRPr>
          </a:p>
          <a:p>
            <a:endParaRPr kumimoji="1" lang="en-US" altLang="ja-JP" dirty="0">
              <a:latin typeface="+mn-ea"/>
            </a:endParaRPr>
          </a:p>
          <a:p>
            <a:endParaRPr kumimoji="1" lang="en-US" altLang="ja-JP" dirty="0">
              <a:latin typeface="+mn-ea"/>
            </a:endParaRPr>
          </a:p>
          <a:p>
            <a:pPr defTabSz="915245">
              <a:defRPr/>
            </a:pPr>
            <a:r>
              <a:rPr kumimoji="1" lang="ja-JP" altLang="en-US" dirty="0">
                <a:latin typeface="+mn-ea"/>
              </a:rPr>
              <a:t>情報元　</a:t>
            </a:r>
            <a:r>
              <a:rPr kumimoji="1" lang="en-US" altLang="ja-JP" dirty="0">
                <a:latin typeface="+mn-ea"/>
              </a:rPr>
              <a:t>https://ganjoho.jp/public/life_stage/child/index.html</a:t>
            </a:r>
            <a:r>
              <a:rPr kumimoji="1" lang="ja-JP" altLang="en-US" dirty="0">
                <a:latin typeface="+mn-ea"/>
              </a:rPr>
              <a:t>　</a:t>
            </a:r>
            <a:endParaRPr kumimoji="1" lang="en-US" altLang="ja-JP" dirty="0">
              <a:latin typeface="+mn-ea"/>
            </a:endParaRPr>
          </a:p>
          <a:p>
            <a:pPr defTabSz="915245">
              <a:defRPr/>
            </a:pPr>
            <a:r>
              <a:rPr kumimoji="1" lang="ja-JP" altLang="en-US" dirty="0"/>
              <a:t>　　　　　 国立がん研究センター　小児がん情報サービス　</a:t>
            </a:r>
            <a:r>
              <a:rPr kumimoji="1" lang="en-US" altLang="ja-JP" dirty="0">
                <a:latin typeface="+mn-ea"/>
              </a:rPr>
              <a:t>2024/1/29</a:t>
            </a:r>
          </a:p>
          <a:p>
            <a:endParaRPr lang="en-US" altLang="ja-JP" dirty="0"/>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3</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22370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normAutofit/>
          </a:bodyPr>
          <a:lstStyle/>
          <a:p>
            <a:r>
              <a:rPr lang="ja-JP" altLang="en-US" dirty="0">
                <a:latin typeface="+mn-ea"/>
              </a:rPr>
              <a:t>正解　４　約９０％</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解説</a:t>
            </a:r>
            <a:r>
              <a:rPr lang="en-US" altLang="ja-JP" dirty="0">
                <a:latin typeface="+mn-ea"/>
              </a:rPr>
              <a:t>】</a:t>
            </a:r>
          </a:p>
          <a:p>
            <a:r>
              <a:rPr lang="en-US" altLang="ja-JP" dirty="0">
                <a:latin typeface="+mn-ea"/>
                <a:ea typeface="+mn-ea"/>
              </a:rPr>
              <a:t>-</a:t>
            </a:r>
            <a:r>
              <a:rPr lang="ja-JP" altLang="en-US" dirty="0">
                <a:latin typeface="+mn-ea"/>
                <a:ea typeface="+mn-ea"/>
              </a:rPr>
              <a:t>　２次予防（早期発見・早期治療）の有用性について伝える内容になります。</a:t>
            </a:r>
            <a:endParaRPr lang="en-US" altLang="ja-JP" dirty="0">
              <a:latin typeface="+mn-ea"/>
              <a:ea typeface="+mn-ea"/>
            </a:endParaRPr>
          </a:p>
          <a:p>
            <a:pPr marL="172178" indent="-172178" defTabSz="914604">
              <a:buFontTx/>
              <a:buChar char="-"/>
              <a:defRPr/>
            </a:pPr>
            <a:r>
              <a:rPr lang="ja-JP" altLang="en-US" dirty="0">
                <a:latin typeface="+mn-ea"/>
                <a:ea typeface="+mn-ea"/>
              </a:rPr>
              <a:t>がんは、進行すればするほど治りにくくなる</a:t>
            </a:r>
            <a:r>
              <a:rPr lang="ja-JP" altLang="en-US" dirty="0">
                <a:solidFill>
                  <a:prstClr val="black"/>
                </a:solidFill>
                <a:latin typeface="+mn-ea"/>
                <a:ea typeface="+mn-ea"/>
              </a:rPr>
              <a:t>病気です。がんの種類によって差はありますが、多くのがんは早期発見で約９割が治ります。</a:t>
            </a:r>
          </a:p>
          <a:p>
            <a:endParaRPr lang="en-US" altLang="ja-JP" dirty="0">
              <a:latin typeface="+mn-ea"/>
            </a:endParaRPr>
          </a:p>
          <a:p>
            <a:r>
              <a:rPr lang="en-US" altLang="ja-JP" dirty="0">
                <a:latin typeface="+mn-ea"/>
              </a:rPr>
              <a:t>【Note】</a:t>
            </a:r>
          </a:p>
          <a:p>
            <a:pPr marL="171608" indent="-171608">
              <a:buFontTx/>
              <a:buChar char="-"/>
            </a:pPr>
            <a:r>
              <a:rPr lang="ja-JP" altLang="en-US" dirty="0">
                <a:latin typeface="+mn-ea"/>
              </a:rPr>
              <a:t>早期がんの定義は専門的で難しくなります。１</a:t>
            </a:r>
            <a:r>
              <a:rPr lang="en-US" altLang="ja-JP" dirty="0">
                <a:latin typeface="+mn-ea"/>
              </a:rPr>
              <a:t>cm</a:t>
            </a:r>
            <a:r>
              <a:rPr lang="ja-JP" altLang="en-US" dirty="0">
                <a:latin typeface="+mn-ea"/>
              </a:rPr>
              <a:t>くらいで、周囲に浸潤してなく、転移のない早い段階くらいの理解で良いかと思います。</a:t>
            </a:r>
            <a:endParaRPr lang="en-US" altLang="ja-JP" dirty="0">
              <a:latin typeface="+mn-ea"/>
            </a:endParaRPr>
          </a:p>
          <a:p>
            <a:endParaRPr lang="en-US" altLang="ja-JP" dirty="0">
              <a:latin typeface="+mn-ea"/>
            </a:endParaRPr>
          </a:p>
          <a:p>
            <a:pPr marL="171608" indent="-171608" defTabSz="915245">
              <a:buFontTx/>
              <a:buChar char="-"/>
              <a:defRPr/>
            </a:pPr>
            <a:r>
              <a:rPr lang="ja-JP" altLang="en-US" dirty="0">
                <a:latin typeface="+mn-ea"/>
              </a:rPr>
              <a:t>注意）検診については、学習指導要領に則して、中・高で扱うことが望ましい。</a:t>
            </a:r>
            <a:endParaRPr lang="en-US" altLang="ja-JP" dirty="0">
              <a:latin typeface="+mn-ea"/>
            </a:endParaRPr>
          </a:p>
          <a:p>
            <a:pPr defTabSz="915245">
              <a:defRPr/>
            </a:pP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66479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21194">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608" indent="-171608" defTabSz="921194">
              <a:buFontTx/>
              <a:buChar char="-"/>
              <a:defRPr/>
            </a:pPr>
            <a:r>
              <a:rPr lang="ja-JP" altLang="en-US" dirty="0">
                <a:solidFill>
                  <a:prstClr val="black"/>
                </a:solidFill>
                <a:latin typeface="+mn-ea"/>
              </a:rPr>
              <a:t>「がん検診」の重要性を伝えるスライドになります。</a:t>
            </a:r>
            <a:endParaRPr lang="en-US" altLang="ja-JP" dirty="0">
              <a:solidFill>
                <a:prstClr val="black"/>
              </a:solidFill>
              <a:latin typeface="+mn-ea"/>
            </a:endParaRPr>
          </a:p>
          <a:p>
            <a:pPr marL="171608" indent="-171608" defTabSz="921194">
              <a:buFontTx/>
              <a:buChar char="-"/>
              <a:defRPr/>
            </a:pPr>
            <a:r>
              <a:rPr lang="ja-JP" altLang="en-US" dirty="0">
                <a:latin typeface="+mn-ea"/>
              </a:rPr>
              <a:t>１回だけではなく、定期的に受けることも重要です。</a:t>
            </a:r>
            <a:endParaRPr lang="en-US" altLang="ja-JP" dirty="0">
              <a:latin typeface="+mn-ea"/>
            </a:endParaRPr>
          </a:p>
          <a:p>
            <a:pPr marL="171608" indent="-171608" defTabSz="921194">
              <a:buFontTx/>
              <a:buChar char="-"/>
              <a:defRPr/>
            </a:pPr>
            <a:r>
              <a:rPr lang="ja-JP" altLang="en-US" dirty="0">
                <a:latin typeface="+mn-ea"/>
              </a:rPr>
              <a:t>自覚症状がある人は、検診ではなく医療機関を受診してください。</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4222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45">
              <a:defRPr/>
            </a:pPr>
            <a:r>
              <a:rPr lang="en-US" altLang="ja-JP" dirty="0">
                <a:latin typeface="+mn-ea"/>
              </a:rPr>
              <a:t>【</a:t>
            </a:r>
            <a:r>
              <a:rPr lang="ja-JP" altLang="en-US" dirty="0">
                <a:latin typeface="+mn-ea"/>
              </a:rPr>
              <a:t>解説</a:t>
            </a:r>
            <a:r>
              <a:rPr lang="en-US" altLang="ja-JP" dirty="0">
                <a:latin typeface="+mn-ea"/>
              </a:rPr>
              <a:t>】</a:t>
            </a:r>
          </a:p>
          <a:p>
            <a:pPr marL="165588" indent="-165588" defTabSz="915245">
              <a:buFontTx/>
              <a:buChar char="-"/>
              <a:defRPr/>
            </a:pPr>
            <a:r>
              <a:rPr lang="ja-JP" altLang="en-US" dirty="0">
                <a:latin typeface="+mn-ea"/>
              </a:rPr>
              <a:t>日本のがん検診受診率はまだまだ低く、欧米の受診率が</a:t>
            </a:r>
            <a:r>
              <a:rPr lang="en-US" altLang="ja-JP" dirty="0">
                <a:latin typeface="+mn-ea"/>
              </a:rPr>
              <a:t>70</a:t>
            </a:r>
            <a:r>
              <a:rPr lang="ja-JP" altLang="en-US" dirty="0">
                <a:latin typeface="+mn-ea"/>
              </a:rPr>
              <a:t>～</a:t>
            </a:r>
            <a:r>
              <a:rPr lang="en-US" altLang="ja-JP" dirty="0">
                <a:latin typeface="+mn-ea"/>
              </a:rPr>
              <a:t>80</a:t>
            </a:r>
            <a:r>
              <a:rPr lang="ja-JP" altLang="en-US" dirty="0">
                <a:latin typeface="+mn-ea"/>
              </a:rPr>
              <a:t>％に対し、日本は</a:t>
            </a:r>
            <a:r>
              <a:rPr lang="en-US" altLang="ja-JP" dirty="0">
                <a:latin typeface="+mn-ea"/>
              </a:rPr>
              <a:t>50</a:t>
            </a:r>
            <a:r>
              <a:rPr lang="ja-JP" altLang="en-US" dirty="0">
                <a:latin typeface="+mn-ea"/>
              </a:rPr>
              <a:t>％に満たない状況です。</a:t>
            </a:r>
            <a:endParaRPr lang="en-US" altLang="ja-JP" dirty="0">
              <a:latin typeface="+mn-ea"/>
            </a:endParaRPr>
          </a:p>
          <a:p>
            <a:pPr marL="165588" indent="-165588" defTabSz="915245">
              <a:buFontTx/>
              <a:buChar char="-"/>
              <a:defRPr/>
            </a:pPr>
            <a:r>
              <a:rPr lang="ja-JP" altLang="en-US" dirty="0">
                <a:latin typeface="+mn-ea"/>
              </a:rPr>
              <a:t>しかし、厳密に言えば、日本のがん検診受診率と海外のがん検診受診率を一律で比較することはできません。</a:t>
            </a:r>
            <a:endParaRPr lang="en-US" altLang="ja-JP" dirty="0">
              <a:latin typeface="+mn-ea"/>
            </a:endParaRPr>
          </a:p>
          <a:p>
            <a:pPr marL="165588" indent="-165588" defTabSz="915245">
              <a:buFontTx/>
              <a:buChar char="-"/>
              <a:defRPr/>
            </a:pPr>
            <a:r>
              <a:rPr lang="ja-JP" altLang="en-US" dirty="0">
                <a:latin typeface="+mn-ea"/>
              </a:rPr>
              <a:t>なぜなら、海外ではがん検診の受診者数を正確に把握することができますが、日本では受診者数を正確に把握することはできず、またアンケート調査によるものでもあり、（思い出しバイアスが発生することで）受診率が過大評価されている可能性があるためです。</a:t>
            </a:r>
            <a:endParaRPr lang="en-US" altLang="ja-JP" dirty="0">
              <a:latin typeface="+mn-ea"/>
            </a:endParaRPr>
          </a:p>
          <a:p>
            <a:pPr defTabSz="915245">
              <a:defRPr/>
            </a:pPr>
            <a:endParaRPr kumimoji="1" lang="en-US" altLang="ja-JP" dirty="0">
              <a:solidFill>
                <a:srgbClr val="00B0F0"/>
              </a:solidFill>
              <a:latin typeface="+mn-ea"/>
            </a:endParaRPr>
          </a:p>
          <a:p>
            <a:pPr defTabSz="915245">
              <a:defRPr/>
            </a:pPr>
            <a:r>
              <a:rPr kumimoji="1" lang="en-US" altLang="ja-JP" dirty="0">
                <a:latin typeface="+mn-ea"/>
              </a:rPr>
              <a:t>【</a:t>
            </a:r>
            <a:r>
              <a:rPr kumimoji="1" lang="ja-JP" altLang="en-US" dirty="0">
                <a:latin typeface="+mn-ea"/>
              </a:rPr>
              <a:t>補足</a:t>
            </a:r>
            <a:r>
              <a:rPr kumimoji="1" lang="en-US" altLang="ja-JP" dirty="0">
                <a:latin typeface="+mn-ea"/>
              </a:rPr>
              <a:t>】</a:t>
            </a:r>
          </a:p>
          <a:p>
            <a:pPr defTabSz="915245">
              <a:defRPr/>
            </a:pPr>
            <a:r>
              <a:rPr kumimoji="1" lang="ja-JP" altLang="en-US" dirty="0">
                <a:latin typeface="+mn-ea"/>
              </a:rPr>
              <a:t>　国の統計である「地域保健・健康増進事業報告」では、健康増進法に基づき市町村が実施するがん検診の受診率は算出されていますが市町村のがん検診を受診した方のみが分子となっている（分母はがん検診の対象年齢以上の全住民）となっているため、受診率が低くなっています。</a:t>
            </a:r>
            <a:endParaRPr kumimoji="1" lang="en-US" altLang="ja-JP" dirty="0">
              <a:latin typeface="+mn-ea"/>
            </a:endParaRPr>
          </a:p>
          <a:p>
            <a:pPr defTabSz="915245">
              <a:defRPr/>
            </a:pPr>
            <a:endParaRPr kumimoji="1" lang="en-US" altLang="ja-JP" dirty="0">
              <a:latin typeface="+mn-ea"/>
            </a:endParaRPr>
          </a:p>
          <a:p>
            <a:pPr defTabSz="915245">
              <a:defRPr/>
            </a:pPr>
            <a:endParaRPr kumimoji="1" lang="en-US" altLang="ja-JP" dirty="0">
              <a:latin typeface="+mn-ea"/>
            </a:endParaRPr>
          </a:p>
          <a:p>
            <a:pPr defTabSz="915245">
              <a:defRPr/>
            </a:pPr>
            <a:r>
              <a:rPr kumimoji="1" lang="ja-JP" altLang="en-US" dirty="0">
                <a:latin typeface="+mn-ea"/>
              </a:rPr>
              <a:t>情報元　</a:t>
            </a:r>
            <a:r>
              <a:rPr kumimoji="1" lang="en-US" altLang="ja-JP" dirty="0">
                <a:latin typeface="+mn-ea"/>
              </a:rPr>
              <a:t>https://www.mhlw.go.jp/content/10901000/001132584.pdf</a:t>
            </a:r>
          </a:p>
          <a:p>
            <a:pPr defTabSz="915245">
              <a:defRPr/>
            </a:pPr>
            <a:r>
              <a:rPr lang="ja-JP" altLang="en-US" dirty="0">
                <a:solidFill>
                  <a:srgbClr val="FF0000"/>
                </a:solidFill>
                <a:latin typeface="+mn-ea"/>
              </a:rPr>
              <a:t>　　　　</a:t>
            </a:r>
            <a:r>
              <a:rPr lang="ja-JP" altLang="en-US" dirty="0">
                <a:latin typeface="+mn-ea"/>
              </a:rPr>
              <a:t>　 厚生労働省（</a:t>
            </a:r>
            <a:r>
              <a:rPr kumimoji="1" lang="ja-JP" altLang="en-US" dirty="0">
                <a:latin typeface="+mn-ea"/>
              </a:rPr>
              <a:t>第</a:t>
            </a:r>
            <a:r>
              <a:rPr kumimoji="1" lang="en-US" altLang="ja-JP" dirty="0">
                <a:latin typeface="+mn-ea"/>
              </a:rPr>
              <a:t>39</a:t>
            </a:r>
            <a:r>
              <a:rPr kumimoji="1" lang="ja-JP" altLang="en-US" dirty="0">
                <a:latin typeface="+mn-ea"/>
              </a:rPr>
              <a:t>回がん検診のあり方に関する検討会（令和</a:t>
            </a:r>
            <a:r>
              <a:rPr kumimoji="1" lang="en-US" altLang="ja-JP" dirty="0">
                <a:latin typeface="+mn-ea"/>
              </a:rPr>
              <a:t>5</a:t>
            </a:r>
            <a:r>
              <a:rPr kumimoji="1" lang="ja-JP" altLang="en-US" dirty="0">
                <a:latin typeface="+mn-ea"/>
              </a:rPr>
              <a:t>年</a:t>
            </a:r>
            <a:r>
              <a:rPr kumimoji="1" lang="en-US" altLang="ja-JP" dirty="0">
                <a:latin typeface="+mn-ea"/>
              </a:rPr>
              <a:t>8</a:t>
            </a:r>
            <a:r>
              <a:rPr kumimoji="1" lang="ja-JP" altLang="en-US" dirty="0">
                <a:latin typeface="+mn-ea"/>
              </a:rPr>
              <a:t>月</a:t>
            </a:r>
            <a:r>
              <a:rPr kumimoji="1" lang="en-US" altLang="ja-JP" dirty="0">
                <a:latin typeface="+mn-ea"/>
              </a:rPr>
              <a:t>9</a:t>
            </a:r>
            <a:r>
              <a:rPr kumimoji="1" lang="ja-JP" altLang="en-US" dirty="0">
                <a:latin typeface="+mn-ea"/>
              </a:rPr>
              <a:t>日</a:t>
            </a:r>
            <a:endParaRPr kumimoji="1" lang="en-US" altLang="ja-JP" dirty="0">
              <a:latin typeface="+mn-ea"/>
            </a:endParaRPr>
          </a:p>
          <a:p>
            <a:pPr defTabSz="915245">
              <a:defRPr/>
            </a:pPr>
            <a:r>
              <a:rPr lang="en-US" altLang="ja-JP" dirty="0">
                <a:latin typeface="+mn-ea"/>
              </a:rPr>
              <a:t>            </a:t>
            </a:r>
            <a:r>
              <a:rPr kumimoji="1" lang="ja-JP" altLang="en-US" dirty="0">
                <a:latin typeface="+mn-ea"/>
              </a:rPr>
              <a:t>開催）参考資料６）</a:t>
            </a:r>
            <a:endParaRPr kumimoji="1" lang="en-US" altLang="ja-JP" dirty="0">
              <a:latin typeface="+mn-ea"/>
            </a:endParaRPr>
          </a:p>
          <a:p>
            <a:pPr defTabSz="915245">
              <a:defRPr/>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defTabSz="915245">
              <a:defRPr/>
            </a:pPr>
            <a:fld id="{0ED3676D-7B86-4EBB-9984-69F8F635D853}" type="slidenum">
              <a:rPr lang="ja-JP" altLang="en-US">
                <a:solidFill>
                  <a:prstClr val="black"/>
                </a:solidFill>
                <a:latin typeface="Calibri"/>
                <a:ea typeface="ＭＳ Ｐゴシック" panose="020B0600070205080204" pitchFamily="50" charset="-128"/>
              </a:rPr>
              <a:pPr defTabSz="915245">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77631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77875"/>
            <a:ext cx="4968875" cy="3727450"/>
          </a:xfrm>
        </p:spPr>
      </p:sp>
      <p:sp>
        <p:nvSpPr>
          <p:cNvPr id="3" name="ノート プレースホルダー 2"/>
          <p:cNvSpPr>
            <a:spLocks noGrp="1"/>
          </p:cNvSpPr>
          <p:nvPr>
            <p:ph type="body" idx="1"/>
          </p:nvPr>
        </p:nvSpPr>
        <p:spPr>
          <a:xfrm>
            <a:off x="652540" y="5331036"/>
            <a:ext cx="5445760" cy="4472702"/>
          </a:xfrm>
        </p:spPr>
        <p:txBody>
          <a:bodyPr/>
          <a:lstStyle/>
          <a:p>
            <a:pPr defTabSz="921194">
              <a:defRPr/>
            </a:pPr>
            <a:endParaRPr lang="ja-JP" altLang="en-US"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6103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482836" cy="4472702"/>
          </a:xfrm>
        </p:spPr>
        <p:txBody>
          <a:bodyPr/>
          <a:lstStyle/>
          <a:p>
            <a:pPr defTabSz="921194">
              <a:defRPr/>
            </a:pPr>
            <a:r>
              <a:rPr lang="en-US" altLang="ja-JP" dirty="0">
                <a:latin typeface="+mn-ea"/>
              </a:rPr>
              <a:t>【</a:t>
            </a:r>
            <a:r>
              <a:rPr lang="ja-JP" altLang="en-US" dirty="0">
                <a:latin typeface="+mn-ea"/>
              </a:rPr>
              <a:t>解説</a:t>
            </a:r>
            <a:r>
              <a:rPr lang="en-US" altLang="ja-JP" dirty="0">
                <a:latin typeface="+mn-ea"/>
              </a:rPr>
              <a:t>】</a:t>
            </a:r>
          </a:p>
          <a:p>
            <a:pPr defTabSz="921194">
              <a:defRPr/>
            </a:pPr>
            <a:r>
              <a:rPr lang="en-US" altLang="ja-JP" dirty="0">
                <a:latin typeface="+mn-ea"/>
              </a:rPr>
              <a:t>-</a:t>
            </a:r>
            <a:r>
              <a:rPr lang="ja-JP" altLang="en-US" dirty="0">
                <a:latin typeface="+mn-ea"/>
              </a:rPr>
              <a:t>   「がんの死亡率を下げる」という科学的根拠があるがん検診は、５つの臓器（胃・　</a:t>
            </a:r>
            <a:endParaRPr lang="en-US" altLang="ja-JP" dirty="0">
              <a:latin typeface="+mn-ea"/>
            </a:endParaRPr>
          </a:p>
          <a:p>
            <a:pPr defTabSz="921194">
              <a:defRPr/>
            </a:pPr>
            <a:r>
              <a:rPr lang="ja-JP" altLang="en-US" dirty="0">
                <a:latin typeface="+mn-ea"/>
              </a:rPr>
              <a:t>    大腸・肺・乳・子宮頸）の検診になります。</a:t>
            </a:r>
            <a:endParaRPr lang="en-US" altLang="ja-JP" dirty="0">
              <a:latin typeface="+mn-ea"/>
            </a:endParaRPr>
          </a:p>
          <a:p>
            <a:pPr defTabSz="921194">
              <a:defRPr/>
            </a:pPr>
            <a:r>
              <a:rPr lang="en-US" altLang="ja-JP" dirty="0">
                <a:latin typeface="+mn-ea"/>
              </a:rPr>
              <a:t>-</a:t>
            </a:r>
            <a:r>
              <a:rPr lang="ja-JP" altLang="en-US" dirty="0">
                <a:latin typeface="+mn-ea"/>
              </a:rPr>
              <a:t>  </a:t>
            </a:r>
            <a:r>
              <a:rPr lang="ja-JP" altLang="ja-JP" dirty="0">
                <a:latin typeface="+mn-ea"/>
              </a:rPr>
              <a:t>青森県のがん検診の受診率は全国よりも高くなっています。</a:t>
            </a:r>
            <a:endParaRPr lang="en-US" altLang="ja-JP" dirty="0">
              <a:latin typeface="+mn-ea"/>
            </a:endParaRPr>
          </a:p>
          <a:p>
            <a:pPr defTabSz="921194">
              <a:defRPr/>
            </a:pPr>
            <a:r>
              <a:rPr lang="en-US" altLang="ja-JP" dirty="0">
                <a:latin typeface="+mn-ea"/>
              </a:rPr>
              <a:t>-</a:t>
            </a:r>
            <a:r>
              <a:rPr lang="ja-JP" altLang="en-US" dirty="0">
                <a:latin typeface="+mn-ea"/>
              </a:rPr>
              <a:t>　女性の子宮頸がんは青森県と全国で受診率が同率ですが、小数点第２位以下</a:t>
            </a:r>
            <a:endParaRPr lang="en-US" altLang="ja-JP" dirty="0">
              <a:latin typeface="+mn-ea"/>
            </a:endParaRPr>
          </a:p>
          <a:p>
            <a:pPr defTabSz="921194">
              <a:defRPr/>
            </a:pPr>
            <a:r>
              <a:rPr lang="ja-JP" altLang="en-US" dirty="0">
                <a:latin typeface="+mn-ea"/>
              </a:rPr>
              <a:t>　  を踏まえると、青森県の方が高くなっています。</a:t>
            </a:r>
            <a:endParaRPr lang="en-US" altLang="ja-JP" dirty="0">
              <a:latin typeface="+mn-ea"/>
            </a:endParaRPr>
          </a:p>
          <a:p>
            <a:pPr marL="171450" indent="-171450" defTabSz="921194">
              <a:buFontTx/>
              <a:buChar char="-"/>
              <a:defRPr/>
            </a:pPr>
            <a:r>
              <a:rPr lang="ja-JP" altLang="en-US" dirty="0">
                <a:latin typeface="+mn-ea"/>
              </a:rPr>
              <a:t>乳がん検診については、セルフアセスメントとして自分で触診を行うこと（ブレス</a:t>
            </a:r>
            <a:endParaRPr lang="en-US" altLang="ja-JP" dirty="0">
              <a:latin typeface="+mn-ea"/>
            </a:endParaRPr>
          </a:p>
          <a:p>
            <a:pPr defTabSz="921194">
              <a:defRPr/>
            </a:pPr>
            <a:r>
              <a:rPr lang="ja-JP" altLang="en-US" dirty="0">
                <a:latin typeface="+mn-ea"/>
              </a:rPr>
              <a:t>　　ト・アウェアネス）も推奨されています。</a:t>
            </a:r>
            <a:endParaRPr lang="en-US" altLang="ja-JP" dirty="0">
              <a:latin typeface="+mn-ea"/>
            </a:endParaRPr>
          </a:p>
          <a:p>
            <a:pPr marL="171450" indent="-171450" defTabSz="921194">
              <a:buFontTx/>
              <a:buChar char="-"/>
              <a:defRPr/>
            </a:pPr>
            <a:r>
              <a:rPr lang="ja-JP" altLang="en-US" dirty="0">
                <a:latin typeface="+mn-ea"/>
              </a:rPr>
              <a:t>その他のがん検診は、根拠がないから無駄というわけではありません。ただし、検診にはメリットだけでなくデメリットもあります。</a:t>
            </a:r>
            <a:endParaRPr lang="en-US" altLang="ja-JP" dirty="0">
              <a:latin typeface="+mn-ea"/>
            </a:endParaRPr>
          </a:p>
          <a:p>
            <a:pPr defTabSz="921194">
              <a:defRPr/>
            </a:pPr>
            <a:endParaRPr lang="en-US" altLang="ja-JP" dirty="0">
              <a:latin typeface="+mn-ea"/>
            </a:endParaRPr>
          </a:p>
          <a:p>
            <a:pPr defTabSz="921194">
              <a:defRPr/>
            </a:pPr>
            <a:endParaRPr lang="en-US" altLang="ja-JP" dirty="0">
              <a:latin typeface="+mn-ea"/>
            </a:endParaRPr>
          </a:p>
          <a:p>
            <a:pPr defTabSz="921194">
              <a:defRPr/>
            </a:pPr>
            <a:r>
              <a:rPr lang="ja-JP" altLang="en-US" dirty="0">
                <a:latin typeface="+mn-ea"/>
              </a:rPr>
              <a:t>参照　</a:t>
            </a:r>
            <a:r>
              <a:rPr lang="en-US" altLang="ja-JP" dirty="0">
                <a:latin typeface="+mn-ea"/>
              </a:rPr>
              <a:t>https://www.med.or.jp/forest/gankenshin/data/foreigncountry/</a:t>
            </a:r>
            <a:r>
              <a:rPr lang="ja-JP" altLang="en-US" dirty="0">
                <a:latin typeface="+mn-ea"/>
              </a:rPr>
              <a:t>　</a:t>
            </a:r>
            <a:endParaRPr lang="en-US" altLang="ja-JP" dirty="0">
              <a:latin typeface="+mn-ea"/>
            </a:endParaRPr>
          </a:p>
          <a:p>
            <a:pPr defTabSz="921194">
              <a:defRPr/>
            </a:pPr>
            <a:r>
              <a:rPr lang="en-US" altLang="ja-JP" dirty="0">
                <a:latin typeface="+mn-ea"/>
              </a:rPr>
              <a:t>        </a:t>
            </a:r>
            <a:r>
              <a:rPr lang="ja-JP" altLang="en-US" dirty="0">
                <a:latin typeface="+mn-ea"/>
              </a:rPr>
              <a:t>知っておきたいがん検診　</a:t>
            </a:r>
            <a:endParaRPr lang="en-US" altLang="ja-JP" dirty="0">
              <a:latin typeface="+mn-ea"/>
            </a:endParaRPr>
          </a:p>
          <a:p>
            <a:pPr defTabSz="921194">
              <a:defRPr/>
            </a:pP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97722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1181" y="4720454"/>
            <a:ext cx="5336715" cy="4472702"/>
          </a:xfrm>
        </p:spPr>
        <p:txBody>
          <a:bodyPr>
            <a:normAutofit/>
          </a:bodyPr>
          <a:lstStyle/>
          <a:p>
            <a:r>
              <a:rPr lang="en-US" altLang="ja-JP" dirty="0">
                <a:latin typeface="+mn-ea"/>
              </a:rPr>
              <a:t>【</a:t>
            </a:r>
            <a:r>
              <a:rPr lang="ja-JP" altLang="en-US" dirty="0">
                <a:latin typeface="+mn-ea"/>
              </a:rPr>
              <a:t>解説</a:t>
            </a:r>
            <a:r>
              <a:rPr lang="en-US" altLang="ja-JP" dirty="0">
                <a:latin typeface="+mn-ea"/>
              </a:rPr>
              <a:t>】</a:t>
            </a:r>
          </a:p>
          <a:p>
            <a:pPr marL="171406" indent="-171406">
              <a:buFontTx/>
              <a:buChar char="-"/>
            </a:pPr>
            <a:r>
              <a:rPr lang="ja-JP" altLang="en-US" dirty="0">
                <a:latin typeface="+mn-ea"/>
              </a:rPr>
              <a:t>児童生徒が毎年受けている健康診断とがん検診は全く異なるものであることを強調します。</a:t>
            </a:r>
            <a:endParaRPr lang="en-US" altLang="ja-JP" dirty="0">
              <a:latin typeface="+mn-ea"/>
            </a:endParaRPr>
          </a:p>
          <a:p>
            <a:pPr marL="172142" indent="-172142">
              <a:buFontTx/>
              <a:buChar char="-"/>
            </a:pPr>
            <a:r>
              <a:rPr lang="ja-JP" altLang="en-US" dirty="0">
                <a:latin typeface="+mn-ea"/>
              </a:rPr>
              <a:t>定期的に職場や学校、医療機関などで「健康診断（＝健診）」を受診していると思います。一般的な健診は対象の病気を定めず、身体に異常がないかどうかを調べます。それに対し、がん検診は、身体にがんがあるかどうかを調べる検査です。</a:t>
            </a:r>
            <a:endParaRPr lang="en-US" altLang="ja-JP" dirty="0">
              <a:latin typeface="+mn-ea"/>
            </a:endParaRPr>
          </a:p>
          <a:p>
            <a:pPr marL="172142" indent="-172142">
              <a:buFontTx/>
              <a:buChar char="-"/>
            </a:pPr>
            <a:r>
              <a:rPr lang="ja-JP" altLang="en-US" dirty="0">
                <a:latin typeface="+mn-ea"/>
              </a:rPr>
              <a:t>がんが見つかった場合には、精密検査を受診し、身体のどこにどのような種類のがんが、どれくらいの大きさであるかなどを調べ、どのような治療方法が最も適しているか方針を立てるのに役立てます。「健診」も「検診」も、日常生活を送る上で特に健康上の大きな問題を抱えていない、無症状の人を対象にしていることは忘れないでください。何か自覚症状がある人は、まずは医療機関を受診することを おすすめします。</a:t>
            </a: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27182">
              <a:defRPr/>
            </a:pPr>
            <a:fld id="{D96012DA-D0A4-46DB-BA89-5363EB5CE20C}" type="slidenum">
              <a:rPr lang="ja-JP" altLang="en-US">
                <a:solidFill>
                  <a:prstClr val="black"/>
                </a:solidFill>
                <a:latin typeface="Calibri"/>
                <a:ea typeface="ＭＳ Ｐゴシック" panose="020B0600070205080204" pitchFamily="50" charset="-128"/>
              </a:rPr>
              <a:pPr defTabSz="927182">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0216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r>
              <a:rPr kumimoji="1" lang="ja-JP" altLang="en-US" dirty="0">
                <a:latin typeface="+mn-ea"/>
              </a:rPr>
              <a:t>　</a:t>
            </a:r>
          </a:p>
          <a:p>
            <a:r>
              <a:rPr kumimoji="1" lang="en-US" altLang="ja-JP" dirty="0">
                <a:latin typeface="+mn-ea"/>
              </a:rPr>
              <a:t>-</a:t>
            </a:r>
            <a:r>
              <a:rPr kumimoji="1" lang="ja-JP" altLang="en-US" dirty="0">
                <a:latin typeface="+mn-ea"/>
              </a:rPr>
              <a:t>　２次予防（早期発見、早期治療）について説明します。</a:t>
            </a:r>
            <a:endParaRPr kumimoji="1" lang="en-US" altLang="ja-JP" dirty="0">
              <a:latin typeface="+mn-ea"/>
            </a:endParaRPr>
          </a:p>
          <a:p>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45541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1487" indent="-171487">
              <a:buFontTx/>
              <a:buChar char="-"/>
            </a:pPr>
            <a:r>
              <a:rPr lang="ja-JP" altLang="en-US" dirty="0">
                <a:latin typeface="+mn-ea"/>
              </a:rPr>
              <a:t>がん治療には３つの柱（手術、放射線、薬物）があり、がんの種類と進行度に応じて、単独または組み合わせて行われています。医師と相談しながら主体的に選択することが重要です。</a:t>
            </a:r>
            <a:endParaRPr lang="en-US" altLang="ja-JP" dirty="0">
              <a:latin typeface="+mn-ea"/>
            </a:endParaRPr>
          </a:p>
          <a:p>
            <a:endParaRPr lang="en-US" altLang="ja-JP" dirty="0">
              <a:latin typeface="+mn-ea"/>
            </a:endParaRPr>
          </a:p>
          <a:p>
            <a:r>
              <a:rPr kumimoji="1" lang="en-US" altLang="ja-JP" dirty="0">
                <a:latin typeface="+mn-ea"/>
              </a:rPr>
              <a:t>【</a:t>
            </a:r>
            <a:r>
              <a:rPr kumimoji="1" lang="ja-JP" altLang="en-US" dirty="0">
                <a:latin typeface="+mn-ea"/>
              </a:rPr>
              <a:t>解説</a:t>
            </a:r>
            <a:r>
              <a:rPr kumimoji="1" lang="en-US" altLang="ja-JP" dirty="0">
                <a:latin typeface="+mn-ea"/>
              </a:rPr>
              <a:t>】</a:t>
            </a:r>
          </a:p>
          <a:p>
            <a:pPr marL="171608" indent="-171608">
              <a:buFontTx/>
              <a:buChar char="-"/>
            </a:pPr>
            <a:r>
              <a:rPr kumimoji="1" lang="ja-JP" altLang="en-US" dirty="0">
                <a:latin typeface="+mn-ea"/>
              </a:rPr>
              <a:t>手術治療、放射線治療、薬物治療の３本柱が単独あるいは組み合わせて治療が行われます。</a:t>
            </a:r>
            <a:endParaRPr kumimoji="1" lang="en-US" altLang="ja-JP" dirty="0">
              <a:latin typeface="+mn-ea"/>
            </a:endParaRPr>
          </a:p>
          <a:p>
            <a:pPr marL="171608" indent="-171608">
              <a:buFontTx/>
              <a:buChar char="-"/>
            </a:pPr>
            <a:r>
              <a:rPr kumimoji="1" lang="ja-JP" altLang="en-US" dirty="0">
                <a:latin typeface="+mn-ea"/>
              </a:rPr>
              <a:t>科学的根拠に基づいた観点で、現在利用できる最良の治療であることが示され、ある状態の一般的な患者に行われることが推奨される治療を、「標準治療」と言います。</a:t>
            </a:r>
          </a:p>
          <a:p>
            <a:pPr marL="171487" indent="-171487">
              <a:buFontTx/>
              <a:buChar char="-"/>
            </a:pP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37</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09534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latin typeface="+mn-ea"/>
              </a:rPr>
              <a:t>正解　２　６０％</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解説</a:t>
            </a:r>
            <a:r>
              <a:rPr lang="en-US" altLang="ja-JP" dirty="0">
                <a:latin typeface="+mn-ea"/>
              </a:rPr>
              <a:t>】</a:t>
            </a:r>
          </a:p>
          <a:p>
            <a:pPr marL="171608" indent="-171608">
              <a:buFontTx/>
              <a:buChar char="-"/>
            </a:pPr>
            <a:r>
              <a:rPr lang="ja-JP" altLang="en-US" dirty="0">
                <a:latin typeface="+mn-ea"/>
              </a:rPr>
              <a:t>「がん」イコール「死」のイメージを取り払う目的です。がんになっても積極的に推奨される治療を受けるべきという内容になります。</a:t>
            </a:r>
            <a:endParaRPr lang="en-US" altLang="ja-JP" dirty="0">
              <a:latin typeface="+mn-ea"/>
            </a:endParaRPr>
          </a:p>
          <a:p>
            <a:pPr marL="171608" indent="-171608" defTabSz="915245">
              <a:buFontTx/>
              <a:buChar char="-"/>
              <a:defRPr/>
            </a:pPr>
            <a:r>
              <a:rPr lang="ja-JP" altLang="en-US" dirty="0">
                <a:latin typeface="+mn-ea"/>
              </a:rPr>
              <a:t>ただし、逆に</a:t>
            </a:r>
            <a:r>
              <a:rPr lang="en-US" altLang="ja-JP" dirty="0">
                <a:latin typeface="+mn-ea"/>
              </a:rPr>
              <a:t>40</a:t>
            </a:r>
            <a:r>
              <a:rPr lang="ja-JP" altLang="en-US" dirty="0">
                <a:latin typeface="+mn-ea"/>
              </a:rPr>
              <a:t>％治らないのかという印象を強く与えて、不安を煽る可能性についても注意が必要です。</a:t>
            </a:r>
            <a:endParaRPr lang="en-US" altLang="ja-JP" dirty="0">
              <a:latin typeface="+mn-ea"/>
            </a:endParaRPr>
          </a:p>
          <a:p>
            <a:r>
              <a:rPr lang="ja-JP" altLang="en-US" dirty="0">
                <a:latin typeface="+mn-ea"/>
              </a:rPr>
              <a:t>　　この数字は早期がん治療を含めた数字となります。</a:t>
            </a:r>
            <a:endParaRPr lang="en-US" altLang="ja-JP" dirty="0">
              <a:latin typeface="+mn-ea"/>
            </a:endParaRPr>
          </a:p>
          <a:p>
            <a:endParaRPr lang="en-US" altLang="ja-JP" dirty="0">
              <a:latin typeface="+mn-ea"/>
            </a:endParaRPr>
          </a:p>
          <a:p>
            <a:pPr defTabSz="921194">
              <a:defRPr/>
            </a:pPr>
            <a:endParaRPr lang="en-US" altLang="ja-JP" dirty="0">
              <a:solidFill>
                <a:srgbClr val="FF0000"/>
              </a:solidFill>
              <a:latin typeface="+mn-ea"/>
            </a:endParaRPr>
          </a:p>
          <a:p>
            <a:pPr defTabSz="921194">
              <a:defRPr/>
            </a:pPr>
            <a:r>
              <a:rPr lang="ja-JP" altLang="en-US" dirty="0">
                <a:latin typeface="+mn-ea"/>
              </a:rPr>
              <a:t>情報元　</a:t>
            </a:r>
            <a:r>
              <a:rPr lang="en-US" altLang="ja-JP" sz="1200" dirty="0">
                <a:latin typeface="+mn-ea"/>
              </a:rPr>
              <a:t>https://www.ncc.go.jp/jp/information/pr_release/2016/0722/index.html</a:t>
            </a:r>
          </a:p>
          <a:p>
            <a:pPr defTabSz="921194">
              <a:defRPr/>
            </a:pPr>
            <a:r>
              <a:rPr lang="ja-JP" altLang="en-US" dirty="0">
                <a:latin typeface="+mn-ea"/>
              </a:rPr>
              <a:t>　　　　　 国立がん研究センター　日本のがん生存率の最新全国推計公表</a:t>
            </a:r>
            <a:endParaRPr lang="en-US" altLang="ja-JP" dirty="0">
              <a:latin typeface="+mn-ea"/>
            </a:endParaRPr>
          </a:p>
          <a:p>
            <a:endParaRPr lang="en-US" altLang="ja-JP" dirty="0">
              <a:latin typeface="+mn-ea"/>
            </a:endParaRPr>
          </a:p>
          <a:p>
            <a:pPr defTabSz="921194">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21194">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21194">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21194">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921194">
              <a:defRPr/>
            </a:pP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1633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401542" cy="4472702"/>
          </a:xfrm>
        </p:spPr>
        <p:txBody>
          <a:bodyPr>
            <a:normAutofit/>
          </a:bodyPr>
          <a:lstStyle/>
          <a:p>
            <a:pPr defTabSz="921194">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608" indent="-171608" defTabSz="921194">
              <a:buFontTx/>
              <a:buChar char="-"/>
              <a:defRPr/>
            </a:pPr>
            <a:r>
              <a:rPr lang="ja-JP" altLang="en-US" dirty="0">
                <a:solidFill>
                  <a:prstClr val="black"/>
                </a:solidFill>
                <a:latin typeface="+mn-ea"/>
              </a:rPr>
              <a:t>がん治療の成績の向上をサバイバー生存率で表現しました。</a:t>
            </a:r>
            <a:endParaRPr lang="en-US" altLang="ja-JP" dirty="0">
              <a:solidFill>
                <a:prstClr val="black"/>
              </a:solidFill>
              <a:latin typeface="+mn-ea"/>
            </a:endParaRPr>
          </a:p>
          <a:p>
            <a:pPr marL="171608" indent="-171608" defTabSz="921194">
              <a:buFontTx/>
              <a:buChar char="-"/>
              <a:defRPr/>
            </a:pPr>
            <a:endParaRPr lang="en-US" altLang="ja-JP" dirty="0">
              <a:solidFill>
                <a:prstClr val="black"/>
              </a:solidFill>
              <a:latin typeface="+mn-ea"/>
            </a:endParaRPr>
          </a:p>
          <a:p>
            <a:pPr defTabSz="921194">
              <a:defRPr/>
            </a:pPr>
            <a:r>
              <a:rPr lang="en-US" altLang="ja-JP" dirty="0">
                <a:solidFill>
                  <a:prstClr val="black"/>
                </a:solidFill>
                <a:latin typeface="+mn-ea"/>
              </a:rPr>
              <a:t>【Note】</a:t>
            </a:r>
          </a:p>
          <a:p>
            <a:pPr marL="171608" indent="-171608" defTabSz="921194">
              <a:buFontTx/>
              <a:buChar char="-"/>
              <a:defRPr/>
            </a:pPr>
            <a:r>
              <a:rPr lang="ja-JP" altLang="en-US" dirty="0">
                <a:solidFill>
                  <a:prstClr val="black"/>
                </a:solidFill>
                <a:latin typeface="+mn-ea"/>
              </a:rPr>
              <a:t>サバイバー生存率（がんと診断されてからの年数別の生存率）</a:t>
            </a:r>
          </a:p>
          <a:p>
            <a:pPr marL="171608" indent="-171608" defTabSz="921194">
              <a:buFontTx/>
              <a:buChar char="-"/>
              <a:defRPr/>
            </a:pPr>
            <a:r>
              <a:rPr lang="ja-JP" altLang="en-US" dirty="0">
                <a:solidFill>
                  <a:prstClr val="black"/>
                </a:solidFill>
                <a:latin typeface="+mn-ea"/>
              </a:rPr>
              <a:t>サバイバー生存率は、診断から一定年数後生存している者（サバイバー）の、その後の生存率です。</a:t>
            </a:r>
            <a:endParaRPr lang="en-US" altLang="ja-JP" dirty="0">
              <a:solidFill>
                <a:prstClr val="black"/>
              </a:solidFill>
              <a:latin typeface="+mn-ea"/>
            </a:endParaRPr>
          </a:p>
          <a:p>
            <a:pPr marL="171608" indent="-171608" defTabSz="921194">
              <a:buFontTx/>
              <a:buChar char="-"/>
              <a:defRPr/>
            </a:pPr>
            <a:r>
              <a:rPr lang="ja-JP" altLang="en-US" dirty="0">
                <a:solidFill>
                  <a:prstClr val="black"/>
                </a:solidFill>
                <a:latin typeface="+mn-ea"/>
              </a:rPr>
              <a:t>例えば、１年サバイバーの５年生存率は、診断から１年後に生存している者に限って算出した、その後の５年生存率です（診断からは合計６年後）。</a:t>
            </a:r>
            <a:endParaRPr lang="en-US" altLang="ja-JP" dirty="0">
              <a:solidFill>
                <a:prstClr val="black"/>
              </a:solidFill>
              <a:latin typeface="+mn-ea"/>
            </a:endParaRPr>
          </a:p>
          <a:p>
            <a:pPr defTabSz="921194">
              <a:defRPr/>
            </a:pPr>
            <a:endParaRPr lang="en-US" altLang="ja-JP" dirty="0">
              <a:solidFill>
                <a:prstClr val="black"/>
              </a:solidFill>
              <a:latin typeface="+mn-ea"/>
            </a:endParaRPr>
          </a:p>
          <a:p>
            <a:pPr defTabSz="921194">
              <a:defRPr/>
            </a:pPr>
            <a:endParaRPr lang="en-US" altLang="ja-JP" dirty="0">
              <a:solidFill>
                <a:prstClr val="black"/>
              </a:solidFill>
              <a:latin typeface="+mn-ea"/>
            </a:endParaRPr>
          </a:p>
          <a:p>
            <a:pPr defTabSz="921194">
              <a:defRPr/>
            </a:pPr>
            <a:r>
              <a:rPr lang="ja-JP" altLang="en-US" dirty="0">
                <a:solidFill>
                  <a:prstClr val="black"/>
                </a:solidFill>
                <a:latin typeface="+mn-ea"/>
              </a:rPr>
              <a:t>情報元　</a:t>
            </a:r>
            <a:r>
              <a:rPr lang="en-US" altLang="ja-JP" dirty="0">
                <a:solidFill>
                  <a:prstClr val="black"/>
                </a:solidFill>
                <a:latin typeface="+mn-ea"/>
              </a:rPr>
              <a:t>https://ganjoho.jp/reg_stat/statistics/stat/summary.html</a:t>
            </a:r>
            <a:r>
              <a:rPr lang="ja-JP" altLang="en-US" dirty="0">
                <a:solidFill>
                  <a:prstClr val="black"/>
                </a:solidFill>
                <a:latin typeface="+mn-ea"/>
              </a:rPr>
              <a:t>　</a:t>
            </a:r>
            <a:endParaRPr lang="en-US" altLang="ja-JP" dirty="0">
              <a:solidFill>
                <a:prstClr val="black"/>
              </a:solidFill>
              <a:latin typeface="+mn-ea"/>
            </a:endParaRPr>
          </a:p>
          <a:p>
            <a:pPr defTabSz="921194">
              <a:defRPr/>
            </a:pPr>
            <a:r>
              <a:rPr lang="ja-JP" altLang="en-US" dirty="0">
                <a:solidFill>
                  <a:prstClr val="black"/>
                </a:solidFill>
                <a:latin typeface="+mn-ea"/>
              </a:rPr>
              <a:t>　　　　　 国立がん研究センター　がん情報サービス　</a:t>
            </a:r>
            <a:r>
              <a:rPr lang="ja-JP" altLang="en-US" dirty="0">
                <a:latin typeface="+mn-ea"/>
              </a:rPr>
              <a:t>最新がん統計</a:t>
            </a:r>
            <a:endParaRPr lang="en-US" altLang="ja-JP" dirty="0">
              <a:latin typeface="+mn-ea"/>
            </a:endParaRPr>
          </a:p>
          <a:p>
            <a:pPr defTabSz="921194">
              <a:defRPr/>
            </a:pP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323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580242"/>
            <a:ext cx="5459184" cy="4719464"/>
          </a:xfrm>
        </p:spPr>
        <p:txBody>
          <a:bodyPr>
            <a:normAutofit fontScale="92500" lnSpcReduction="10000"/>
          </a:bodyPr>
          <a:lstStyle/>
          <a:p>
            <a:r>
              <a:rPr lang="en-US" altLang="ja-JP" sz="1100" dirty="0">
                <a:latin typeface="+mn-ea"/>
              </a:rPr>
              <a:t>【</a:t>
            </a:r>
            <a:r>
              <a:rPr lang="ja-JP" altLang="en-US" sz="1100" dirty="0">
                <a:latin typeface="+mn-ea"/>
              </a:rPr>
              <a:t>解説</a:t>
            </a:r>
            <a:r>
              <a:rPr lang="en-US" altLang="ja-JP" sz="1100" dirty="0">
                <a:latin typeface="+mn-ea"/>
              </a:rPr>
              <a:t>】</a:t>
            </a:r>
            <a:r>
              <a:rPr lang="ja-JP" altLang="en-US" sz="1100" dirty="0">
                <a:latin typeface="+mn-ea"/>
              </a:rPr>
              <a:t>　</a:t>
            </a:r>
            <a:endParaRPr lang="en-US" altLang="ja-JP" sz="1100" dirty="0">
              <a:latin typeface="+mn-ea"/>
            </a:endParaRPr>
          </a:p>
          <a:p>
            <a:pPr marL="171608" indent="-171608" algn="just">
              <a:buFontTx/>
              <a:buChar char="-"/>
            </a:pPr>
            <a:r>
              <a:rPr lang="ja-JP" altLang="en-US" sz="1100" dirty="0">
                <a:latin typeface="+mn-ea"/>
              </a:rPr>
              <a:t>がんは日本人の死因のトップであり、その死亡率が年々上昇しています。</a:t>
            </a:r>
            <a:endParaRPr lang="en-US" altLang="ja-JP" sz="1100" dirty="0">
              <a:latin typeface="+mn-ea"/>
            </a:endParaRPr>
          </a:p>
          <a:p>
            <a:pPr marL="0" indent="0" algn="just">
              <a:buFontTx/>
              <a:buNone/>
            </a:pPr>
            <a:r>
              <a:rPr lang="ja-JP" altLang="en-US" sz="1100" dirty="0">
                <a:latin typeface="+mn-ea"/>
              </a:rPr>
              <a:t>⇒ただし、がんの死亡率が増加しているのは「がんの死亡数が増加」しているためで、「日本の高齢　　</a:t>
            </a:r>
            <a:endParaRPr lang="en-US" altLang="ja-JP" sz="1100" dirty="0">
              <a:latin typeface="+mn-ea"/>
            </a:endParaRPr>
          </a:p>
          <a:p>
            <a:pPr marL="0" indent="0" algn="just">
              <a:buFontTx/>
              <a:buNone/>
            </a:pPr>
            <a:r>
              <a:rPr lang="ja-JP" altLang="en-US" sz="1100" dirty="0">
                <a:latin typeface="+mn-ea"/>
              </a:rPr>
              <a:t>　 人口が増加」していることが理由であることの説明が必要です。（がんの死亡率は「がんの死亡数　　　</a:t>
            </a:r>
            <a:endParaRPr lang="en-US" altLang="ja-JP" sz="1100" dirty="0">
              <a:latin typeface="+mn-ea"/>
            </a:endParaRPr>
          </a:p>
          <a:p>
            <a:pPr marL="0" indent="0" algn="just">
              <a:buFontTx/>
              <a:buNone/>
            </a:pPr>
            <a:r>
              <a:rPr lang="ja-JP" altLang="en-US" sz="1100" dirty="0">
                <a:latin typeface="+mn-ea"/>
              </a:rPr>
              <a:t>　 ／日本人口＊</a:t>
            </a:r>
            <a:r>
              <a:rPr lang="en-US" altLang="ja-JP" sz="1100" dirty="0">
                <a:latin typeface="+mn-ea"/>
              </a:rPr>
              <a:t>10</a:t>
            </a:r>
            <a:r>
              <a:rPr lang="ja-JP" altLang="en-US" sz="1100" dirty="0">
                <a:latin typeface="+mn-ea"/>
              </a:rPr>
              <a:t>万」で算出されるため、高齢者ががんで死亡することにより、必然的にがん死亡</a:t>
            </a:r>
            <a:endParaRPr lang="en-US" altLang="ja-JP" sz="1100" dirty="0">
              <a:latin typeface="+mn-ea"/>
            </a:endParaRPr>
          </a:p>
          <a:p>
            <a:pPr marL="0" indent="0" algn="just">
              <a:buFontTx/>
              <a:buNone/>
            </a:pPr>
            <a:r>
              <a:rPr lang="ja-JP" altLang="en-US" sz="1100" dirty="0">
                <a:latin typeface="+mn-ea"/>
              </a:rPr>
              <a:t>　 率（正確には粗死亡率）が上昇します。これは、「老衰」の死亡率が増加していることからも明らか</a:t>
            </a:r>
            <a:endParaRPr lang="en-US" altLang="ja-JP" sz="1100" dirty="0">
              <a:latin typeface="+mn-ea"/>
            </a:endParaRPr>
          </a:p>
          <a:p>
            <a:pPr marL="0" indent="0" algn="just">
              <a:buFontTx/>
              <a:buNone/>
            </a:pPr>
            <a:r>
              <a:rPr lang="ja-JP" altLang="en-US" sz="1100" dirty="0">
                <a:latin typeface="+mn-ea"/>
              </a:rPr>
              <a:t>　 です。）</a:t>
            </a:r>
            <a:endParaRPr lang="en-US" altLang="ja-JP" sz="1100" dirty="0">
              <a:latin typeface="+mn-ea"/>
            </a:endParaRPr>
          </a:p>
          <a:p>
            <a:pPr marL="0" indent="0" algn="just">
              <a:buFontTx/>
              <a:buNone/>
            </a:pPr>
            <a:r>
              <a:rPr lang="ja-JP" altLang="en-US" sz="1100" dirty="0">
                <a:latin typeface="+mn-ea"/>
              </a:rPr>
              <a:t>⇒日本では高齢化が進行しているため、年次推移による年齢構成の差を補整するため、「年齢調整　</a:t>
            </a:r>
            <a:endParaRPr lang="en-US" altLang="ja-JP" sz="1100" dirty="0">
              <a:latin typeface="+mn-ea"/>
            </a:endParaRPr>
          </a:p>
          <a:p>
            <a:pPr marL="0" indent="0" algn="just">
              <a:buFontTx/>
              <a:buNone/>
            </a:pPr>
            <a:r>
              <a:rPr lang="ja-JP" altLang="en-US" sz="1100" dirty="0">
                <a:latin typeface="+mn-ea"/>
              </a:rPr>
              <a:t>　 死亡率（人口の高齢化による影響を除いた死亡率）」で比較しなければ、適切な分析ができません。</a:t>
            </a:r>
            <a:endParaRPr lang="en-US" altLang="ja-JP" sz="1100" dirty="0">
              <a:latin typeface="+mn-ea"/>
            </a:endParaRPr>
          </a:p>
          <a:p>
            <a:pPr marL="0" indent="0" algn="just">
              <a:buFontTx/>
              <a:buNone/>
            </a:pPr>
            <a:r>
              <a:rPr lang="ja-JP" altLang="en-US" sz="1100" dirty="0">
                <a:latin typeface="+mn-ea"/>
              </a:rPr>
              <a:t>⇒がんの年齢調整死亡率は、男女ともに減少してきています。</a:t>
            </a:r>
            <a:endParaRPr lang="en-US" altLang="ja-JP" sz="1100" dirty="0">
              <a:latin typeface="+mn-ea"/>
            </a:endParaRPr>
          </a:p>
          <a:p>
            <a:pPr marL="0" indent="0" algn="just">
              <a:buFontTx/>
              <a:buNone/>
            </a:pPr>
            <a:r>
              <a:rPr lang="ja-JP" altLang="en-US" sz="1100" dirty="0">
                <a:latin typeface="+mn-ea"/>
              </a:rPr>
              <a:t>　</a:t>
            </a:r>
            <a:endParaRPr lang="en-US" altLang="ja-JP" sz="1100" dirty="0">
              <a:latin typeface="+mn-ea"/>
            </a:endParaRPr>
          </a:p>
          <a:p>
            <a:pPr marL="171608" indent="-171608">
              <a:buFontTx/>
              <a:buChar char="-"/>
            </a:pPr>
            <a:r>
              <a:rPr lang="ja-JP" altLang="en-US" sz="1100" dirty="0">
                <a:latin typeface="+mn-ea"/>
              </a:rPr>
              <a:t>グラフは</a:t>
            </a:r>
            <a:r>
              <a:rPr lang="en-US" altLang="ja-JP" sz="1100" dirty="0">
                <a:latin typeface="+mn-ea"/>
              </a:rPr>
              <a:t>1981</a:t>
            </a:r>
            <a:r>
              <a:rPr lang="ja-JP" altLang="en-US" sz="1100" dirty="0">
                <a:latin typeface="+mn-ea"/>
              </a:rPr>
              <a:t>年に脳血管疾患を越えてずっと増え続けていることを示しています。</a:t>
            </a:r>
            <a:endParaRPr lang="en-US" altLang="ja-JP" sz="1100" dirty="0">
              <a:latin typeface="+mn-ea"/>
            </a:endParaRPr>
          </a:p>
          <a:p>
            <a:endParaRPr lang="en-US" altLang="ja-JP" sz="1100" dirty="0">
              <a:latin typeface="+mn-ea"/>
            </a:endParaRPr>
          </a:p>
          <a:p>
            <a:r>
              <a:rPr lang="ja-JP" altLang="en-US" sz="1100" dirty="0">
                <a:latin typeface="+mn-ea"/>
              </a:rPr>
              <a:t>情報元　</a:t>
            </a:r>
            <a:r>
              <a:rPr lang="en-US" altLang="ja-JP" dirty="0">
                <a:latin typeface="+mn-ea"/>
              </a:rPr>
              <a:t>https://www.mhlw.go.jp/toukei/saikin/hw/jinkou/kakutei22/index.html</a:t>
            </a:r>
          </a:p>
          <a:p>
            <a:r>
              <a:rPr lang="ja-JP" altLang="en-US" sz="1100" dirty="0">
                <a:latin typeface="+mn-ea"/>
              </a:rPr>
              <a:t>　　　　　 厚生労働省　令和４年</a:t>
            </a:r>
            <a:r>
              <a:rPr lang="en-US" altLang="ja-JP" sz="1100" dirty="0">
                <a:latin typeface="+mn-ea"/>
              </a:rPr>
              <a:t>(2022)</a:t>
            </a:r>
            <a:r>
              <a:rPr lang="ja-JP" altLang="en-US" sz="1100" dirty="0">
                <a:latin typeface="+mn-ea"/>
              </a:rPr>
              <a:t>人口動態統計</a:t>
            </a:r>
            <a:endParaRPr lang="en-US" altLang="ja-JP" sz="1100" dirty="0">
              <a:latin typeface="+mn-ea"/>
            </a:endParaRPr>
          </a:p>
          <a:p>
            <a:r>
              <a:rPr lang="ja-JP" altLang="en-US" sz="1100" dirty="0">
                <a:latin typeface="+mn-ea"/>
              </a:rPr>
              <a:t>　　　　</a:t>
            </a:r>
            <a:r>
              <a:rPr lang="en-US" altLang="ja-JP" sz="1100" dirty="0">
                <a:latin typeface="+mn-ea"/>
              </a:rPr>
              <a:t>※</a:t>
            </a:r>
            <a:r>
              <a:rPr lang="ja-JP" altLang="en-US" sz="1100" dirty="0">
                <a:latin typeface="+mn-ea"/>
              </a:rPr>
              <a:t>情報更新があるため、毎年差し替えの必要あります。</a:t>
            </a:r>
            <a:endParaRPr lang="en-US" altLang="ja-JP" sz="1100" dirty="0">
              <a:latin typeface="+mn-ea"/>
            </a:endParaRPr>
          </a:p>
          <a:p>
            <a:pPr defTabSz="927182">
              <a:lnSpc>
                <a:spcPct val="90000"/>
              </a:lnSpc>
              <a:spcBef>
                <a:spcPct val="0"/>
              </a:spcBef>
              <a:defRPr/>
            </a:pP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細胞の説明、ヒトの身体が細胞で構成されていることの説明から入ると分かりやすいと思います。</a:t>
            </a: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がんとは、もともと体のなかにある正常な細胞が、遺伝子変異により、「がん化」することから病気が始まります。</a:t>
            </a: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原因は、タバコ、放射線、紫外線、ウィルスといった環境的要因である外因と遺伝的要因である内因の組み合わせの結果、様々な遺伝子異常が蓄積して多段階的に発生、そして進展していきます。</a:t>
            </a: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１個のがん化した細胞は、２個に４個にと指数関数的に増殖してきます。数年の年月を経て、１億個程に増殖するとおよそ１</a:t>
            </a:r>
            <a:r>
              <a:rPr lang="en-US" altLang="ja-JP" sz="1100" dirty="0">
                <a:latin typeface="+mn-ea"/>
              </a:rPr>
              <a:t>cm</a:t>
            </a:r>
            <a:r>
              <a:rPr lang="ja-JP" altLang="en-US" sz="1100" dirty="0">
                <a:latin typeface="+mn-ea"/>
              </a:rPr>
              <a:t>大になります。</a:t>
            </a: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この時点で発見するのが早期発見となります。その後も、指数関数的に増殖し、転移・浸潤を引き起こすことになります。</a:t>
            </a:r>
            <a:endParaRPr lang="en-US" altLang="ja-JP" sz="1100" dirty="0">
              <a:latin typeface="+mn-ea"/>
            </a:endParaRPr>
          </a:p>
          <a:p>
            <a:pPr marL="171608" indent="-171608" algn="just" defTabSz="927182">
              <a:lnSpc>
                <a:spcPct val="90000"/>
              </a:lnSpc>
              <a:spcBef>
                <a:spcPct val="0"/>
              </a:spcBef>
              <a:buFontTx/>
              <a:buChar char="-"/>
              <a:defRPr/>
            </a:pPr>
            <a:r>
              <a:rPr lang="ja-JP" altLang="en-US" sz="1100" dirty="0">
                <a:latin typeface="+mn-ea"/>
              </a:rPr>
              <a:t>早期がんになるまで長期間かかることと、早期がんから進行がんになるまでが早いことがポイントになります。</a:t>
            </a:r>
            <a:endParaRPr lang="en-US" altLang="ja-JP" sz="1100" dirty="0">
              <a:latin typeface="+mn-ea"/>
            </a:endParaRPr>
          </a:p>
          <a:p>
            <a:pPr defTabSz="927182">
              <a:lnSpc>
                <a:spcPct val="90000"/>
              </a:lnSpc>
              <a:spcBef>
                <a:spcPct val="0"/>
              </a:spcBef>
              <a:defRPr/>
            </a:pPr>
            <a:endParaRPr lang="en-US" altLang="ja-JP" sz="1100" dirty="0">
              <a:latin typeface="+mn-ea"/>
            </a:endParaRPr>
          </a:p>
          <a:p>
            <a:pPr defTabSz="927182">
              <a:lnSpc>
                <a:spcPct val="90000"/>
              </a:lnSpc>
              <a:spcBef>
                <a:spcPct val="0"/>
              </a:spcBef>
              <a:defRPr/>
            </a:pPr>
            <a:r>
              <a:rPr lang="en-US" altLang="ja-JP" sz="1100" dirty="0">
                <a:latin typeface="+mn-ea"/>
              </a:rPr>
              <a:t>【Note】</a:t>
            </a:r>
          </a:p>
          <a:p>
            <a:pPr marL="172178" indent="-172178" defTabSz="927182">
              <a:lnSpc>
                <a:spcPct val="90000"/>
              </a:lnSpc>
              <a:spcBef>
                <a:spcPct val="0"/>
              </a:spcBef>
              <a:buFontTx/>
              <a:buChar char="-"/>
              <a:defRPr/>
            </a:pPr>
            <a:r>
              <a:rPr lang="ja-JP" altLang="en-US" sz="1100" dirty="0">
                <a:latin typeface="+mn-ea"/>
              </a:rPr>
              <a:t>「細胞」と「指数関数」の知識が必要です。</a:t>
            </a:r>
            <a:endParaRPr lang="en-US" altLang="ja-JP" sz="1100" dirty="0">
              <a:latin typeface="+mn-ea"/>
            </a:endParaRPr>
          </a:p>
          <a:p>
            <a:pPr defTabSz="927182">
              <a:lnSpc>
                <a:spcPct val="90000"/>
              </a:lnSpc>
              <a:spcBef>
                <a:spcPct val="0"/>
              </a:spcBef>
              <a:defRPr/>
            </a:pPr>
            <a:r>
              <a:rPr lang="ja-JP" altLang="en-US" sz="1100" dirty="0">
                <a:latin typeface="+mn-ea"/>
              </a:rPr>
              <a:t>　　ただし、小学生でも工夫をすれば十分理解できる内容です。</a:t>
            </a:r>
            <a:endParaRPr lang="en-US" altLang="ja-JP" sz="1100" dirty="0">
              <a:latin typeface="+mn-ea"/>
            </a:endParaRPr>
          </a:p>
          <a:p>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3502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xfrm>
            <a:off x="772704" y="4755222"/>
            <a:ext cx="5207317" cy="4472702"/>
          </a:xfrm>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78" indent="-172178">
              <a:buFontTx/>
              <a:buChar char="-"/>
            </a:pPr>
            <a:r>
              <a:rPr lang="ja-JP" altLang="en-US" dirty="0">
                <a:latin typeface="+mn-ea"/>
              </a:rPr>
              <a:t>がん治療の支援には、病気に伴う体と心の痛みを和らげる緩和ケアがあり、終末期だけでなく、がんと診断された時から受けるものです。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40</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55232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r>
              <a:rPr kumimoji="1" lang="en-US" altLang="ja-JP" dirty="0">
                <a:latin typeface="+mn-ea"/>
              </a:rPr>
              <a:t>-</a:t>
            </a:r>
            <a:r>
              <a:rPr kumimoji="1" lang="ja-JP" altLang="en-US" dirty="0">
                <a:latin typeface="+mn-ea"/>
              </a:rPr>
              <a:t>　緩和ケアについて解説</a:t>
            </a:r>
            <a:endParaRPr kumimoji="1" lang="en-US" altLang="ja-JP" dirty="0">
              <a:latin typeface="+mn-ea"/>
            </a:endParaRPr>
          </a:p>
          <a:p>
            <a:pPr marL="172142" indent="-172142">
              <a:buFontTx/>
              <a:buChar char="-"/>
            </a:pPr>
            <a:r>
              <a:rPr kumimoji="1" lang="ja-JP" altLang="en-US" dirty="0">
                <a:latin typeface="+mn-ea"/>
              </a:rPr>
              <a:t>手術や放射線、抗がん薬治療というものは、病気に対する治療です。それに対して、その人自身が抱える苦痛に対する治療を緩和ケアと言います。</a:t>
            </a:r>
            <a:endParaRPr kumimoji="1" lang="en-US" altLang="ja-JP" dirty="0">
              <a:latin typeface="+mn-ea"/>
            </a:endParaRPr>
          </a:p>
          <a:p>
            <a:pPr marL="172142" indent="-172142" defTabSz="915245">
              <a:buFontTx/>
              <a:buChar char="-"/>
              <a:defRPr/>
            </a:pPr>
            <a:r>
              <a:rPr kumimoji="1" lang="ja-JP" altLang="en-US" dirty="0">
                <a:latin typeface="+mn-ea"/>
              </a:rPr>
              <a:t>痛み止めや吐き気止めを服用したり、つらい気持ちを話し合ったりすることなどにより、</a:t>
            </a:r>
            <a:r>
              <a:rPr lang="ja-JP" altLang="en-US" dirty="0">
                <a:latin typeface="+mn-ea"/>
              </a:rPr>
              <a:t>がんになっても</a:t>
            </a:r>
            <a:r>
              <a:rPr lang="ja-JP" altLang="en-US" dirty="0">
                <a:solidFill>
                  <a:prstClr val="black"/>
                </a:solidFill>
                <a:latin typeface="+mn-ea"/>
              </a:rPr>
              <a:t>生活の質を高めることができます。</a:t>
            </a:r>
          </a:p>
          <a:p>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1168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正解　１　診断を受けた時</a:t>
            </a:r>
            <a:endParaRPr kumimoji="1" lang="en-US" altLang="ja-JP" dirty="0">
              <a:latin typeface="+mn-ea"/>
            </a:endParaRPr>
          </a:p>
          <a:p>
            <a:endParaRPr kumimoji="1" lang="en-US" altLang="ja-JP" dirty="0">
              <a:latin typeface="+mn-ea"/>
            </a:endParaRPr>
          </a:p>
          <a:p>
            <a:r>
              <a:rPr kumimoji="1" lang="en-US" altLang="ja-JP" dirty="0">
                <a:latin typeface="+mn-ea"/>
              </a:rPr>
              <a:t>【</a:t>
            </a:r>
            <a:r>
              <a:rPr kumimoji="1" lang="ja-JP" altLang="en-US" dirty="0">
                <a:latin typeface="+mn-ea"/>
              </a:rPr>
              <a:t>解説</a:t>
            </a:r>
            <a:r>
              <a:rPr kumimoji="1" lang="en-US" altLang="ja-JP" dirty="0">
                <a:latin typeface="+mn-ea"/>
              </a:rPr>
              <a:t>】</a:t>
            </a:r>
            <a:endParaRPr lang="en-US" altLang="ja-JP" dirty="0">
              <a:solidFill>
                <a:schemeClr val="tx1"/>
              </a:solidFill>
              <a:latin typeface="+mn-ea"/>
              <a:cs typeface="メイリオ" panose="020B0604030504040204" pitchFamily="50" charset="-128"/>
            </a:endParaRPr>
          </a:p>
          <a:p>
            <a:pPr marL="171487" indent="-171487" defTabSz="883250">
              <a:buFontTx/>
              <a:buChar char="-"/>
              <a:defRPr/>
            </a:pPr>
            <a:r>
              <a:rPr lang="ja-JP" altLang="en-US" dirty="0">
                <a:solidFill>
                  <a:schemeClr val="tx1"/>
                </a:solidFill>
                <a:latin typeface="+mn-ea"/>
                <a:cs typeface="メイリオ" panose="020B0604030504040204" pitchFamily="50" charset="-128"/>
              </a:rPr>
              <a:t>緩和ケア</a:t>
            </a:r>
            <a:r>
              <a:rPr lang="ja-JP" altLang="en-US" dirty="0">
                <a:solidFill>
                  <a:prstClr val="black"/>
                </a:solidFill>
                <a:latin typeface="+mn-ea"/>
                <a:cs typeface="メイリオ" panose="020B0604030504040204" pitchFamily="50" charset="-128"/>
              </a:rPr>
              <a:t>とは、患者とその家族に対し、病気に伴う体と心の痛みを和らげるための支援です。</a:t>
            </a:r>
            <a:endParaRPr lang="en-US" altLang="ja-JP" dirty="0">
              <a:solidFill>
                <a:prstClr val="black"/>
              </a:solidFill>
              <a:latin typeface="+mn-ea"/>
              <a:cs typeface="メイリオ" panose="020B0604030504040204" pitchFamily="50" charset="-128"/>
            </a:endParaRPr>
          </a:p>
          <a:p>
            <a:pPr marL="171487" indent="-171487" defTabSz="883250">
              <a:buFontTx/>
              <a:buChar char="-"/>
              <a:defRPr/>
            </a:pPr>
            <a:r>
              <a:rPr kumimoji="1" lang="ja-JP" altLang="en-US" dirty="0">
                <a:latin typeface="+mn-ea"/>
              </a:rPr>
              <a:t>「緩和ケア＝終末期医療」ではなく、がんの診断を受けた患者が苦痛を抱いたその瞬間から、緩和ケアの対象になります。</a:t>
            </a:r>
            <a:endParaRPr kumimoji="1" lang="en-US" altLang="ja-JP" dirty="0">
              <a:latin typeface="+mn-ea"/>
            </a:endParaRPr>
          </a:p>
          <a:p>
            <a:pPr marL="171487" indent="-171487" defTabSz="883250">
              <a:buFontTx/>
              <a:buChar char="-"/>
              <a:defRPr/>
            </a:pPr>
            <a:endParaRPr lang="ja-JP" altLang="en-US" dirty="0">
              <a:solidFill>
                <a:prstClr val="black"/>
              </a:solidFill>
              <a:latin typeface="+mn-ea"/>
              <a:cs typeface="メイリオ" panose="020B0604030504040204" pitchFamily="50" charset="-128"/>
            </a:endParaRPr>
          </a:p>
          <a:p>
            <a:pPr marL="171487" indent="-171487">
              <a:buFontTx/>
              <a:buChar char="-"/>
            </a:pP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4330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5245">
              <a:defRPr/>
            </a:pPr>
            <a:r>
              <a:rPr lang="en-US" altLang="ja-JP" dirty="0">
                <a:latin typeface="+mn-ea"/>
              </a:rPr>
              <a:t>【Note】</a:t>
            </a:r>
          </a:p>
          <a:p>
            <a:pPr defTabSz="883250">
              <a:defRPr/>
            </a:pPr>
            <a:r>
              <a:rPr lang="en-US" altLang="ja-JP" dirty="0">
                <a:latin typeface="+mn-ea"/>
              </a:rPr>
              <a:t>-  </a:t>
            </a:r>
            <a:r>
              <a:rPr lang="ja-JP" altLang="en-US" dirty="0">
                <a:latin typeface="+mn-ea"/>
              </a:rPr>
              <a:t>全国のがん診療連携拠点病院には、「がん相談支援センター」があります。</a:t>
            </a:r>
            <a:endParaRPr lang="en-US" altLang="ja-JP" dirty="0">
              <a:latin typeface="+mn-ea"/>
            </a:endParaRPr>
          </a:p>
          <a:p>
            <a:pPr defTabSz="883250">
              <a:defRPr/>
            </a:pPr>
            <a:r>
              <a:rPr lang="ja-JP" altLang="en-US" dirty="0">
                <a:latin typeface="+mn-ea"/>
              </a:rPr>
              <a:t>    受診の有無にかかわらず、誰でも無料で利用できます。</a:t>
            </a:r>
            <a:endParaRPr lang="en-US" altLang="ja-JP" dirty="0">
              <a:latin typeface="+mn-ea"/>
            </a:endParaRPr>
          </a:p>
          <a:p>
            <a:pPr marL="165588" indent="-165588">
              <a:buFontTx/>
              <a:buChar char="-"/>
            </a:pPr>
            <a:r>
              <a:rPr lang="ja-JP" altLang="en-US" dirty="0">
                <a:latin typeface="+mn-ea"/>
              </a:rPr>
              <a:t>がん相談支援センターを探すには、「国立がん研究センター　がん情報サービス」から検索できます。</a:t>
            </a:r>
            <a:endParaRPr lang="en-US" altLang="ja-JP" dirty="0">
              <a:latin typeface="+mn-ea"/>
            </a:endParaRPr>
          </a:p>
          <a:p>
            <a:endParaRPr lang="en-US" altLang="ja-JP" dirty="0">
              <a:latin typeface="+mn-ea"/>
            </a:endParaRPr>
          </a:p>
          <a:p>
            <a:r>
              <a:rPr lang="ja-JP" altLang="en-US" dirty="0">
                <a:latin typeface="+mn-ea"/>
              </a:rPr>
              <a:t>青森県の情報を知るには、「青森県がん情報サービス」をご覧ください。</a:t>
            </a:r>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https://www.pref.aomori.lg.jp/soshiki/kenko/ganseikatsu/gan-info_1.html</a:t>
            </a:r>
          </a:p>
          <a:p>
            <a:r>
              <a:rPr lang="en-US" altLang="ja-JP" dirty="0">
                <a:latin typeface="+mn-ea"/>
              </a:rPr>
              <a:t>            #1-4</a:t>
            </a:r>
          </a:p>
          <a:p>
            <a:r>
              <a:rPr lang="ja-JP" altLang="en-US" dirty="0">
                <a:latin typeface="+mn-ea"/>
              </a:rPr>
              <a:t>　　　　　 青森県がん情報サービス（相談窓口）</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08654">
              <a:defRPr/>
            </a:pPr>
            <a:fld id="{D96012DA-D0A4-46DB-BA89-5363EB5CE20C}" type="slidenum">
              <a:rPr lang="ja-JP" altLang="en-US">
                <a:solidFill>
                  <a:prstClr val="black"/>
                </a:solidFill>
                <a:latin typeface="Calibri"/>
                <a:ea typeface="ＭＳ Ｐゴシック" panose="020B0600070205080204" pitchFamily="50" charset="-128"/>
              </a:rPr>
              <a:pPr defTabSz="908654">
                <a:defRPr/>
              </a:pPr>
              <a:t>43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15296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531191" cy="3726855"/>
          </a:xfrm>
        </p:spPr>
        <p:txBody>
          <a:bodyPr>
            <a:normAutofit/>
          </a:bodyPr>
          <a:lstStyle/>
          <a:p>
            <a:r>
              <a:rPr kumimoji="1" lang="en-US" altLang="ja-JP" dirty="0"/>
              <a:t>【</a:t>
            </a:r>
            <a:r>
              <a:rPr kumimoji="1" lang="ja-JP" altLang="en-US" dirty="0"/>
              <a:t>解説</a:t>
            </a:r>
            <a:r>
              <a:rPr kumimoji="1" lang="en-US" altLang="ja-JP" dirty="0"/>
              <a:t>】</a:t>
            </a:r>
            <a:endParaRPr lang="en-US" altLang="ja-JP" dirty="0">
              <a:solidFill>
                <a:schemeClr val="tx1"/>
              </a:solidFill>
              <a:latin typeface="+mn-ea"/>
              <a:ea typeface="+mn-ea"/>
              <a:cs typeface="メイリオ" panose="020B0604030504040204" pitchFamily="50" charset="-128"/>
            </a:endParaRPr>
          </a:p>
          <a:p>
            <a:pPr marL="171608" indent="-171608">
              <a:buFontTx/>
              <a:buChar char="-"/>
            </a:pPr>
            <a:r>
              <a:rPr lang="ja-JP" altLang="en-US" dirty="0">
                <a:latin typeface="+mn-ea"/>
              </a:rPr>
              <a:t>説明において、安心感が得られるような配慮が必要、ただ不安感を抱かせることのないように使用してください。</a:t>
            </a:r>
            <a:endParaRPr lang="en-US" altLang="ja-JP" dirty="0">
              <a:latin typeface="+mn-ea"/>
            </a:endParaRPr>
          </a:p>
          <a:p>
            <a:pPr marL="172142" indent="-172142">
              <a:buFontTx/>
              <a:buChar char="-"/>
            </a:pPr>
            <a:r>
              <a:rPr lang="ja-JP" altLang="en-US" dirty="0">
                <a:latin typeface="+mn-ea"/>
              </a:rPr>
              <a:t>がんの治療にかかる費用は治療内容等によって決まりますが、手術や抗がん剤治療など、高額になることがしばしばあります。しかし、国民健康保険や健康保険といった公的医療保険制度を利用すれば、一定の金額で治療を受けることができます。</a:t>
            </a:r>
            <a:endParaRPr lang="en-US" altLang="ja-JP" dirty="0">
              <a:latin typeface="+mn-ea"/>
            </a:endParaRPr>
          </a:p>
          <a:p>
            <a:endParaRPr lang="en-US" altLang="ja-JP" dirty="0">
              <a:latin typeface="+mn-ea"/>
            </a:endParaRPr>
          </a:p>
          <a:p>
            <a:r>
              <a:rPr lang="en-US" altLang="ja-JP" dirty="0">
                <a:latin typeface="+mn-ea"/>
              </a:rPr>
              <a:t>【Note】</a:t>
            </a:r>
          </a:p>
          <a:p>
            <a:r>
              <a:rPr lang="en-US" altLang="ja-JP" dirty="0">
                <a:latin typeface="+mn-ea"/>
              </a:rPr>
              <a:t>※</a:t>
            </a:r>
            <a:r>
              <a:rPr lang="ja-JP" altLang="en-US" dirty="0">
                <a:latin typeface="+mn-ea"/>
              </a:rPr>
              <a:t>治療にかかる費用の話が必要と考える理由</a:t>
            </a:r>
            <a:endParaRPr lang="en-US" altLang="ja-JP" dirty="0">
              <a:latin typeface="+mn-ea"/>
            </a:endParaRPr>
          </a:p>
          <a:p>
            <a:r>
              <a:rPr lang="ja-JP" altLang="en-US" dirty="0">
                <a:latin typeface="+mn-ea"/>
              </a:rPr>
              <a:t>　　中高生は家庭の収入について意識し始める年頃だと考えられます。しかしながら、</a:t>
            </a:r>
            <a:endParaRPr lang="en-US" altLang="ja-JP" dirty="0">
              <a:latin typeface="+mn-ea"/>
            </a:endParaRPr>
          </a:p>
          <a:p>
            <a:r>
              <a:rPr lang="ja-JP" altLang="en-US" dirty="0">
                <a:latin typeface="+mn-ea"/>
              </a:rPr>
              <a:t>　　家庭内で世帯収入など「お金」について話題に上がる事は滅多に無いと思われま</a:t>
            </a:r>
            <a:endParaRPr lang="en-US" altLang="ja-JP" dirty="0">
              <a:latin typeface="+mn-ea"/>
            </a:endParaRPr>
          </a:p>
          <a:p>
            <a:r>
              <a:rPr lang="ja-JP" altLang="en-US" dirty="0">
                <a:latin typeface="+mn-ea"/>
              </a:rPr>
              <a:t>　　す。収入が低いために適切な治療を受けられないかもしれない、続けられないか</a:t>
            </a:r>
            <a:endParaRPr lang="en-US" altLang="ja-JP" dirty="0">
              <a:latin typeface="+mn-ea"/>
            </a:endParaRPr>
          </a:p>
          <a:p>
            <a:r>
              <a:rPr lang="ja-JP" altLang="en-US" dirty="0">
                <a:latin typeface="+mn-ea"/>
              </a:rPr>
              <a:t>　　もしれない、といった誤った認識を防ぐ意味で当該内容は必要です。</a:t>
            </a:r>
            <a:endParaRPr lang="en-US" altLang="ja-JP" dirty="0">
              <a:latin typeface="+mn-ea"/>
            </a:endParaRPr>
          </a:p>
          <a:p>
            <a:endParaRPr lang="en-US" altLang="ja-JP" dirty="0">
              <a:latin typeface="+mn-ea"/>
            </a:endParaRPr>
          </a:p>
          <a:p>
            <a:r>
              <a:rPr lang="en-US" altLang="ja-JP" dirty="0">
                <a:latin typeface="+mn-ea"/>
              </a:rPr>
              <a:t>※</a:t>
            </a:r>
            <a:r>
              <a:rPr lang="ja-JP" altLang="en-US" dirty="0">
                <a:latin typeface="+mn-ea"/>
              </a:rPr>
              <a:t>広義に解釈すれば「がん患者の生活の質」の項に該当するものです。</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3537">
              <a:defRPr/>
            </a:pPr>
            <a:fld id="{D96012DA-D0A4-46DB-BA89-5363EB5CE20C}" type="slidenum">
              <a:rPr lang="ja-JP" altLang="en-US">
                <a:solidFill>
                  <a:prstClr val="black"/>
                </a:solidFill>
                <a:latin typeface="Calibri"/>
                <a:ea typeface="ＭＳ Ｐゴシック" panose="020B0600070205080204" pitchFamily="50" charset="-128"/>
              </a:rPr>
              <a:pPr defTabSz="913537">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4778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a:t>
            </a:r>
            <a:r>
              <a:rPr lang="ja-JP" altLang="en-US" dirty="0">
                <a:latin typeface="+mn-ea"/>
              </a:rPr>
              <a:t>解説</a:t>
            </a:r>
            <a:r>
              <a:rPr lang="en-US" altLang="ja-JP" dirty="0">
                <a:latin typeface="+mn-ea"/>
              </a:rPr>
              <a:t>】</a:t>
            </a:r>
          </a:p>
          <a:p>
            <a:pPr marL="172142" indent="-172142">
              <a:buFontTx/>
              <a:buChar char="-"/>
            </a:pPr>
            <a:r>
              <a:rPr lang="ja-JP" altLang="en-US" dirty="0">
                <a:latin typeface="+mn-ea"/>
              </a:rPr>
              <a:t>費用は人それぞれで異なります。治療が始まる前にどのくらいの費用がかかるのかを確認しておくこと、そして、国民健康保険や健康保険といった公的医療保険制度を利用するために保険証や必要な認定証などをあらかじめ準備しておくことが大事です。病院に医療相談室等がある場合は、わからないことを教えてくれます。</a:t>
            </a:r>
            <a:endParaRPr lang="en-US" altLang="ja-JP" dirty="0">
              <a:latin typeface="+mn-ea"/>
            </a:endParaRPr>
          </a:p>
          <a:p>
            <a:pPr marL="172142" indent="-172142">
              <a:buFontTx/>
              <a:buChar char="-"/>
            </a:pPr>
            <a:r>
              <a:rPr lang="ja-JP" altLang="en-US" dirty="0">
                <a:latin typeface="+mn-ea"/>
              </a:rPr>
              <a:t>また、健康な時から民間の生命保険会社等が販売している「がん保険」に入っておくことも、いざという時の大きな助けになります。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3537">
              <a:defRPr/>
            </a:pPr>
            <a:fld id="{D96012DA-D0A4-46DB-BA89-5363EB5CE20C}" type="slidenum">
              <a:rPr lang="ja-JP" altLang="en-US">
                <a:solidFill>
                  <a:prstClr val="black"/>
                </a:solidFill>
                <a:latin typeface="Calibri"/>
                <a:ea typeface="ＭＳ Ｐゴシック" panose="020B0600070205080204" pitchFamily="50" charset="-128"/>
              </a:rPr>
              <a:pPr defTabSz="913537">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15532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78" indent="-172178">
              <a:buFontTx/>
              <a:buChar char="-"/>
            </a:pPr>
            <a:r>
              <a:rPr lang="ja-JP" altLang="en-US" dirty="0">
                <a:latin typeface="+mn-ea"/>
              </a:rPr>
              <a:t>がんの治療は、単に病気を治すだけではなく、治療中、治療後の“生活の質”を　</a:t>
            </a:r>
            <a:endParaRPr lang="en-US" altLang="ja-JP" dirty="0">
              <a:latin typeface="+mn-ea"/>
            </a:endParaRPr>
          </a:p>
          <a:p>
            <a:r>
              <a:rPr lang="ja-JP" altLang="en-US" dirty="0">
                <a:latin typeface="+mn-ea"/>
              </a:rPr>
              <a:t>　  大切にし、がんになってもその人らしく、充実した生き方をすることが重要です。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46</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413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 </a:t>
            </a: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50184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5245">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p>
          <a:p>
            <a:pPr marL="171608" indent="-171608" defTabSz="915245">
              <a:buFontTx/>
              <a:buChar char="-"/>
              <a:defRPr/>
            </a:pPr>
            <a:r>
              <a:rPr lang="ja-JP" altLang="en-US" dirty="0">
                <a:solidFill>
                  <a:prstClr val="black"/>
                </a:solidFill>
                <a:latin typeface="+mn-ea"/>
              </a:rPr>
              <a:t>日本では、これまで通りと思う人が多いようです。がんに</a:t>
            </a:r>
            <a:r>
              <a:rPr lang="ja-JP" altLang="en-US" dirty="0">
                <a:latin typeface="+mn-ea"/>
              </a:rPr>
              <a:t>なったからと</a:t>
            </a:r>
            <a:r>
              <a:rPr lang="ja-JP" altLang="en-US" dirty="0">
                <a:solidFill>
                  <a:prstClr val="black"/>
                </a:solidFill>
                <a:latin typeface="+mn-ea"/>
              </a:rPr>
              <a:t>いって、「その人らしさ」が失われてしまうわけではありません。周りの人に対して、これまでと同じように接してほしいと望む患者や家族は多いようです。</a:t>
            </a:r>
            <a:endParaRPr lang="en-US" altLang="ja-JP" dirty="0">
              <a:solidFill>
                <a:prstClr val="black"/>
              </a:solidFill>
              <a:latin typeface="+mn-ea"/>
            </a:endParaRPr>
          </a:p>
          <a:p>
            <a:pPr marL="171608" indent="-171608" defTabSz="915245">
              <a:buFontTx/>
              <a:buChar char="-"/>
              <a:defRPr/>
            </a:pPr>
            <a:r>
              <a:rPr lang="ja-JP" altLang="en-US" dirty="0">
                <a:latin typeface="+mn-ea"/>
              </a:rPr>
              <a:t>がんの患者さんは、がんそのものを知って自分に接して欲しいと思っているのではなく、がんを患っているけれど一人の人間として自分を理解されたいと思っています。</a:t>
            </a:r>
            <a:endParaRPr lang="en-US" altLang="ja-JP" dirty="0">
              <a:latin typeface="+mn-ea"/>
            </a:endParaRPr>
          </a:p>
          <a:p>
            <a:pPr marL="171608" indent="-171608" defTabSz="915245">
              <a:buFontTx/>
              <a:buChar char="-"/>
              <a:defRPr/>
            </a:pP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87983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78" indent="-172178">
              <a:buFontTx/>
              <a:buChar char="-"/>
            </a:pPr>
            <a:r>
              <a:rPr lang="ja-JP" altLang="en-US" dirty="0">
                <a:latin typeface="+mn-ea"/>
              </a:rPr>
              <a:t>がん患者は増加していますが、生存率が高まり、治る人、社会に復帰する人、病気を抱えながらも自分らしく生きる人が増えてきています。そのような人たちと</a:t>
            </a:r>
            <a:r>
              <a:rPr lang="en-US" altLang="ja-JP" dirty="0">
                <a:latin typeface="+mn-ea"/>
              </a:rPr>
              <a:t> </a:t>
            </a:r>
            <a:r>
              <a:rPr lang="ja-JP" altLang="en-US" dirty="0">
                <a:latin typeface="+mn-ea"/>
              </a:rPr>
              <a:t>社会生活をともにする中で、がん患者への偏見をなくし、お互いに支え合い、共に暮らしていくことが大切です。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49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619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3" y="4721187"/>
            <a:ext cx="5419423" cy="4472702"/>
          </a:xfrm>
        </p:spPr>
        <p:txBody>
          <a:bodyPr/>
          <a:lstStyle/>
          <a:p>
            <a:r>
              <a:rPr kumimoji="1" lang="en-US" altLang="ja-JP" dirty="0"/>
              <a:t>【</a:t>
            </a:r>
            <a:r>
              <a:rPr kumimoji="1" lang="ja-JP" altLang="en-US" dirty="0"/>
              <a:t>解説</a:t>
            </a:r>
            <a:r>
              <a:rPr kumimoji="1" lang="en-US" altLang="ja-JP" dirty="0"/>
              <a:t>】</a:t>
            </a:r>
          </a:p>
          <a:p>
            <a:pPr marL="171608" indent="-171608">
              <a:buFontTx/>
              <a:buChar char="-"/>
            </a:pPr>
            <a:r>
              <a:rPr kumimoji="1" lang="ja-JP" altLang="en-US" dirty="0">
                <a:latin typeface="+mn-ea"/>
              </a:rPr>
              <a:t>がんは、自分自身の細胞のがん化であることを強調してください。</a:t>
            </a:r>
            <a:endParaRPr kumimoji="1" lang="en-US" altLang="ja-JP" dirty="0">
              <a:latin typeface="+mn-ea"/>
            </a:endParaRPr>
          </a:p>
          <a:p>
            <a:pPr marL="171608" indent="-171608">
              <a:buFontTx/>
              <a:buChar char="-"/>
            </a:pPr>
            <a:r>
              <a:rPr kumimoji="1" lang="ja-JP" altLang="en-US" dirty="0">
                <a:latin typeface="+mn-ea"/>
              </a:rPr>
              <a:t>がん患者との共生において誤った行動にならないためにも、明確に伝えておくことが重要です。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2187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a:t>
            </a:r>
            <a:r>
              <a:rPr lang="ja-JP" altLang="en-US" dirty="0">
                <a:latin typeface="+mn-ea"/>
              </a:rPr>
              <a:t>解説</a:t>
            </a:r>
            <a:r>
              <a:rPr lang="en-US" altLang="ja-JP" dirty="0">
                <a:latin typeface="+mn-ea"/>
              </a:rPr>
              <a:t>】</a:t>
            </a:r>
          </a:p>
          <a:p>
            <a:pPr marL="171608" indent="-171608">
              <a:buFontTx/>
              <a:buChar char="-"/>
            </a:pPr>
            <a:r>
              <a:rPr lang="ja-JP" altLang="en-US" dirty="0">
                <a:latin typeface="+mn-ea"/>
                <a:ea typeface="+mn-ea"/>
              </a:rPr>
              <a:t>知識ではなく、「相手を思いやる」という意識を大切にしましょう。</a:t>
            </a:r>
            <a:endParaRPr lang="en-US" altLang="ja-JP" dirty="0">
              <a:latin typeface="+mn-ea"/>
              <a:ea typeface="+mn-ea"/>
            </a:endParaRPr>
          </a:p>
          <a:p>
            <a:pPr marL="171608" indent="-171608" defTabSz="914604">
              <a:buFontTx/>
              <a:buChar char="-"/>
              <a:defRPr/>
            </a:pPr>
            <a:r>
              <a:rPr lang="ja-JP" altLang="en-US" dirty="0">
                <a:solidFill>
                  <a:prstClr val="black"/>
                </a:solidFill>
                <a:latin typeface="+mn-ea"/>
                <a:ea typeface="+mn-ea"/>
              </a:rPr>
              <a:t>がんへの正しい理解が誰もが暮らしやすい社会につながります。</a:t>
            </a:r>
            <a:endParaRPr lang="en-US" altLang="ja-JP" dirty="0">
              <a:latin typeface="+mn-ea"/>
              <a:ea typeface="+mn-ea"/>
            </a:endParaRPr>
          </a:p>
          <a:p>
            <a:pPr marL="171608" indent="-171608">
              <a:buFontTx/>
              <a:buChar char="-"/>
            </a:pPr>
            <a:r>
              <a:rPr lang="ja-JP" altLang="en-US" dirty="0">
                <a:latin typeface="+mn-ea"/>
                <a:ea typeface="+mn-ea"/>
              </a:rPr>
              <a:t>そのため、できればグループワークが望ましいですが、ペアトーク等の手法でも十分です。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2355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3" y="4721187"/>
            <a:ext cx="5329146" cy="4472702"/>
          </a:xfrm>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2178" indent="-172178">
              <a:buFontTx/>
              <a:buChar char="-"/>
            </a:pPr>
            <a:r>
              <a:rPr kumimoji="1" lang="ja-JP" altLang="en-US" dirty="0">
                <a:latin typeface="+mn-ea"/>
              </a:rPr>
              <a:t>情報リテラシー教育として、がんについての情報は正しいもの、誤ったものを</a:t>
            </a:r>
            <a:r>
              <a:rPr lang="en-US" altLang="ja-JP" dirty="0">
                <a:latin typeface="+mn-ea"/>
              </a:rPr>
              <a:t> </a:t>
            </a:r>
            <a:r>
              <a:rPr kumimoji="1" lang="ja-JP" altLang="en-US" dirty="0">
                <a:latin typeface="+mn-ea"/>
              </a:rPr>
              <a:t>含めてたくさんあります。</a:t>
            </a:r>
            <a:endParaRPr kumimoji="1" lang="en-US" altLang="ja-JP" dirty="0">
              <a:latin typeface="+mn-ea"/>
            </a:endParaRPr>
          </a:p>
          <a:p>
            <a:r>
              <a:rPr kumimoji="1" lang="en-US" altLang="ja-JP" dirty="0">
                <a:latin typeface="+mn-ea"/>
              </a:rPr>
              <a:t>-</a:t>
            </a:r>
            <a:r>
              <a:rPr kumimoji="1" lang="ja-JP" altLang="en-US" dirty="0">
                <a:latin typeface="+mn-ea"/>
              </a:rPr>
              <a:t>　情報元は重要です。資料にあるサイトからご覧ください。</a:t>
            </a:r>
          </a:p>
        </p:txBody>
      </p:sp>
      <p:sp>
        <p:nvSpPr>
          <p:cNvPr id="4" name="スライド番号プレースホルダー 3"/>
          <p:cNvSpPr>
            <a:spLocks noGrp="1"/>
          </p:cNvSpPr>
          <p:nvPr>
            <p:ph type="sldNum" sz="quarter" idx="10"/>
          </p:nvPr>
        </p:nvSpPr>
        <p:spPr/>
        <p:txBody>
          <a:bodyPr/>
          <a:lstStyle/>
          <a:p>
            <a:pPr defTabSz="908273">
              <a:defRPr/>
            </a:pPr>
            <a:fld id="{0ED3676D-7B86-4EBB-9984-69F8F635D853}" type="slidenum">
              <a:rPr lang="ja-JP" altLang="en-US">
                <a:solidFill>
                  <a:prstClr val="black"/>
                </a:solidFill>
                <a:latin typeface="Calibri"/>
                <a:ea typeface="ＭＳ Ｐゴシック" panose="020B0600070205080204" pitchFamily="50" charset="-128"/>
              </a:rPr>
              <a:pPr defTabSz="908273">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8429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604">
              <a:defRPr/>
            </a:pPr>
            <a:r>
              <a:rPr lang="en-US" altLang="ja-JP" dirty="0">
                <a:latin typeface="+mn-ea"/>
              </a:rPr>
              <a:t>【</a:t>
            </a:r>
            <a:r>
              <a:rPr lang="ja-JP" altLang="en-US" dirty="0">
                <a:latin typeface="+mn-ea"/>
              </a:rPr>
              <a:t>解説</a:t>
            </a:r>
            <a:r>
              <a:rPr lang="en-US" altLang="ja-JP" dirty="0">
                <a:latin typeface="+mn-ea"/>
              </a:rPr>
              <a:t>】</a:t>
            </a:r>
            <a:endParaRPr lang="en-US" altLang="ja-JP" dirty="0">
              <a:solidFill>
                <a:prstClr val="black"/>
              </a:solidFill>
              <a:latin typeface="ＭＳ Ｐゴシック" panose="020B0600070205080204" pitchFamily="50" charset="-128"/>
            </a:endParaRPr>
          </a:p>
          <a:p>
            <a:pPr marL="171608" indent="-171608" defTabSz="914604">
              <a:buFontTx/>
              <a:buChar char="-"/>
              <a:defRPr/>
            </a:pPr>
            <a:r>
              <a:rPr lang="ja-JP" altLang="en-US" dirty="0">
                <a:solidFill>
                  <a:prstClr val="black"/>
                </a:solidFill>
                <a:latin typeface="ＭＳ Ｐゴシック" panose="020B0600070205080204" pitchFamily="50" charset="-128"/>
              </a:rPr>
              <a:t>すべての臓器でがんになる可能性があることを伝えることが目的です。</a:t>
            </a:r>
            <a:endParaRPr lang="en-US" altLang="ja-JP" dirty="0">
              <a:solidFill>
                <a:prstClr val="black"/>
              </a:solidFill>
              <a:latin typeface="ＭＳ Ｐゴシック" panose="020B0600070205080204" pitchFamily="50" charset="-128"/>
            </a:endParaRPr>
          </a:p>
          <a:p>
            <a:pPr marL="171608" indent="-171608" defTabSz="914604">
              <a:buFontTx/>
              <a:buChar char="-"/>
              <a:defRPr/>
            </a:pPr>
            <a:r>
              <a:rPr lang="ja-JP" altLang="en-US" dirty="0">
                <a:solidFill>
                  <a:prstClr val="black"/>
                </a:solidFill>
                <a:latin typeface="ＭＳ Ｐゴシック" panose="020B0600070205080204" pitchFamily="50" charset="-128"/>
              </a:rPr>
              <a:t>ただし、がんが発生しやすい臓器（胃、大腸、肺、乳腺等）と発生し難い臓器　（心臓等）があります。</a:t>
            </a:r>
            <a:endParaRPr lang="en-US" altLang="ja-JP" dirty="0">
              <a:solidFill>
                <a:prstClr val="black"/>
              </a:solidFill>
              <a:latin typeface="ＭＳ Ｐゴシック" panose="020B0600070205080204" pitchFamily="50" charset="-128"/>
            </a:endParaRPr>
          </a:p>
          <a:p>
            <a:endParaRPr lang="en-US" altLang="ja-JP" dirty="0">
              <a:latin typeface="+mn-ea"/>
            </a:endParaRPr>
          </a:p>
          <a:p>
            <a:r>
              <a:rPr lang="en-US" altLang="ja-JP" dirty="0">
                <a:latin typeface="+mn-ea"/>
              </a:rPr>
              <a:t>-</a:t>
            </a:r>
            <a:r>
              <a:rPr lang="ja-JP" altLang="en-US" dirty="0">
                <a:latin typeface="+mn-ea"/>
              </a:rPr>
              <a:t>　「白血病」が血液のがんであることを明確に伝えます。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21194">
              <a:defRPr/>
            </a:pPr>
            <a:fld id="{D96012DA-D0A4-46DB-BA89-5363EB5CE20C}" type="slidenum">
              <a:rPr lang="ja-JP" altLang="en-US">
                <a:solidFill>
                  <a:prstClr val="black"/>
                </a:solidFill>
                <a:latin typeface="Calibri"/>
                <a:ea typeface="ＭＳ Ｐゴシック" panose="020B0600070205080204" pitchFamily="50" charset="-128"/>
              </a:rPr>
              <a:pPr defTabSz="921194">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8993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2" y="4721187"/>
            <a:ext cx="5473939" cy="4472702"/>
          </a:xfrm>
        </p:spPr>
        <p:txBody>
          <a:bodyPr>
            <a:normAutofit/>
          </a:bodyPr>
          <a:lstStyle/>
          <a:p>
            <a:pPr defTabSz="915245">
              <a:defRPr/>
            </a:pPr>
            <a:r>
              <a:rPr lang="ja-JP" altLang="en-US" dirty="0">
                <a:solidFill>
                  <a:prstClr val="black"/>
                </a:solidFill>
                <a:latin typeface="+mn-ea"/>
              </a:rPr>
              <a:t>正解　全部</a:t>
            </a:r>
            <a:endParaRPr lang="en-US" altLang="ja-JP" dirty="0">
              <a:solidFill>
                <a:prstClr val="black"/>
              </a:solidFill>
              <a:latin typeface="+mn-ea"/>
            </a:endParaRPr>
          </a:p>
          <a:p>
            <a:pPr defTabSz="915245">
              <a:defRPr/>
            </a:pPr>
            <a:endParaRPr lang="en-US" altLang="ja-JP" dirty="0">
              <a:solidFill>
                <a:prstClr val="black"/>
              </a:solidFill>
              <a:latin typeface="+mn-ea"/>
            </a:endParaRPr>
          </a:p>
          <a:p>
            <a:pPr defTabSz="915245">
              <a:defRPr/>
            </a:pPr>
            <a:r>
              <a:rPr lang="en-US" altLang="ja-JP" dirty="0">
                <a:solidFill>
                  <a:prstClr val="black"/>
                </a:solidFill>
                <a:latin typeface="+mn-ea"/>
              </a:rPr>
              <a:t>【</a:t>
            </a:r>
            <a:r>
              <a:rPr lang="ja-JP" altLang="en-US" dirty="0">
                <a:solidFill>
                  <a:prstClr val="black"/>
                </a:solidFill>
                <a:latin typeface="+mn-ea"/>
              </a:rPr>
              <a:t>解説</a:t>
            </a:r>
            <a:r>
              <a:rPr lang="en-US" altLang="ja-JP" dirty="0">
                <a:solidFill>
                  <a:prstClr val="black"/>
                </a:solidFill>
                <a:latin typeface="+mn-ea"/>
              </a:rPr>
              <a:t>】</a:t>
            </a:r>
            <a:r>
              <a:rPr lang="ja-JP" altLang="en-US" dirty="0">
                <a:solidFill>
                  <a:prstClr val="black"/>
                </a:solidFill>
                <a:latin typeface="+mn-ea"/>
              </a:rPr>
              <a:t>　</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原因</a:t>
            </a:r>
            <a:r>
              <a:rPr lang="en-US" altLang="ja-JP" dirty="0">
                <a:solidFill>
                  <a:prstClr val="black"/>
                </a:solidFill>
                <a:latin typeface="+mn-ea"/>
              </a:rPr>
              <a:t>(</a:t>
            </a:r>
            <a:r>
              <a:rPr lang="ja-JP" altLang="en-US" dirty="0">
                <a:solidFill>
                  <a:prstClr val="black"/>
                </a:solidFill>
                <a:latin typeface="+mn-ea"/>
              </a:rPr>
              <a:t>環境要因である外因</a:t>
            </a:r>
            <a:r>
              <a:rPr lang="en-US" altLang="ja-JP" dirty="0">
                <a:solidFill>
                  <a:prstClr val="black"/>
                </a:solidFill>
                <a:latin typeface="+mn-ea"/>
              </a:rPr>
              <a:t>)</a:t>
            </a:r>
            <a:r>
              <a:rPr lang="ja-JP" altLang="en-US" dirty="0">
                <a:solidFill>
                  <a:prstClr val="black"/>
                </a:solidFill>
                <a:latin typeface="+mn-ea"/>
              </a:rPr>
              <a:t>と結果</a:t>
            </a:r>
            <a:r>
              <a:rPr lang="en-US" altLang="ja-JP" dirty="0">
                <a:solidFill>
                  <a:prstClr val="black"/>
                </a:solidFill>
                <a:latin typeface="+mn-ea"/>
              </a:rPr>
              <a:t>(</a:t>
            </a:r>
            <a:r>
              <a:rPr lang="ja-JP" altLang="en-US" dirty="0">
                <a:solidFill>
                  <a:prstClr val="black"/>
                </a:solidFill>
                <a:latin typeface="+mn-ea"/>
              </a:rPr>
              <a:t>がん化</a:t>
            </a:r>
            <a:r>
              <a:rPr lang="en-US" altLang="ja-JP" dirty="0">
                <a:solidFill>
                  <a:prstClr val="black"/>
                </a:solidFill>
                <a:latin typeface="+mn-ea"/>
              </a:rPr>
              <a:t>)</a:t>
            </a:r>
            <a:r>
              <a:rPr lang="ja-JP" altLang="en-US" dirty="0">
                <a:solidFill>
                  <a:prstClr val="black"/>
                </a:solidFill>
                <a:latin typeface="+mn-ea"/>
              </a:rPr>
              <a:t>の関係については、丁寧な説明が必要になることもあります。</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いずれの選択肢も直結した原因というわけではなく、過剰及び長期の暴露により、がん化が起こること、また、がん化には遺伝的要因である内因の関与、つまり個体側の要因も関係していることも理解しておく必要があります。</a:t>
            </a:r>
            <a:endParaRPr lang="en-US" altLang="ja-JP" dirty="0">
              <a:solidFill>
                <a:prstClr val="black"/>
              </a:solidFill>
              <a:latin typeface="+mn-ea"/>
            </a:endParaRPr>
          </a:p>
          <a:p>
            <a:pPr marL="171608" indent="-171608" defTabSz="915245">
              <a:buFontTx/>
              <a:buChar char="-"/>
              <a:defRPr/>
            </a:pPr>
            <a:r>
              <a:rPr lang="ja-JP" altLang="en-US" dirty="0">
                <a:solidFill>
                  <a:prstClr val="black"/>
                </a:solidFill>
                <a:latin typeface="+mn-ea"/>
              </a:rPr>
              <a:t>感染症が原因となることについては、</a:t>
            </a:r>
            <a:r>
              <a:rPr lang="en-US" altLang="ja-JP" dirty="0">
                <a:solidFill>
                  <a:prstClr val="black"/>
                </a:solidFill>
                <a:latin typeface="+mn-ea"/>
              </a:rPr>
              <a:t>Note</a:t>
            </a:r>
            <a:r>
              <a:rPr lang="ja-JP" altLang="en-US" dirty="0">
                <a:solidFill>
                  <a:prstClr val="black"/>
                </a:solidFill>
                <a:latin typeface="+mn-ea"/>
              </a:rPr>
              <a:t>に記載しました。</a:t>
            </a:r>
            <a:endParaRPr lang="en-US" altLang="ja-JP" dirty="0">
              <a:solidFill>
                <a:prstClr val="black"/>
              </a:solidFill>
              <a:latin typeface="+mn-ea"/>
            </a:endParaRPr>
          </a:p>
          <a:p>
            <a:pPr marL="171608" indent="-171608" defTabSz="915245">
              <a:buFontTx/>
              <a:buChar char="-"/>
              <a:defRPr/>
            </a:pPr>
            <a:endParaRPr lang="en-US" altLang="ja-JP" dirty="0">
              <a:solidFill>
                <a:prstClr val="black"/>
              </a:solidFill>
              <a:latin typeface="+mn-ea"/>
            </a:endParaRPr>
          </a:p>
          <a:p>
            <a:pPr defTabSz="915245">
              <a:defRPr/>
            </a:pPr>
            <a:r>
              <a:rPr lang="en-US" altLang="ja-JP" dirty="0">
                <a:solidFill>
                  <a:prstClr val="black"/>
                </a:solidFill>
                <a:latin typeface="+mn-ea"/>
              </a:rPr>
              <a:t>【Note】</a:t>
            </a:r>
          </a:p>
          <a:p>
            <a:pPr marL="172178" indent="-172178" defTabSz="915245">
              <a:buFontTx/>
              <a:buChar char="-"/>
              <a:defRPr/>
            </a:pPr>
            <a:r>
              <a:rPr lang="ja-JP" altLang="en-US" dirty="0">
                <a:latin typeface="+mn-ea"/>
              </a:rPr>
              <a:t>感染は、日本人のがんの原因の約</a:t>
            </a:r>
            <a:r>
              <a:rPr lang="en-US" altLang="ja-JP" dirty="0">
                <a:latin typeface="+mn-ea"/>
              </a:rPr>
              <a:t>20</a:t>
            </a:r>
            <a:r>
              <a:rPr lang="ja-JP" altLang="en-US" dirty="0">
                <a:latin typeface="+mn-ea"/>
              </a:rPr>
              <a:t>％を占めると推計されます。</a:t>
            </a:r>
            <a:endParaRPr lang="en-US" altLang="ja-JP" dirty="0">
              <a:latin typeface="+mn-ea"/>
            </a:endParaRPr>
          </a:p>
          <a:p>
            <a:pPr marL="172178" indent="-172178" defTabSz="915245">
              <a:buFontTx/>
              <a:buChar char="-"/>
              <a:defRPr/>
            </a:pPr>
            <a:r>
              <a:rPr lang="ja-JP" altLang="en-US" dirty="0">
                <a:latin typeface="+mn-ea"/>
              </a:rPr>
              <a:t>感染の内容として、日本人では、</a:t>
            </a:r>
            <a:r>
              <a:rPr lang="en-US" altLang="ja-JP" dirty="0">
                <a:latin typeface="+mn-ea"/>
              </a:rPr>
              <a:t>B</a:t>
            </a:r>
            <a:r>
              <a:rPr lang="ja-JP" altLang="en-US" dirty="0">
                <a:latin typeface="+mn-ea"/>
              </a:rPr>
              <a:t>型や</a:t>
            </a:r>
            <a:r>
              <a:rPr lang="en-US" altLang="ja-JP" dirty="0">
                <a:latin typeface="+mn-ea"/>
              </a:rPr>
              <a:t>C</a:t>
            </a:r>
            <a:r>
              <a:rPr lang="ja-JP" altLang="en-US" dirty="0">
                <a:latin typeface="+mn-ea"/>
              </a:rPr>
              <a:t>型の肝炎ウイルスによる肝がん、ヒトパピローマウイルス（</a:t>
            </a:r>
            <a:r>
              <a:rPr lang="en-US" altLang="ja-JP" dirty="0">
                <a:latin typeface="+mn-ea"/>
              </a:rPr>
              <a:t>HPV</a:t>
            </a:r>
            <a:r>
              <a:rPr lang="ja-JP" altLang="en-US" dirty="0">
                <a:latin typeface="+mn-ea"/>
              </a:rPr>
              <a:t>）による子宮頸がん、ヘリコバクター・ピロリ（</a:t>
            </a:r>
            <a:r>
              <a:rPr lang="en-US" altLang="ja-JP" dirty="0">
                <a:latin typeface="+mn-ea"/>
              </a:rPr>
              <a:t>H. pylori</a:t>
            </a:r>
            <a:r>
              <a:rPr lang="ja-JP" altLang="en-US" dirty="0">
                <a:latin typeface="+mn-ea"/>
              </a:rPr>
              <a:t>）による胃がんなどがその大半を占めます。他には、エプスタインバーウイルス（</a:t>
            </a:r>
            <a:r>
              <a:rPr lang="en-US" altLang="ja-JP" dirty="0">
                <a:latin typeface="+mn-ea"/>
              </a:rPr>
              <a:t>EBV</a:t>
            </a:r>
            <a:r>
              <a:rPr lang="ja-JP" altLang="en-US" dirty="0">
                <a:latin typeface="+mn-ea"/>
              </a:rPr>
              <a:t>）による悪性リンパ腫や鼻咽頭がん、ヒト</a:t>
            </a:r>
            <a:r>
              <a:rPr lang="en-US" altLang="ja-JP" dirty="0">
                <a:latin typeface="+mn-ea"/>
              </a:rPr>
              <a:t>T</a:t>
            </a:r>
            <a:r>
              <a:rPr lang="ja-JP" altLang="en-US" dirty="0">
                <a:latin typeface="+mn-ea"/>
              </a:rPr>
              <a:t>細胞白血病ウイルス</a:t>
            </a:r>
            <a:r>
              <a:rPr lang="en-US" altLang="ja-JP" dirty="0">
                <a:latin typeface="+mn-ea"/>
              </a:rPr>
              <a:t>Ⅰ</a:t>
            </a:r>
            <a:r>
              <a:rPr lang="ja-JP" altLang="en-US" dirty="0">
                <a:latin typeface="+mn-ea"/>
              </a:rPr>
              <a:t>型（</a:t>
            </a:r>
            <a:r>
              <a:rPr lang="en-US" altLang="ja-JP" dirty="0">
                <a:latin typeface="+mn-ea"/>
              </a:rPr>
              <a:t>HTLV-1</a:t>
            </a:r>
            <a:r>
              <a:rPr lang="ja-JP" altLang="en-US" dirty="0">
                <a:latin typeface="+mn-ea"/>
              </a:rPr>
              <a:t>）による成人</a:t>
            </a:r>
            <a:r>
              <a:rPr lang="en-US" altLang="ja-JP" dirty="0">
                <a:latin typeface="+mn-ea"/>
              </a:rPr>
              <a:t>T</a:t>
            </a:r>
            <a:r>
              <a:rPr lang="ja-JP" altLang="en-US" dirty="0">
                <a:latin typeface="+mn-ea"/>
              </a:rPr>
              <a:t>細胞白血病／リンパ腫などがあります。</a:t>
            </a:r>
          </a:p>
          <a:p>
            <a:endParaRPr lang="en-US" altLang="ja-JP" dirty="0">
              <a:latin typeface="+mn-ea"/>
            </a:endParaRPr>
          </a:p>
          <a:p>
            <a:endParaRPr lang="en-US" altLang="ja-JP" dirty="0">
              <a:latin typeface="+mn-ea"/>
            </a:endParaRPr>
          </a:p>
          <a:p>
            <a:r>
              <a:rPr lang="ja-JP" altLang="en-US" dirty="0">
                <a:latin typeface="+mn-ea"/>
              </a:rPr>
              <a:t>情報元　</a:t>
            </a:r>
            <a:r>
              <a:rPr lang="en-US" altLang="ja-JP" dirty="0">
                <a:latin typeface="+mn-ea"/>
              </a:rPr>
              <a:t>https://ganjoho.jp/public/pre_scr/cause_prevention/factor.html#anchor7</a:t>
            </a:r>
            <a:r>
              <a:rPr lang="ja-JP" altLang="en-US" dirty="0">
                <a:latin typeface="+mn-ea"/>
              </a:rPr>
              <a:t>　</a:t>
            </a:r>
            <a:endParaRPr lang="en-US" altLang="ja-JP" dirty="0">
              <a:latin typeface="+mn-ea"/>
            </a:endParaRPr>
          </a:p>
          <a:p>
            <a:r>
              <a:rPr lang="en-US" altLang="ja-JP" dirty="0">
                <a:latin typeface="+mn-ea"/>
              </a:rPr>
              <a:t>          </a:t>
            </a:r>
            <a:r>
              <a:rPr lang="ja-JP" altLang="en-US" dirty="0">
                <a:latin typeface="+mn-ea"/>
              </a:rPr>
              <a:t> </a:t>
            </a:r>
            <a:r>
              <a:rPr lang="en-US" altLang="ja-JP" dirty="0">
                <a:latin typeface="+mn-ea"/>
              </a:rPr>
              <a:t> </a:t>
            </a:r>
            <a:r>
              <a:rPr lang="ja-JP" altLang="en-US" dirty="0">
                <a:latin typeface="+mn-ea"/>
              </a:rPr>
              <a:t>国立がん研究センター　がん情報サービス　がんの発生要因　</a:t>
            </a:r>
            <a:r>
              <a:rPr lang="en-US" altLang="ja-JP" dirty="0">
                <a:latin typeface="+mn-ea"/>
              </a:rPr>
              <a:t>2024/1/29</a:t>
            </a:r>
          </a:p>
          <a:p>
            <a:pPr defTabSz="915245">
              <a:defRPr/>
            </a:pP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D96012DA-D0A4-46DB-BA89-5363EB5CE20C}" type="slidenum">
              <a:rPr lang="ja-JP" altLang="en-US">
                <a:solidFill>
                  <a:prstClr val="black"/>
                </a:solidFill>
                <a:latin typeface="Calibri"/>
                <a:ea typeface="ＭＳ Ｐゴシック" panose="020B0600070205080204" pitchFamily="50" charset="-128"/>
              </a:rPr>
              <a:pPr defTabSz="915245">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585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2" y="4721187"/>
            <a:ext cx="5618731" cy="4472702"/>
          </a:xfrm>
        </p:spPr>
        <p:txBody>
          <a:bodyPr/>
          <a:lstStyle/>
          <a:p>
            <a:r>
              <a:rPr kumimoji="1" lang="en-US" altLang="ja-JP" dirty="0">
                <a:latin typeface="+mn-ea"/>
              </a:rPr>
              <a:t>【</a:t>
            </a:r>
            <a:r>
              <a:rPr kumimoji="1" lang="ja-JP" altLang="en-US" dirty="0">
                <a:latin typeface="+mn-ea"/>
              </a:rPr>
              <a:t>解説</a:t>
            </a:r>
            <a:r>
              <a:rPr kumimoji="1" lang="en-US" altLang="ja-JP" dirty="0">
                <a:latin typeface="+mn-ea"/>
              </a:rPr>
              <a:t>】</a:t>
            </a:r>
          </a:p>
          <a:p>
            <a:pPr marL="171608" indent="-171608">
              <a:buFontTx/>
              <a:buChar char="-"/>
            </a:pPr>
            <a:r>
              <a:rPr kumimoji="1" lang="ja-JP" altLang="en-US" dirty="0">
                <a:latin typeface="+mn-ea"/>
              </a:rPr>
              <a:t>１次予防の概念を説明するスライドになります。</a:t>
            </a:r>
            <a:endParaRPr kumimoji="1" lang="en-US" altLang="ja-JP" dirty="0">
              <a:latin typeface="+mn-ea"/>
            </a:endParaRPr>
          </a:p>
          <a:p>
            <a:pPr marL="171608" indent="-171608">
              <a:buFontTx/>
              <a:buChar char="-"/>
            </a:pPr>
            <a:r>
              <a:rPr kumimoji="1" lang="ja-JP" altLang="en-US" dirty="0">
                <a:latin typeface="+mn-ea"/>
              </a:rPr>
              <a:t>学習者への重要なメッセージになります。</a:t>
            </a:r>
            <a:endParaRPr kumimoji="1" lang="en-US" altLang="ja-JP" dirty="0">
              <a:latin typeface="+mn-ea"/>
            </a:endParaRPr>
          </a:p>
          <a:p>
            <a:pPr marL="171608" indent="-171608">
              <a:buFontTx/>
              <a:buChar char="-"/>
            </a:pPr>
            <a:r>
              <a:rPr kumimoji="1" lang="ja-JP" altLang="en-US" dirty="0">
                <a:latin typeface="+mn-ea"/>
              </a:rPr>
              <a:t>ただし、同時に、予防しても十分に防げるものではない旨も説明が必要になります。</a:t>
            </a:r>
            <a:endParaRPr kumimoji="1" lang="en-US" altLang="ja-JP" dirty="0">
              <a:latin typeface="+mn-ea"/>
            </a:endParaRPr>
          </a:p>
          <a:p>
            <a:endParaRPr kumimoji="1" lang="en-US" altLang="ja-JP" dirty="0">
              <a:latin typeface="+mn-ea"/>
            </a:endParaRPr>
          </a:p>
          <a:p>
            <a:pPr marL="172178" indent="-172178">
              <a:buFontTx/>
              <a:buChar char="-"/>
            </a:pPr>
            <a:r>
              <a:rPr kumimoji="1" lang="ja-JP" altLang="en-US" dirty="0">
                <a:latin typeface="+mn-ea"/>
              </a:rPr>
              <a:t>がんは、禁煙や食生活の見直し、運動不足の解消などによって、「なりにくくする  </a:t>
            </a:r>
            <a:endParaRPr kumimoji="1" lang="en-US" altLang="ja-JP" dirty="0">
              <a:latin typeface="+mn-ea"/>
            </a:endParaRPr>
          </a:p>
          <a:p>
            <a:r>
              <a:rPr lang="en-US" altLang="ja-JP" dirty="0">
                <a:latin typeface="+mn-ea"/>
              </a:rPr>
              <a:t> </a:t>
            </a:r>
            <a:r>
              <a:rPr lang="ja-JP" altLang="en-US" dirty="0">
                <a:latin typeface="+mn-ea"/>
              </a:rPr>
              <a:t>　</a:t>
            </a:r>
            <a:r>
              <a:rPr kumimoji="1" lang="ja-JP" altLang="en-US" dirty="0">
                <a:latin typeface="+mn-ea"/>
              </a:rPr>
              <a:t>（予防する）」ことができる病気です。</a:t>
            </a:r>
          </a:p>
          <a:p>
            <a:r>
              <a:rPr kumimoji="1" lang="en-US" altLang="ja-JP" dirty="0">
                <a:latin typeface="+mn-ea"/>
              </a:rPr>
              <a:t>-</a:t>
            </a:r>
            <a:r>
              <a:rPr kumimoji="1" lang="ja-JP" altLang="en-US" dirty="0">
                <a:latin typeface="+mn-ea"/>
              </a:rPr>
              <a:t>　しかし、それらを心がけていても、がんに「ならないようにする」ことはできません。</a:t>
            </a:r>
            <a:endParaRPr kumimoji="1" lang="en-US" altLang="ja-JP" dirty="0">
              <a:latin typeface="+mn-ea"/>
            </a:endParaRPr>
          </a:p>
          <a:p>
            <a:endParaRPr kumimoji="1" lang="en-US" altLang="ja-JP" dirty="0">
              <a:latin typeface="+mn-ea"/>
            </a:endParaRPr>
          </a:p>
          <a:p>
            <a:endParaRPr kumimoji="1" lang="en-US" altLang="ja-JP" dirty="0">
              <a:latin typeface="+mn-ea"/>
            </a:endParaRPr>
          </a:p>
          <a:p>
            <a:r>
              <a:rPr kumimoji="1" lang="ja-JP" altLang="en-US" dirty="0">
                <a:latin typeface="+mn-ea"/>
              </a:rPr>
              <a:t>情報元　</a:t>
            </a:r>
            <a:r>
              <a:rPr kumimoji="1" lang="en-US" altLang="ja-JP" dirty="0">
                <a:latin typeface="+mn-ea"/>
              </a:rPr>
              <a:t>https://ganjoho.jp/public/knowledge/basic/index.html</a:t>
            </a:r>
          </a:p>
          <a:p>
            <a:r>
              <a:rPr kumimoji="1" lang="en-US" altLang="ja-JP" dirty="0">
                <a:latin typeface="+mn-ea"/>
              </a:rPr>
              <a:t>          </a:t>
            </a:r>
            <a:r>
              <a:rPr kumimoji="1" lang="ja-JP" altLang="en-US" dirty="0">
                <a:latin typeface="+mn-ea"/>
              </a:rPr>
              <a:t>　国立がん研究センター　がん情報サービス　</a:t>
            </a:r>
            <a:r>
              <a:rPr kumimoji="1" lang="en-US" altLang="ja-JP" dirty="0">
                <a:latin typeface="+mn-ea"/>
              </a:rPr>
              <a:t>2024/1/29</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15245">
              <a:defRPr/>
            </a:pPr>
            <a:fld id="{0ED3676D-7B86-4EBB-9984-69F8F635D853}" type="slidenum">
              <a:rPr lang="ja-JP" altLang="en-US">
                <a:solidFill>
                  <a:prstClr val="black"/>
                </a:solidFill>
                <a:latin typeface="Calibri"/>
                <a:ea typeface="ＭＳ Ｐゴシック" panose="020B0600070205080204" pitchFamily="50" charset="-128"/>
              </a:rPr>
              <a:pPr defTabSz="91524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2411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r>
              <a:rPr lang="en-US" altLang="ja-JP" dirty="0">
                <a:latin typeface="+mn-ea"/>
              </a:rPr>
              <a:t>【</a:t>
            </a:r>
            <a:r>
              <a:rPr lang="ja-JP" altLang="en-US" dirty="0">
                <a:latin typeface="+mn-ea"/>
              </a:rPr>
              <a:t>概要</a:t>
            </a:r>
            <a:r>
              <a:rPr lang="en-US" altLang="ja-JP" dirty="0">
                <a:latin typeface="+mn-ea"/>
              </a:rPr>
              <a:t>】</a:t>
            </a:r>
          </a:p>
          <a:p>
            <a:pPr marL="172178" indent="-172178">
              <a:buFontTx/>
              <a:buChar char="-"/>
            </a:pPr>
            <a:r>
              <a:rPr lang="ja-JP" altLang="en-US" dirty="0">
                <a:latin typeface="+mn-ea"/>
              </a:rPr>
              <a:t>がんは日本人の死因の第１位で２人に１人はがんになる可能性があります。</a:t>
            </a:r>
            <a:endParaRPr lang="en-US" altLang="ja-JP" dirty="0">
              <a:latin typeface="+mn-ea"/>
            </a:endParaRPr>
          </a:p>
          <a:p>
            <a:r>
              <a:rPr lang="ja-JP" altLang="en-US" dirty="0">
                <a:latin typeface="+mn-ea"/>
              </a:rPr>
              <a:t>　  がんは細胞分裂の際に発生するため、誰でもなりうる病気で、かつ加齢に</a:t>
            </a:r>
            <a:endParaRPr lang="en-US" altLang="ja-JP" dirty="0">
              <a:latin typeface="+mn-ea"/>
            </a:endParaRPr>
          </a:p>
          <a:p>
            <a:r>
              <a:rPr lang="ja-JP" altLang="en-US" dirty="0">
                <a:latin typeface="+mn-ea"/>
              </a:rPr>
              <a:t>　  ともないがんになる人が増えます。</a:t>
            </a:r>
            <a:endParaRPr lang="en-US" altLang="ja-JP" dirty="0">
              <a:latin typeface="+mn-ea"/>
            </a:endParaRPr>
          </a:p>
        </p:txBody>
      </p:sp>
      <p:sp>
        <p:nvSpPr>
          <p:cNvPr id="110596" name="スライド番号プレースホルダ 3"/>
          <p:cNvSpPr>
            <a:spLocks noGrp="1"/>
          </p:cNvSpPr>
          <p:nvPr>
            <p:ph type="sldNum" sz="quarter" idx="5"/>
          </p:nvPr>
        </p:nvSpPr>
        <p:spPr>
          <a:noFill/>
        </p:spPr>
        <p:txBody>
          <a:bodyPr/>
          <a:lstStyle/>
          <a:p>
            <a:pPr defTabSz="921194">
              <a:defRPr/>
            </a:pPr>
            <a:fld id="{763B99A0-CFB8-42DF-82EC-65B7AB0E825F}" type="slidenum">
              <a:rPr lang="en-US" altLang="ja-JP">
                <a:solidFill>
                  <a:prstClr val="black"/>
                </a:solidFill>
                <a:latin typeface="Calibri"/>
                <a:ea typeface="ＭＳ Ｐゴシック" panose="020B0600070205080204" pitchFamily="50" charset="-128"/>
              </a:rPr>
              <a:pPr defTabSz="921194">
                <a:defRPr/>
              </a:pPr>
              <a:t>9</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5957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cLovin:RMS%20Graphics:Steve%20B.:Taiho:PowerPoint%20Slides:TPUI%20Template:Slide1REV.tif" TargetMode="External"/><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cLovin/RMS%20Graphics/Steve%20B./Taiho/PowerPoint%20Slides/TPUI%20Template/Slide1REV.tif" TargetMode="External"/><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F34A9-B8CE-48FE-BB43-05E98E2C4994}"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866BCA7-D5EC-48F4-B72C-A67B33D309F5}" type="slidenum">
              <a:rPr lang="ja-JP" altLang="en-US"/>
              <a:pPr>
                <a:defRPr/>
              </a:pPr>
              <a:t>‹#›</a:t>
            </a:fld>
            <a:endParaRPr lang="ja-JP" altLang="en-US"/>
          </a:p>
        </p:txBody>
      </p:sp>
    </p:spTree>
    <p:extLst>
      <p:ext uri="{BB962C8B-B14F-4D97-AF65-F5344CB8AC3E}">
        <p14:creationId xmlns:p14="http://schemas.microsoft.com/office/powerpoint/2010/main" val="326494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353403F-2879-4ADE-824E-5AA9742BD507}" type="slidenum">
              <a:rPr lang="ja-JP" altLang="en-US"/>
              <a:pPr>
                <a:defRPr/>
              </a:pPr>
              <a:t>‹#›</a:t>
            </a:fld>
            <a:endParaRPr lang="ja-JP" altLang="en-US"/>
          </a:p>
        </p:txBody>
      </p:sp>
    </p:spTree>
    <p:extLst>
      <p:ext uri="{BB962C8B-B14F-4D97-AF65-F5344CB8AC3E}">
        <p14:creationId xmlns:p14="http://schemas.microsoft.com/office/powerpoint/2010/main" val="385063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9237713-C211-4D55-8ECB-47DDF2BFFB47}" type="slidenum">
              <a:rPr lang="ja-JP" altLang="en-US"/>
              <a:pPr>
                <a:defRPr/>
              </a:pPr>
              <a:t>‹#›</a:t>
            </a:fld>
            <a:endParaRPr lang="ja-JP" altLang="en-US"/>
          </a:p>
        </p:txBody>
      </p:sp>
    </p:spTree>
    <p:extLst>
      <p:ext uri="{BB962C8B-B14F-4D97-AF65-F5344CB8AC3E}">
        <p14:creationId xmlns:p14="http://schemas.microsoft.com/office/powerpoint/2010/main" val="3155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8A8BE83E-A36E-4E50-A09D-D1BC1E80EC16}" type="slidenum">
              <a:rPr lang="ja-JP" altLang="en-US"/>
              <a:pPr>
                <a:defRPr/>
              </a:pPr>
              <a:t>‹#›</a:t>
            </a:fld>
            <a:endParaRPr lang="ja-JP" altLang="en-US"/>
          </a:p>
        </p:txBody>
      </p:sp>
    </p:spTree>
    <p:extLst>
      <p:ext uri="{BB962C8B-B14F-4D97-AF65-F5344CB8AC3E}">
        <p14:creationId xmlns:p14="http://schemas.microsoft.com/office/powerpoint/2010/main" val="49282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FDA4BC1-0767-4835-AB37-E59FBA833C92}" type="slidenum">
              <a:rPr lang="ja-JP" altLang="en-US"/>
              <a:pPr>
                <a:defRPr/>
              </a:pPr>
              <a:t>‹#›</a:t>
            </a:fld>
            <a:endParaRPr lang="ja-JP" altLang="en-US"/>
          </a:p>
        </p:txBody>
      </p:sp>
    </p:spTree>
    <p:extLst>
      <p:ext uri="{BB962C8B-B14F-4D97-AF65-F5344CB8AC3E}">
        <p14:creationId xmlns:p14="http://schemas.microsoft.com/office/powerpoint/2010/main" val="275401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90A597-5F7C-4D90-BE07-F34557674FDF}" type="slidenum">
              <a:rPr lang="ja-JP" altLang="en-US"/>
              <a:pPr>
                <a:defRPr/>
              </a:pPr>
              <a:t>‹#›</a:t>
            </a:fld>
            <a:endParaRPr lang="ja-JP" altLang="en-US"/>
          </a:p>
        </p:txBody>
      </p:sp>
    </p:spTree>
    <p:extLst>
      <p:ext uri="{BB962C8B-B14F-4D97-AF65-F5344CB8AC3E}">
        <p14:creationId xmlns:p14="http://schemas.microsoft.com/office/powerpoint/2010/main" val="4061494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7AFBEA-08A9-4106-8A81-08B552244FE3}" type="slidenum">
              <a:rPr lang="ja-JP" altLang="en-US"/>
              <a:pPr>
                <a:defRPr/>
              </a:pPr>
              <a:t>‹#›</a:t>
            </a:fld>
            <a:endParaRPr lang="ja-JP" altLang="en-US"/>
          </a:p>
        </p:txBody>
      </p:sp>
    </p:spTree>
    <p:extLst>
      <p:ext uri="{BB962C8B-B14F-4D97-AF65-F5344CB8AC3E}">
        <p14:creationId xmlns:p14="http://schemas.microsoft.com/office/powerpoint/2010/main" val="9926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4B29DE8B-037A-4B4C-8C16-AA730BAE7782}" type="slidenum">
              <a:rPr lang="ja-JP" altLang="en-US"/>
              <a:pPr>
                <a:defRPr/>
              </a:pPr>
              <a:t>‹#›</a:t>
            </a:fld>
            <a:endParaRPr lang="ja-JP" altLang="en-US"/>
          </a:p>
        </p:txBody>
      </p:sp>
    </p:spTree>
    <p:extLst>
      <p:ext uri="{BB962C8B-B14F-4D97-AF65-F5344CB8AC3E}">
        <p14:creationId xmlns:p14="http://schemas.microsoft.com/office/powerpoint/2010/main" val="2554000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0C7DA00-9D3B-4E08-BF94-913A95E2C485}" type="slidenum">
              <a:rPr lang="ja-JP" altLang="en-US"/>
              <a:pPr>
                <a:defRPr/>
              </a:pPr>
              <a:t>‹#›</a:t>
            </a:fld>
            <a:endParaRPr lang="ja-JP" altLang="en-US"/>
          </a:p>
        </p:txBody>
      </p:sp>
    </p:spTree>
    <p:extLst>
      <p:ext uri="{BB962C8B-B14F-4D97-AF65-F5344CB8AC3E}">
        <p14:creationId xmlns:p14="http://schemas.microsoft.com/office/powerpoint/2010/main" val="3974169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DABA84A8-0E2E-4D72-9C24-DE7359018DDB}" type="slidenum">
              <a:rPr lang="ja-JP" altLang="en-US"/>
              <a:pPr>
                <a:defRPr/>
              </a:pPr>
              <a:t>‹#›</a:t>
            </a:fld>
            <a:endParaRPr lang="ja-JP" altLang="en-US"/>
          </a:p>
        </p:txBody>
      </p:sp>
    </p:spTree>
    <p:extLst>
      <p:ext uri="{BB962C8B-B14F-4D97-AF65-F5344CB8AC3E}">
        <p14:creationId xmlns:p14="http://schemas.microsoft.com/office/powerpoint/2010/main" val="26450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9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4038331-34BC-43B3-92AE-E93B3756F504}" type="slidenum">
              <a:rPr lang="ja-JP" altLang="en-US"/>
              <a:pPr>
                <a:defRPr/>
              </a:pPr>
              <a:t>‹#›</a:t>
            </a:fld>
            <a:endParaRPr lang="ja-JP" altLang="en-US"/>
          </a:p>
        </p:txBody>
      </p:sp>
    </p:spTree>
    <p:extLst>
      <p:ext uri="{BB962C8B-B14F-4D97-AF65-F5344CB8AC3E}">
        <p14:creationId xmlns:p14="http://schemas.microsoft.com/office/powerpoint/2010/main" val="30080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7571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797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636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3062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079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66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8774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503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53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051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6669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endParaRPr lang="ja-JP" altLang="en-US"/>
          </a:p>
        </p:txBody>
      </p:sp>
      <p:sp>
        <p:nvSpPr>
          <p:cNvPr id="4" name="日付プレースホルダ 3"/>
          <p:cNvSpPr>
            <a:spLocks noGrp="1"/>
          </p:cNvSpPr>
          <p:nvPr>
            <p:ph type="dt" sz="half" idx="10"/>
          </p:nvPr>
        </p:nvSpPr>
        <p:spPr>
          <a:xfrm>
            <a:off x="685800" y="6248400"/>
            <a:ext cx="1905000" cy="45720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8400"/>
            <a:ext cx="1905000" cy="457200"/>
          </a:xfrm>
        </p:spPr>
        <p:txBody>
          <a:bodyPr/>
          <a:lstStyle>
            <a:lvl1pPr>
              <a:defRPr/>
            </a:lvl1pPr>
          </a:lstStyle>
          <a:p>
            <a:fld id="{173CABEC-1E4A-4F2C-8920-5600D02CCF6E}"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16924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024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1300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675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445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4685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3460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778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8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302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80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138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866BCA7-D5EC-48F4-B72C-A67B33D309F5}" type="slidenum">
              <a:rPr lang="ja-JP" altLang="en-US"/>
              <a:pPr>
                <a:defRPr/>
              </a:pPr>
              <a:t>‹#›</a:t>
            </a:fld>
            <a:endParaRPr lang="ja-JP" altLang="en-US"/>
          </a:p>
        </p:txBody>
      </p:sp>
    </p:spTree>
    <p:extLst>
      <p:ext uri="{BB962C8B-B14F-4D97-AF65-F5344CB8AC3E}">
        <p14:creationId xmlns:p14="http://schemas.microsoft.com/office/powerpoint/2010/main" val="1414821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353403F-2879-4ADE-824E-5AA9742BD507}" type="slidenum">
              <a:rPr lang="ja-JP" altLang="en-US"/>
              <a:pPr>
                <a:defRPr/>
              </a:pPr>
              <a:t>‹#›</a:t>
            </a:fld>
            <a:endParaRPr lang="ja-JP" altLang="en-US"/>
          </a:p>
        </p:txBody>
      </p:sp>
    </p:spTree>
    <p:extLst>
      <p:ext uri="{BB962C8B-B14F-4D97-AF65-F5344CB8AC3E}">
        <p14:creationId xmlns:p14="http://schemas.microsoft.com/office/powerpoint/2010/main" val="177368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29237713-C211-4D55-8ECB-47DDF2BFFB47}" type="slidenum">
              <a:rPr lang="ja-JP" altLang="en-US"/>
              <a:pPr>
                <a:defRPr/>
              </a:pPr>
              <a:t>‹#›</a:t>
            </a:fld>
            <a:endParaRPr lang="ja-JP" altLang="en-US"/>
          </a:p>
        </p:txBody>
      </p:sp>
    </p:spTree>
    <p:extLst>
      <p:ext uri="{BB962C8B-B14F-4D97-AF65-F5344CB8AC3E}">
        <p14:creationId xmlns:p14="http://schemas.microsoft.com/office/powerpoint/2010/main" val="10263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8A8BE83E-A36E-4E50-A09D-D1BC1E80EC16}" type="slidenum">
              <a:rPr lang="ja-JP" altLang="en-US"/>
              <a:pPr>
                <a:defRPr/>
              </a:pPr>
              <a:t>‹#›</a:t>
            </a:fld>
            <a:endParaRPr lang="ja-JP" altLang="en-US"/>
          </a:p>
        </p:txBody>
      </p:sp>
    </p:spTree>
    <p:extLst>
      <p:ext uri="{BB962C8B-B14F-4D97-AF65-F5344CB8AC3E}">
        <p14:creationId xmlns:p14="http://schemas.microsoft.com/office/powerpoint/2010/main" val="1884797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FDA4BC1-0767-4835-AB37-E59FBA833C92}" type="slidenum">
              <a:rPr lang="ja-JP" altLang="en-US"/>
              <a:pPr>
                <a:defRPr/>
              </a:pPr>
              <a:t>‹#›</a:t>
            </a:fld>
            <a:endParaRPr lang="ja-JP" altLang="en-US"/>
          </a:p>
        </p:txBody>
      </p:sp>
    </p:spTree>
    <p:extLst>
      <p:ext uri="{BB962C8B-B14F-4D97-AF65-F5344CB8AC3E}">
        <p14:creationId xmlns:p14="http://schemas.microsoft.com/office/powerpoint/2010/main" val="2048456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90A597-5F7C-4D90-BE07-F34557674FDF}" type="slidenum">
              <a:rPr lang="ja-JP" altLang="en-US"/>
              <a:pPr>
                <a:defRPr/>
              </a:pPr>
              <a:t>‹#›</a:t>
            </a:fld>
            <a:endParaRPr lang="ja-JP" altLang="en-US"/>
          </a:p>
        </p:txBody>
      </p:sp>
    </p:spTree>
    <p:extLst>
      <p:ext uri="{BB962C8B-B14F-4D97-AF65-F5344CB8AC3E}">
        <p14:creationId xmlns:p14="http://schemas.microsoft.com/office/powerpoint/2010/main" val="790116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397AFBEA-08A9-4106-8A81-08B552244FE3}" type="slidenum">
              <a:rPr lang="ja-JP" altLang="en-US"/>
              <a:pPr>
                <a:defRPr/>
              </a:pPr>
              <a:t>‹#›</a:t>
            </a:fld>
            <a:endParaRPr lang="ja-JP" altLang="en-US"/>
          </a:p>
        </p:txBody>
      </p:sp>
    </p:spTree>
    <p:extLst>
      <p:ext uri="{BB962C8B-B14F-4D97-AF65-F5344CB8AC3E}">
        <p14:creationId xmlns:p14="http://schemas.microsoft.com/office/powerpoint/2010/main" val="3005888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4B29DE8B-037A-4B4C-8C16-AA730BAE7782}" type="slidenum">
              <a:rPr lang="ja-JP" altLang="en-US"/>
              <a:pPr>
                <a:defRPr/>
              </a:pPr>
              <a:t>‹#›</a:t>
            </a:fld>
            <a:endParaRPr lang="ja-JP" altLang="en-US"/>
          </a:p>
        </p:txBody>
      </p:sp>
    </p:spTree>
    <p:extLst>
      <p:ext uri="{BB962C8B-B14F-4D97-AF65-F5344CB8AC3E}">
        <p14:creationId xmlns:p14="http://schemas.microsoft.com/office/powerpoint/2010/main" val="3180019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60C7DA00-9D3B-4E08-BF94-913A95E2C485}" type="slidenum">
              <a:rPr lang="ja-JP" altLang="en-US"/>
              <a:pPr>
                <a:defRPr/>
              </a:pPr>
              <a:t>‹#›</a:t>
            </a:fld>
            <a:endParaRPr lang="ja-JP" altLang="en-US"/>
          </a:p>
        </p:txBody>
      </p:sp>
    </p:spTree>
    <p:extLst>
      <p:ext uri="{BB962C8B-B14F-4D97-AF65-F5344CB8AC3E}">
        <p14:creationId xmlns:p14="http://schemas.microsoft.com/office/powerpoint/2010/main" val="2950017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DABA84A8-0E2E-4D72-9C24-DE7359018DDB}" type="slidenum">
              <a:rPr lang="ja-JP" altLang="en-US"/>
              <a:pPr>
                <a:defRPr/>
              </a:pPr>
              <a:t>‹#›</a:t>
            </a:fld>
            <a:endParaRPr lang="ja-JP" altLang="en-US"/>
          </a:p>
        </p:txBody>
      </p:sp>
    </p:spTree>
    <p:extLst>
      <p:ext uri="{BB962C8B-B14F-4D97-AF65-F5344CB8AC3E}">
        <p14:creationId xmlns:p14="http://schemas.microsoft.com/office/powerpoint/2010/main" val="2351974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9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4038331-34BC-43B3-92AE-E93B3756F504}" type="slidenum">
              <a:rPr lang="ja-JP" altLang="en-US"/>
              <a:pPr>
                <a:defRPr/>
              </a:pPr>
              <a:t>‹#›</a:t>
            </a:fld>
            <a:endParaRPr lang="ja-JP" altLang="en-US"/>
          </a:p>
        </p:txBody>
      </p:sp>
    </p:spTree>
    <p:extLst>
      <p:ext uri="{BB962C8B-B14F-4D97-AF65-F5344CB8AC3E}">
        <p14:creationId xmlns:p14="http://schemas.microsoft.com/office/powerpoint/2010/main" val="4031587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29396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19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05131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6644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6117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2812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6609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2599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845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8879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3420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11904"/>
            <a:ext cx="9144000" cy="1446096"/>
          </a:xfrm>
          <a:prstGeom prst="rect">
            <a:avLst/>
          </a:prstGeom>
        </p:spPr>
      </p:pic>
      <p:sp>
        <p:nvSpPr>
          <p:cNvPr id="2" name="タイトル 1"/>
          <p:cNvSpPr>
            <a:spLocks noGrp="1"/>
          </p:cNvSpPr>
          <p:nvPr>
            <p:ph type="ctrTitle"/>
          </p:nvPr>
        </p:nvSpPr>
        <p:spPr>
          <a:xfrm>
            <a:off x="685800" y="2130467"/>
            <a:ext cx="7772400" cy="1470025"/>
          </a:xfrm>
        </p:spPr>
        <p:txBody>
          <a:bodyPr/>
          <a:lstStyle>
            <a:lvl1pPr>
              <a:defRPr>
                <a:latin typeface="+mn-lt"/>
                <a:ea typeface="+mn-ea"/>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24" name="グループ化 23"/>
          <p:cNvGrpSpPr/>
          <p:nvPr userDrawn="1"/>
        </p:nvGrpSpPr>
        <p:grpSpPr>
          <a:xfrm>
            <a:off x="414337" y="1021109"/>
            <a:ext cx="8315326" cy="43200"/>
            <a:chOff x="414337" y="1021109"/>
            <a:chExt cx="8315326" cy="43200"/>
          </a:xfrm>
        </p:grpSpPr>
        <p:sp>
          <p:nvSpPr>
            <p:cNvPr id="13" name="正方形/長方形 12"/>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 name="グループ化 22"/>
            <p:cNvGrpSpPr/>
            <p:nvPr userDrawn="1"/>
          </p:nvGrpSpPr>
          <p:grpSpPr>
            <a:xfrm>
              <a:off x="414337" y="1021109"/>
              <a:ext cx="6447110" cy="43200"/>
              <a:chOff x="414337" y="1021109"/>
              <a:chExt cx="6447110" cy="43200"/>
            </a:xfrm>
          </p:grpSpPr>
          <p:sp>
            <p:nvSpPr>
              <p:cNvPr id="14" name="正方形/長方形 13"/>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Tree>
    <p:extLst>
      <p:ext uri="{BB962C8B-B14F-4D97-AF65-F5344CB8AC3E}">
        <p14:creationId xmlns:p14="http://schemas.microsoft.com/office/powerpoint/2010/main" val="64109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11904"/>
            <a:ext cx="9144000" cy="1446096"/>
          </a:xfrm>
          <a:prstGeom prst="rect">
            <a:avLst/>
          </a:prstGeom>
        </p:spPr>
      </p:pic>
      <p:sp>
        <p:nvSpPr>
          <p:cNvPr id="2" name="タイトル 1"/>
          <p:cNvSpPr>
            <a:spLocks noGrp="1"/>
          </p:cNvSpPr>
          <p:nvPr>
            <p:ph type="ctrTitle"/>
          </p:nvPr>
        </p:nvSpPr>
        <p:spPr>
          <a:xfrm>
            <a:off x="685800" y="100848"/>
            <a:ext cx="7772400" cy="920262"/>
          </a:xfrm>
        </p:spPr>
        <p:txBody>
          <a:bodyPr>
            <a:normAutofit/>
          </a:bodyPr>
          <a:lstStyle>
            <a:lvl1pPr algn="l">
              <a:defRPr sz="3200" b="0">
                <a:solidFill>
                  <a:srgbClr val="C80E47"/>
                </a:solidFill>
                <a:latin typeface="+mn-lt"/>
                <a:ea typeface="+mj-ea"/>
                <a:cs typeface="Meiryo UI" panose="020B0604030504040204" pitchFamily="50" charset="-128"/>
              </a:defRPr>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grpSp>
        <p:nvGrpSpPr>
          <p:cNvPr id="24" name="グループ化 23"/>
          <p:cNvGrpSpPr/>
          <p:nvPr userDrawn="1"/>
        </p:nvGrpSpPr>
        <p:grpSpPr>
          <a:xfrm>
            <a:off x="414337" y="1021109"/>
            <a:ext cx="8315326" cy="43200"/>
            <a:chOff x="414337" y="1021109"/>
            <a:chExt cx="8315326" cy="43200"/>
          </a:xfrm>
        </p:grpSpPr>
        <p:sp>
          <p:nvSpPr>
            <p:cNvPr id="13" name="正方形/長方形 12"/>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 name="グループ化 22"/>
            <p:cNvGrpSpPr/>
            <p:nvPr userDrawn="1"/>
          </p:nvGrpSpPr>
          <p:grpSpPr>
            <a:xfrm>
              <a:off x="414337" y="1021109"/>
              <a:ext cx="6447110" cy="43200"/>
              <a:chOff x="414337" y="1021109"/>
              <a:chExt cx="6447110" cy="43200"/>
            </a:xfrm>
          </p:grpSpPr>
          <p:sp>
            <p:nvSpPr>
              <p:cNvPr id="14" name="正方形/長方形 13"/>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18" name="コンテンツ プレースホルダー 2"/>
          <p:cNvSpPr>
            <a:spLocks noGrp="1"/>
          </p:cNvSpPr>
          <p:nvPr>
            <p:ph idx="1"/>
          </p:nvPr>
        </p:nvSpPr>
        <p:spPr>
          <a:xfrm>
            <a:off x="457200" y="1600204"/>
            <a:ext cx="8229600" cy="4525963"/>
          </a:xfrm>
        </p:spPr>
        <p:txBody>
          <a:bodyPr/>
          <a:lstStyle>
            <a:lvl1pPr>
              <a:defRPr>
                <a:solidFill>
                  <a:schemeClr val="tx1"/>
                </a:solidFill>
                <a:latin typeface="+mn-lt"/>
                <a:ea typeface="+mn-ea"/>
              </a:defRPr>
            </a:lvl1pPr>
            <a:lvl2pPr>
              <a:defRPr>
                <a:solidFill>
                  <a:schemeClr val="tx1"/>
                </a:solidFill>
                <a:latin typeface="+mn-lt"/>
                <a:ea typeface="+mn-ea"/>
              </a:defRPr>
            </a:lvl2pPr>
            <a:lvl3pPr>
              <a:defRPr>
                <a:solidFill>
                  <a:schemeClr val="tx1"/>
                </a:solidFill>
                <a:latin typeface="+mn-lt"/>
                <a:ea typeface="+mn-ea"/>
              </a:defRPr>
            </a:lvl3pPr>
            <a:lvl4pPr>
              <a:defRPr>
                <a:solidFill>
                  <a:schemeClr val="tx1"/>
                </a:solidFill>
                <a:latin typeface="+mn-lt"/>
                <a:ea typeface="+mn-ea"/>
              </a:defRPr>
            </a:lvl4pPr>
            <a:lvl5pPr>
              <a:defRPr>
                <a:solidFill>
                  <a:schemeClr val="tx1"/>
                </a:solidFill>
                <a:latin typeface="+mn-lt"/>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841022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16" name="グループ化 15"/>
          <p:cNvGrpSpPr/>
          <p:nvPr userDrawn="1"/>
        </p:nvGrpSpPr>
        <p:grpSpPr>
          <a:xfrm>
            <a:off x="414337" y="1021109"/>
            <a:ext cx="8315326" cy="43200"/>
            <a:chOff x="414337" y="1021109"/>
            <a:chExt cx="8315326" cy="43200"/>
          </a:xfrm>
        </p:grpSpPr>
        <p:sp>
          <p:nvSpPr>
            <p:cNvPr id="17" name="正方形/長方形 16"/>
            <p:cNvSpPr/>
            <p:nvPr userDrawn="1"/>
          </p:nvSpPr>
          <p:spPr>
            <a:xfrm>
              <a:off x="6569663" y="1021109"/>
              <a:ext cx="2160000" cy="432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8" name="グループ化 22"/>
            <p:cNvGrpSpPr/>
            <p:nvPr userDrawn="1"/>
          </p:nvGrpSpPr>
          <p:grpSpPr>
            <a:xfrm>
              <a:off x="414337" y="1021109"/>
              <a:ext cx="6447110" cy="43200"/>
              <a:chOff x="414337" y="1021109"/>
              <a:chExt cx="6447110" cy="43200"/>
            </a:xfrm>
          </p:grpSpPr>
          <p:sp>
            <p:nvSpPr>
              <p:cNvPr id="19" name="正方形/長方形 18"/>
              <p:cNvSpPr/>
              <p:nvPr userDrawn="1"/>
            </p:nvSpPr>
            <p:spPr>
              <a:xfrm>
                <a:off x="414337" y="1021109"/>
                <a:ext cx="6332400" cy="4320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二等辺三角形 19"/>
              <p:cNvSpPr/>
              <p:nvPr userDrawn="1"/>
            </p:nvSpPr>
            <p:spPr>
              <a:xfrm>
                <a:off x="6632847" y="1021109"/>
                <a:ext cx="228600" cy="43200"/>
              </a:xfrm>
              <a:prstGeom prst="triangle">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2" name="タイトル 1"/>
          <p:cNvSpPr>
            <a:spLocks noGrp="1"/>
          </p:cNvSpPr>
          <p:nvPr>
            <p:ph type="title"/>
          </p:nvPr>
        </p:nvSpPr>
        <p:spPr>
          <a:xfrm>
            <a:off x="414353" y="274638"/>
            <a:ext cx="8315325" cy="1143000"/>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47235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4115"/>
            <a:ext cx="9144000" cy="1475310"/>
          </a:xfrm>
          <a:prstGeom prst="rect">
            <a:avLst/>
          </a:prstGeom>
        </p:spPr>
      </p:pic>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6088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516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8849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453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13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138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5254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201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1B8C4C-DA2F-4BA3-B3D5-A9CCE94BFFCA}" type="slidenum">
              <a:rPr kumimoji="1" lang="ja-JP" altLang="en-US" smtClean="0"/>
              <a:pPr/>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387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4" name="Line 26"/>
          <p:cNvSpPr>
            <a:spLocks noChangeShapeType="1"/>
          </p:cNvSpPr>
          <p:nvPr/>
        </p:nvSpPr>
        <p:spPr bwMode="auto">
          <a:xfrm>
            <a:off x="457200" y="990600"/>
            <a:ext cx="8229600" cy="0"/>
          </a:xfrm>
          <a:prstGeom prst="line">
            <a:avLst/>
          </a:prstGeom>
          <a:noFill/>
          <a:ln w="57150">
            <a:solidFill>
              <a:srgbClr val="003399"/>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pic>
        <p:nvPicPr>
          <p:cNvPr id="5" name="Picture 11" descr="McLovin:RMS Graphics:Steve B.:Taiho:PowerPoint Slides:TPUI Template:Slide1REV.tif"/>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l="2499" t="28896" r="65833" b="29984"/>
          <a:stretch>
            <a:fillRect/>
          </a:stretch>
        </p:blipFill>
        <p:spPr bwMode="auto">
          <a:xfrm>
            <a:off x="3" y="12700"/>
            <a:ext cx="9255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5990" y="274638"/>
            <a:ext cx="7760809" cy="5635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marL="233363" indent="-233363">
              <a:buClr>
                <a:srgbClr val="2B7DC7"/>
              </a:buClr>
              <a:buFont typeface="Wingdings" pitchFamily="2" charset="2"/>
              <a:buChar char="§"/>
              <a:defRPr sz="1600" b="0">
                <a:solidFill>
                  <a:schemeClr val="tx1"/>
                </a:solidFill>
              </a:defRPr>
            </a:lvl1pPr>
            <a:lvl2pPr marL="742950" indent="-285750">
              <a:buFont typeface="Arial" pitchFamily="34" charset="0"/>
              <a:buChar char="–"/>
              <a:defRPr sz="1400" b="0">
                <a:solidFill>
                  <a:schemeClr val="tx1"/>
                </a:solidFill>
              </a:defRPr>
            </a:lvl2pPr>
            <a:lvl3pPr>
              <a:defRPr sz="1100" b="0">
                <a:solidFill>
                  <a:schemeClr val="tx1"/>
                </a:solidFill>
              </a:defRPr>
            </a:lvl3pPr>
            <a:lvl4pPr>
              <a:defRPr sz="1000" b="0">
                <a:solidFill>
                  <a:schemeClr val="tx1"/>
                </a:solidFill>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noChangeArrowheads="1"/>
          </p:cNvSpPr>
          <p:nvPr>
            <p:ph type="ftr" sz="quarter" idx="10"/>
          </p:nvPr>
        </p:nvSpPr>
        <p:spPr>
          <a:xfrm>
            <a:off x="3733800" y="6553200"/>
            <a:ext cx="1676400" cy="304800"/>
          </a:xfrm>
          <a:prstGeom prst="rect">
            <a:avLst/>
          </a:prstGeom>
        </p:spPr>
        <p:txBody>
          <a:bodyPr/>
          <a:lstStyle>
            <a:lvl1pPr>
              <a:spcBef>
                <a:spcPct val="20000"/>
              </a:spcBef>
              <a:defRPr sz="1600">
                <a:solidFill>
                  <a:srgbClr val="FF0000"/>
                </a:solidFill>
                <a:latin typeface="Arial" charset="0"/>
                <a:cs typeface="+mn-cs"/>
              </a:defRPr>
            </a:lvl1pPr>
          </a:lstStyle>
          <a:p>
            <a:pPr>
              <a:defRPr/>
            </a:pPr>
            <a:endParaRPr lang="en-US" altLang="ja-JP" dirty="0"/>
          </a:p>
        </p:txBody>
      </p:sp>
      <p:sp>
        <p:nvSpPr>
          <p:cNvPr id="8" name="Text Placeholder 7"/>
          <p:cNvSpPr>
            <a:spLocks noGrp="1"/>
          </p:cNvSpPr>
          <p:nvPr>
            <p:ph type="body" sz="quarter" idx="11"/>
          </p:nvPr>
        </p:nvSpPr>
        <p:spPr>
          <a:xfrm>
            <a:off x="457200" y="1066800"/>
            <a:ext cx="8229600" cy="609600"/>
          </a:xfrm>
        </p:spPr>
        <p:txBody>
          <a:bodyPr/>
          <a:lstStyle>
            <a:lvl1pPr marL="0" indent="0">
              <a:buNone/>
              <a:defRPr sz="1600" b="0">
                <a:solidFill>
                  <a:srgbClr val="000000"/>
                </a:solidFill>
              </a:defRPr>
            </a:lvl1pPr>
            <a:lvl2pPr marL="457200" indent="0">
              <a:buNone/>
              <a:defRPr sz="1600" b="0"/>
            </a:lvl2pPr>
            <a:lvl3pPr marL="914400" indent="0">
              <a:buNone/>
              <a:defRPr sz="1600" b="0"/>
            </a:lvl3pPr>
            <a:lvl4pPr marL="1371600" indent="0">
              <a:buNone/>
              <a:defRPr sz="1600" b="0"/>
            </a:lvl4pPr>
            <a:lvl5pPr marL="1828800" indent="0">
              <a:buNone/>
              <a:defRPr sz="1600" b="0"/>
            </a:lvl5pPr>
          </a:lstStyle>
          <a:p>
            <a:pPr lvl="0"/>
            <a:r>
              <a:rPr lang="en-US" dirty="0"/>
              <a:t>Click to edit Master text styles</a:t>
            </a:r>
          </a:p>
        </p:txBody>
      </p:sp>
    </p:spTree>
    <p:extLst>
      <p:ext uri="{BB962C8B-B14F-4D97-AF65-F5344CB8AC3E}">
        <p14:creationId xmlns:p14="http://schemas.microsoft.com/office/powerpoint/2010/main" val="3057238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akeaway only">
    <p:spTree>
      <p:nvGrpSpPr>
        <p:cNvPr id="1" name=""/>
        <p:cNvGrpSpPr/>
        <p:nvPr/>
      </p:nvGrpSpPr>
      <p:grpSpPr>
        <a:xfrm>
          <a:off x="0" y="0"/>
          <a:ext cx="0" cy="0"/>
          <a:chOff x="0" y="0"/>
          <a:chExt cx="0" cy="0"/>
        </a:xfrm>
      </p:grpSpPr>
      <p:sp>
        <p:nvSpPr>
          <p:cNvPr id="4" name="Line 26"/>
          <p:cNvSpPr>
            <a:spLocks noChangeShapeType="1"/>
          </p:cNvSpPr>
          <p:nvPr/>
        </p:nvSpPr>
        <p:spPr bwMode="auto">
          <a:xfrm>
            <a:off x="457200" y="990600"/>
            <a:ext cx="8229600" cy="0"/>
          </a:xfrm>
          <a:prstGeom prst="line">
            <a:avLst/>
          </a:prstGeom>
          <a:noFill/>
          <a:ln w="57150">
            <a:solidFill>
              <a:srgbClr val="003399"/>
            </a:solidFill>
            <a:round/>
            <a:headEnd/>
            <a:tailEnd/>
          </a:ln>
        </p:spPr>
        <p:txBody>
          <a:bodyPr/>
          <a:lstStyle/>
          <a:p>
            <a:endParaRPr kumimoji="0" lang="ja-JP" altLang="en-US">
              <a:solidFill>
                <a:prstClr val="black"/>
              </a:solidFill>
            </a:endParaRPr>
          </a:p>
        </p:txBody>
      </p:sp>
      <p:pic>
        <p:nvPicPr>
          <p:cNvPr id="5" name="Picture 11" descr="McLovin:RMS Graphics:Steve B.:Taiho:PowerPoint Slides:TPUI Template:Slide1REV.tif"/>
          <p:cNvPicPr>
            <a:picLocks noChangeAspect="1" noChangeArrowheads="1"/>
          </p:cNvPicPr>
          <p:nvPr userDrawn="1"/>
        </p:nvPicPr>
        <p:blipFill>
          <a:blip r:embed="rId2" r:link="rId3" cstate="print"/>
          <a:srcRect l="2499" t="28896" r="65833" b="29984"/>
          <a:stretch>
            <a:fillRect/>
          </a:stretch>
        </p:blipFill>
        <p:spPr bwMode="auto">
          <a:xfrm>
            <a:off x="3" y="12700"/>
            <a:ext cx="925513" cy="901700"/>
          </a:xfrm>
          <a:prstGeom prst="rect">
            <a:avLst/>
          </a:prstGeom>
          <a:noFill/>
          <a:ln w="9525">
            <a:noFill/>
            <a:miter lim="800000"/>
            <a:headEnd/>
            <a:tailEnd/>
          </a:ln>
        </p:spPr>
      </p:pic>
      <p:sp>
        <p:nvSpPr>
          <p:cNvPr id="2" name="Title 1"/>
          <p:cNvSpPr>
            <a:spLocks noGrp="1"/>
          </p:cNvSpPr>
          <p:nvPr>
            <p:ph type="title"/>
          </p:nvPr>
        </p:nvSpPr>
        <p:spPr>
          <a:xfrm>
            <a:off x="925990" y="274638"/>
            <a:ext cx="7760809" cy="563562"/>
          </a:xfrm>
        </p:spPr>
        <p:txBody>
          <a:bodyPr/>
          <a:lstStyle>
            <a:lvl1pPr algn="l">
              <a:defRPr/>
            </a:lvl1pPr>
          </a:lstStyle>
          <a:p>
            <a:r>
              <a:rPr lang="en-US"/>
              <a:t>Click to edit Master title style</a:t>
            </a:r>
            <a:endParaRPr lang="en-US" dirty="0"/>
          </a:p>
        </p:txBody>
      </p:sp>
      <p:sp>
        <p:nvSpPr>
          <p:cNvPr id="8" name="Text Placeholder 7"/>
          <p:cNvSpPr>
            <a:spLocks noGrp="1"/>
          </p:cNvSpPr>
          <p:nvPr>
            <p:ph type="body" sz="quarter" idx="11"/>
          </p:nvPr>
        </p:nvSpPr>
        <p:spPr>
          <a:xfrm>
            <a:off x="457200" y="1066800"/>
            <a:ext cx="8229600" cy="609600"/>
          </a:xfrm>
        </p:spPr>
        <p:txBody>
          <a:bodyPr/>
          <a:lstStyle>
            <a:lvl1pPr marL="0" indent="0">
              <a:buNone/>
              <a:defRPr sz="1600" b="0">
                <a:solidFill>
                  <a:srgbClr val="000000"/>
                </a:solidFill>
              </a:defRPr>
            </a:lvl1pPr>
            <a:lvl2pPr marL="457200" indent="0">
              <a:buNone/>
              <a:defRPr sz="1600" b="0"/>
            </a:lvl2pPr>
            <a:lvl3pPr marL="914400" indent="0">
              <a:buNone/>
              <a:defRPr sz="1600" b="0"/>
            </a:lvl3pPr>
            <a:lvl4pPr marL="1371600" indent="0">
              <a:buNone/>
              <a:defRPr sz="1600" b="0"/>
            </a:lvl4pPr>
            <a:lvl5pPr marL="1828800" indent="0">
              <a:buNone/>
              <a:defRPr sz="1600" b="0"/>
            </a:lvl5pPr>
          </a:lstStyle>
          <a:p>
            <a:pPr lvl="0"/>
            <a:r>
              <a:rPr lang="en-US" dirty="0"/>
              <a:t>Click to edit Master text styles</a:t>
            </a:r>
          </a:p>
        </p:txBody>
      </p:sp>
      <p:sp>
        <p:nvSpPr>
          <p:cNvPr id="6" name="Footer Placeholder 5"/>
          <p:cNvSpPr>
            <a:spLocks noGrp="1" noChangeArrowheads="1"/>
          </p:cNvSpPr>
          <p:nvPr>
            <p:ph type="ftr" sz="quarter" idx="12"/>
          </p:nvPr>
        </p:nvSpPr>
        <p:spPr>
          <a:xfrm>
            <a:off x="3733800" y="6553200"/>
            <a:ext cx="1676400" cy="304800"/>
          </a:xfrm>
          <a:prstGeom prst="rect">
            <a:avLst/>
          </a:prstGeom>
        </p:spPr>
        <p:txBody>
          <a:bodyPr/>
          <a:lstStyle>
            <a:lvl1pPr>
              <a:spcBef>
                <a:spcPct val="20000"/>
              </a:spcBef>
              <a:defRPr sz="1600">
                <a:solidFill>
                  <a:srgbClr val="FF0000"/>
                </a:solidFill>
                <a:latin typeface="Arial" charset="0"/>
                <a:ea typeface="+mn-ea"/>
                <a:cs typeface="+mn-cs"/>
              </a:defRPr>
            </a:lvl1pPr>
          </a:lstStyle>
          <a:p>
            <a:pPr>
              <a:defRPr/>
            </a:pPr>
            <a:endParaRPr kumimoji="0" lang="en-US" altLang="ja-JP" dirty="0"/>
          </a:p>
        </p:txBody>
      </p:sp>
    </p:spTree>
    <p:extLst>
      <p:ext uri="{BB962C8B-B14F-4D97-AF65-F5344CB8AC3E}">
        <p14:creationId xmlns:p14="http://schemas.microsoft.com/office/powerpoint/2010/main" val="2313067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_タイトルのみ">
    <p:spTree>
      <p:nvGrpSpPr>
        <p:cNvPr id="1" name=""/>
        <p:cNvGrpSpPr/>
        <p:nvPr/>
      </p:nvGrpSpPr>
      <p:grpSpPr>
        <a:xfrm>
          <a:off x="0" y="0"/>
          <a:ext cx="0" cy="0"/>
          <a:chOff x="0" y="0"/>
          <a:chExt cx="0" cy="0"/>
        </a:xfrm>
      </p:grpSpPr>
      <p:sp>
        <p:nvSpPr>
          <p:cNvPr id="7" name="正方形/長方形 6"/>
          <p:cNvSpPr/>
          <p:nvPr/>
        </p:nvSpPr>
        <p:spPr>
          <a:xfrm>
            <a:off x="148910" y="754470"/>
            <a:ext cx="8100000" cy="72010"/>
          </a:xfrm>
          <a:prstGeom prst="rect">
            <a:avLst/>
          </a:prstGeom>
          <a:gradFill>
            <a:gsLst>
              <a:gs pos="0">
                <a:schemeClr val="accent6">
                  <a:lumMod val="60000"/>
                  <a:lumOff val="40000"/>
                </a:schemeClr>
              </a:gs>
              <a:gs pos="50000">
                <a:srgbClr val="8A532C"/>
              </a:gs>
              <a:gs pos="100000">
                <a:schemeClr val="accent6">
                  <a:lumMod val="60000"/>
                  <a:lumOff val="4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2" name="タイトル 10"/>
          <p:cNvSpPr>
            <a:spLocks noGrp="1"/>
          </p:cNvSpPr>
          <p:nvPr>
            <p:ph type="title"/>
          </p:nvPr>
        </p:nvSpPr>
        <p:spPr>
          <a:xfrm>
            <a:off x="148910" y="116540"/>
            <a:ext cx="8100000" cy="586541"/>
          </a:xfrm>
          <a:prstGeom prst="rect">
            <a:avLst/>
          </a:prstGeom>
        </p:spPr>
        <p:txBody>
          <a:bodyPr anchor="ctr"/>
          <a:lstStyle>
            <a:lvl1pPr algn="l">
              <a:defRPr sz="3200">
                <a:solidFill>
                  <a:srgbClr val="6633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defRPr>
            </a:lvl1pPr>
          </a:lstStyle>
          <a:p>
            <a:r>
              <a:rPr kumimoji="1" lang="ja-JP" altLang="en-US" dirty="0"/>
              <a:t>マスター タイトルの書式設定</a:t>
            </a:r>
          </a:p>
        </p:txBody>
      </p:sp>
      <p:pic>
        <p:nvPicPr>
          <p:cNvPr id="8" name="Picture 2" descr="C:\Users\x27933\AppData\Local\Temp\DxExp\jp-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188" y="102983"/>
            <a:ext cx="656432" cy="73365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4"/>
          <p:cNvSpPr>
            <a:spLocks noGrp="1"/>
          </p:cNvSpPr>
          <p:nvPr>
            <p:ph type="dt" sz="half" idx="10"/>
          </p:nvPr>
        </p:nvSpPr>
        <p:spPr>
          <a:xfrm>
            <a:off x="251400" y="6597482"/>
            <a:ext cx="1094874" cy="196045"/>
          </a:xfrm>
          <a:prstGeom prst="rect">
            <a:avLst/>
          </a:prstGeom>
        </p:spPr>
        <p:txBody>
          <a:bodyPr anchor="ctr"/>
          <a:lstStyle>
            <a:lvl1pPr>
              <a:defRPr sz="1600" b="1">
                <a:solidFill>
                  <a:srgbClr val="72392C"/>
                </a:solidFill>
                <a:latin typeface="+mn-lt"/>
              </a:defRPr>
            </a:lvl1pPr>
          </a:lstStyle>
          <a:p>
            <a:endParaRPr lang="en-US" dirty="0"/>
          </a:p>
        </p:txBody>
      </p:sp>
      <p:sp>
        <p:nvSpPr>
          <p:cNvPr id="14" name="Footer Placeholder 5"/>
          <p:cNvSpPr>
            <a:spLocks noGrp="1"/>
          </p:cNvSpPr>
          <p:nvPr>
            <p:ph type="ftr" sz="quarter" idx="11"/>
          </p:nvPr>
        </p:nvSpPr>
        <p:spPr>
          <a:xfrm>
            <a:off x="1377635" y="6597482"/>
            <a:ext cx="5400000" cy="196045"/>
          </a:xfrm>
          <a:prstGeom prst="rect">
            <a:avLst/>
          </a:prstGeom>
        </p:spPr>
        <p:txBody>
          <a:bodyPr anchor="ctr"/>
          <a:lstStyle>
            <a:lvl1pPr>
              <a:defRPr sz="1200" b="1">
                <a:solidFill>
                  <a:srgbClr val="72392C"/>
                </a:solidFill>
                <a:latin typeface="+mn-lt"/>
              </a:defRPr>
            </a:lvl1pPr>
          </a:lstStyle>
          <a:p>
            <a:pPr defTabSz="457200"/>
            <a:endParaRPr kumimoji="0" lang="en-US" dirty="0"/>
          </a:p>
        </p:txBody>
      </p:sp>
      <p:sp>
        <p:nvSpPr>
          <p:cNvPr id="15" name="Slide Number Placeholder 6"/>
          <p:cNvSpPr>
            <a:spLocks noGrp="1"/>
          </p:cNvSpPr>
          <p:nvPr>
            <p:ph type="sldNum" sz="quarter" idx="12"/>
          </p:nvPr>
        </p:nvSpPr>
        <p:spPr>
          <a:xfrm>
            <a:off x="8144786" y="6597482"/>
            <a:ext cx="747814" cy="196045"/>
          </a:xfrm>
          <a:prstGeom prst="rect">
            <a:avLst/>
          </a:prstGeom>
        </p:spPr>
        <p:txBody>
          <a:bodyPr anchor="ctr"/>
          <a:lstStyle>
            <a:lvl1pPr algn="ctr">
              <a:defRPr sz="1200" b="1">
                <a:solidFill>
                  <a:srgbClr val="72392C"/>
                </a:solidFill>
                <a:latin typeface="+mn-lt"/>
              </a:defRPr>
            </a:lvl1pPr>
          </a:lstStyle>
          <a:p>
            <a:pPr defTabSz="457200"/>
            <a:fld id="{71734272-074B-9043-B66E-A351B5D819EB}" type="slidenum">
              <a:rPr kumimoji="0" lang="en-US" smtClean="0"/>
              <a:pPr defTabSz="457200"/>
              <a:t>‹#›</a:t>
            </a:fld>
            <a:endParaRPr kumimoji="0" lang="en-US" dirty="0"/>
          </a:p>
        </p:txBody>
      </p:sp>
      <p:sp>
        <p:nvSpPr>
          <p:cNvPr id="9" name="正方形/長方形 8"/>
          <p:cNvSpPr/>
          <p:nvPr userDrawn="1"/>
        </p:nvSpPr>
        <p:spPr>
          <a:xfrm>
            <a:off x="148910" y="754470"/>
            <a:ext cx="8100000" cy="72010"/>
          </a:xfrm>
          <a:prstGeom prst="rect">
            <a:avLst/>
          </a:prstGeom>
          <a:gradFill>
            <a:gsLst>
              <a:gs pos="0">
                <a:schemeClr val="accent6">
                  <a:lumMod val="50000"/>
                </a:schemeClr>
              </a:gs>
              <a:gs pos="50000">
                <a:srgbClr val="663300"/>
              </a:gs>
              <a:gs pos="100000">
                <a:schemeClr val="accent6">
                  <a:lumMod val="5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843220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C4C-DA2F-4BA3-B3D5-A9CCE94BFFC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F34A9-B8CE-48FE-BB43-05E98E2C499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842489F1-1070-4DA9-98EA-59A8E8A1D175}" type="slidenum">
              <a:rPr lang="ja-JP" altLang="en-US"/>
              <a:pPr>
                <a:defRPr/>
              </a:pPr>
              <a:t>‹#›</a:t>
            </a:fld>
            <a:endParaRPr lang="ja-JP" altLang="en-US"/>
          </a:p>
        </p:txBody>
      </p:sp>
    </p:spTree>
    <p:extLst>
      <p:ext uri="{BB962C8B-B14F-4D97-AF65-F5344CB8AC3E}">
        <p14:creationId xmlns:p14="http://schemas.microsoft.com/office/powerpoint/2010/main" val="374509559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C4C-DA2F-4BA3-B3D5-A9CCE94BFF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49545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5F98B-10C4-4C0C-A0A8-D008A28839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610606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842489F1-1070-4DA9-98EA-59A8E8A1D175}" type="slidenum">
              <a:rPr lang="ja-JP" altLang="en-US"/>
              <a:pPr>
                <a:defRPr/>
              </a:pPr>
              <a:t>‹#›</a:t>
            </a:fld>
            <a:endParaRPr lang="ja-JP" altLang="en-US"/>
          </a:p>
        </p:txBody>
      </p:sp>
    </p:spTree>
    <p:extLst>
      <p:ext uri="{BB962C8B-B14F-4D97-AF65-F5344CB8AC3E}">
        <p14:creationId xmlns:p14="http://schemas.microsoft.com/office/powerpoint/2010/main" val="30942923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67817-2301-4C0C-8DA2-6C94AEE32DB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064387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21325" y="649291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C1938-53B7-4F78-B1FC-ADE54534A7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122823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41" r:id="rId15"/>
  </p:sldLayoutIdLst>
  <p:hf sldNum="0" hdr="0" ftr="0" dt="0"/>
  <p:txStyles>
    <p:titleStyle>
      <a:lvl1pPr algn="ctr" defTabSz="914400" rtl="0" eaLnBrk="1" latinLnBrk="0" hangingPunct="1">
        <a:spcBef>
          <a:spcPct val="0"/>
        </a:spcBef>
        <a:buNone/>
        <a:defRPr kumimoji="1" sz="4400" kern="1200" baseline="0">
          <a:solidFill>
            <a:schemeClr val="tx1"/>
          </a:solidFill>
          <a:latin typeface="Arial" panose="020B0604020202020204" pitchFamily="34" charset="0"/>
          <a:ea typeface="ＭＳ Ｐゴシック" panose="020B060007020508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86.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48E4637-107E-4936-A9BC-450BECC60B21}"/>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346C33D3-72BB-486F-87FA-05DE6EC440A6}"/>
              </a:ext>
            </a:extLst>
          </p:cNvPr>
          <p:cNvSpPr txBox="1">
            <a:spLocks/>
          </p:cNvSpPr>
          <p:nvPr/>
        </p:nvSpPr>
        <p:spPr>
          <a:xfrm>
            <a:off x="-71603" y="2564904"/>
            <a:ext cx="9180512" cy="1080120"/>
          </a:xfrm>
          <a:prstGeom prst="rect">
            <a:avLst/>
          </a:prstGeom>
        </p:spPr>
        <p:txBody>
          <a:bodyPr/>
          <a:lstStyle/>
          <a:p>
            <a:pPr marL="0" marR="0" lvl="0" indent="0" algn="ctr"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青森県がん教育</a:t>
            </a: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スライド補助資料</a:t>
            </a:r>
          </a:p>
        </p:txBody>
      </p:sp>
      <p:sp>
        <p:nvSpPr>
          <p:cNvPr id="7" name="正方形/長方形 6">
            <a:extLst>
              <a:ext uri="{FF2B5EF4-FFF2-40B4-BE49-F238E27FC236}">
                <a16:creationId xmlns:a16="http://schemas.microsoft.com/office/drawing/2014/main" id="{12F2BF12-109D-47C7-A1B1-4EEDEC1ABEAC}"/>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92A07EE-59C4-4EBD-87C7-B961E4E66BCF}"/>
              </a:ext>
            </a:extLst>
          </p:cNvPr>
          <p:cNvSpPr/>
          <p:nvPr/>
        </p:nvSpPr>
        <p:spPr>
          <a:xfrm>
            <a:off x="5846477" y="612841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青森県がん教育検討委員会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944C67AB-6C24-4851-B5E8-31BBEE8BC6C5}"/>
              </a:ext>
            </a:extLst>
          </p:cNvPr>
          <p:cNvSpPr txBox="1"/>
          <p:nvPr/>
        </p:nvSpPr>
        <p:spPr>
          <a:xfrm>
            <a:off x="1655676" y="4388701"/>
            <a:ext cx="5832648" cy="584775"/>
          </a:xfrm>
          <a:prstGeom prst="rect">
            <a:avLst/>
          </a:prstGeom>
          <a:noFill/>
        </p:spPr>
        <p:txBody>
          <a:bodyPr wrap="square" rtlCol="0">
            <a:spAutoFit/>
          </a:bodyPr>
          <a:lstStyle/>
          <a:p>
            <a:pPr algn="ctr"/>
            <a:r>
              <a:rPr kumimoji="1" lang="ja-JP" altLang="en-US" sz="3200" b="1" dirty="0">
                <a:solidFill>
                  <a:schemeClr val="tx2"/>
                </a:solidFill>
                <a:latin typeface="+mj-ea"/>
                <a:ea typeface="+mj-ea"/>
              </a:rPr>
              <a:t>（</a:t>
            </a:r>
            <a:r>
              <a:rPr kumimoji="1" lang="ja-JP" altLang="en-US" sz="3200" dirty="0">
                <a:latin typeface="+mj-ea"/>
                <a:ea typeface="+mj-ea"/>
              </a:rPr>
              <a:t>令和７年３月一部改訂</a:t>
            </a:r>
            <a:r>
              <a:rPr kumimoji="1" lang="ja-JP" altLang="en-US" sz="3200" b="1" dirty="0">
                <a:solidFill>
                  <a:schemeClr val="tx2"/>
                </a:solidFill>
                <a:latin typeface="+mj-ea"/>
                <a:ea typeface="+mj-ea"/>
              </a:rPr>
              <a:t>）</a:t>
            </a:r>
          </a:p>
        </p:txBody>
      </p:sp>
    </p:spTree>
    <p:extLst>
      <p:ext uri="{BB962C8B-B14F-4D97-AF65-F5344CB8AC3E}">
        <p14:creationId xmlns:p14="http://schemas.microsoft.com/office/powerpoint/2010/main" val="343421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7603" y="2828835"/>
            <a:ext cx="7128792"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がん死亡率が最も高い都道府県はどこでしょう？</a:t>
            </a:r>
            <a:endParaRPr kumimoji="1" lang="en-US" altLang="ja-JP"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47013"/>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76875"/>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23762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問題です</a:t>
            </a:r>
          </a:p>
        </p:txBody>
      </p:sp>
      <p:sp>
        <p:nvSpPr>
          <p:cNvPr id="6" name="正方形/長方形 5">
            <a:extLst>
              <a:ext uri="{FF2B5EF4-FFF2-40B4-BE49-F238E27FC236}">
                <a16:creationId xmlns:a16="http://schemas.microsoft.com/office/drawing/2014/main" id="{2AFBC4A8-BFE9-4D19-8480-71A3B26FE955}"/>
              </a:ext>
            </a:extLst>
          </p:cNvPr>
          <p:cNvSpPr/>
          <p:nvPr/>
        </p:nvSpPr>
        <p:spPr>
          <a:xfrm>
            <a:off x="5874672"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754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450" y="6471182"/>
            <a:ext cx="9144001" cy="41890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Rectangle 19"/>
          <p:cNvSpPr>
            <a:spLocks noChangeArrowheads="1"/>
          </p:cNvSpPr>
          <p:nvPr/>
        </p:nvSpPr>
        <p:spPr bwMode="auto">
          <a:xfrm>
            <a:off x="2661618" y="5052120"/>
            <a:ext cx="691215"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a:ea typeface="HGｺﾞｼｯｸE" pitchFamily="49" charset="-128"/>
                <a:cs typeface="+mn-cs"/>
              </a:rPr>
              <a:t>9.0%</a:t>
            </a:r>
          </a:p>
        </p:txBody>
      </p:sp>
      <p:sp>
        <p:nvSpPr>
          <p:cNvPr id="25" name="Rectangle 2"/>
          <p:cNvSpPr>
            <a:spLocks noChangeArrowheads="1"/>
          </p:cNvSpPr>
          <p:nvPr/>
        </p:nvSpPr>
        <p:spPr bwMode="auto">
          <a:xfrm>
            <a:off x="35496" y="227112"/>
            <a:ext cx="9175558" cy="609600"/>
          </a:xfrm>
          <a:prstGeom prst="rect">
            <a:avLst/>
          </a:prstGeom>
          <a:noFill/>
          <a:ln w="9525">
            <a:noFill/>
            <a:miter lim="800000"/>
            <a:headEnd/>
            <a:tailEnd/>
          </a:ln>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がん死亡率の最も高い</a:t>
            </a:r>
            <a:r>
              <a:rPr kumimoji="1" lang="ja-JP" altLang="en-US"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a:t>
            </a: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はどこでしょう？</a:t>
            </a:r>
          </a:p>
        </p:txBody>
      </p:sp>
      <p:sp>
        <p:nvSpPr>
          <p:cNvPr id="6" name="正方形/長方形 5">
            <a:extLst>
              <a:ext uri="{FF2B5EF4-FFF2-40B4-BE49-F238E27FC236}">
                <a16:creationId xmlns:a16="http://schemas.microsoft.com/office/drawing/2014/main" id="{23EBC1D9-4DD9-4DAA-AC2B-2FF9FE65EC75}"/>
              </a:ext>
            </a:extLst>
          </p:cNvPr>
          <p:cNvSpPr/>
          <p:nvPr/>
        </p:nvSpPr>
        <p:spPr>
          <a:xfrm>
            <a:off x="2298286" y="6185427"/>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3" name="正方形/長方形 12">
            <a:extLst>
              <a:ext uri="{FF2B5EF4-FFF2-40B4-BE49-F238E27FC236}">
                <a16:creationId xmlns:a16="http://schemas.microsoft.com/office/drawing/2014/main" id="{AC06CBDD-D1C7-4DEB-B397-EC2D382B2FFE}"/>
              </a:ext>
            </a:extLst>
          </p:cNvPr>
          <p:cNvSpPr/>
          <p:nvPr/>
        </p:nvSpPr>
        <p:spPr>
          <a:xfrm>
            <a:off x="1068883" y="1484784"/>
            <a:ext cx="695623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がん（全部位）の</a:t>
            </a:r>
            <a:r>
              <a:rPr kumimoji="1" lang="en-US" altLang="ja-JP"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75</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歳未満年齢調整死亡率</a:t>
            </a:r>
            <a:r>
              <a:rPr lang="ja-JP" altLang="en-US" sz="2400" b="1" dirty="0">
                <a:latin typeface="メイリオ" panose="020B0604030504040204" pitchFamily="50" charset="-128"/>
                <a:ea typeface="メイリオ" panose="020B0604030504040204" pitchFamily="50" charset="-128"/>
              </a:rPr>
              <a:t>＞</a:t>
            </a:r>
            <a:endPar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05D2AE5-12D3-41C8-89C9-C146B38614FC}"/>
              </a:ext>
            </a:extLst>
          </p:cNvPr>
          <p:cNvSpPr/>
          <p:nvPr/>
        </p:nvSpPr>
        <p:spPr>
          <a:xfrm>
            <a:off x="5818296" y="648997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B8990023-AE21-472B-9EAE-5F77BC100CFA}"/>
              </a:ext>
            </a:extLst>
          </p:cNvPr>
          <p:cNvPicPr>
            <a:picLocks noChangeAspect="1"/>
          </p:cNvPicPr>
          <p:nvPr/>
        </p:nvPicPr>
        <p:blipFill>
          <a:blip r:embed="rId3"/>
          <a:stretch>
            <a:fillRect/>
          </a:stretch>
        </p:blipFill>
        <p:spPr>
          <a:xfrm>
            <a:off x="177254" y="2052623"/>
            <a:ext cx="8789491" cy="2183011"/>
          </a:xfrm>
          <a:prstGeom prst="rect">
            <a:avLst/>
          </a:prstGeom>
        </p:spPr>
      </p:pic>
    </p:spTree>
    <p:extLst>
      <p:ext uri="{BB962C8B-B14F-4D97-AF65-F5344CB8AC3E}">
        <p14:creationId xmlns:p14="http://schemas.microsoft.com/office/powerpoint/2010/main" val="142604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7340" y="1963524"/>
            <a:ext cx="727280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日本人が生涯のうちがんになる</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確率は、男性</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％、女性</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51.2</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％です。</a:t>
            </a:r>
          </a:p>
        </p:txBody>
      </p:sp>
      <p:sp>
        <p:nvSpPr>
          <p:cNvPr id="3" name="正方形/長方形 2"/>
          <p:cNvSpPr/>
          <p:nvPr/>
        </p:nvSpPr>
        <p:spPr>
          <a:xfrm>
            <a:off x="935595" y="3554995"/>
            <a:ext cx="727280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一生のうち、２人に１人はがんを</a:t>
            </a:r>
            <a:r>
              <a:rPr kumimoji="1" lang="ja-JP" altLang="en-US"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患う</a:t>
            </a:r>
            <a:endParaRPr kumimoji="1" lang="en-US" altLang="ja-JP"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可能性があります。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07504" y="172245"/>
            <a:ext cx="7992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生涯のうちがんになる率は・・・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93AF1F18-CCEA-4497-ACD8-08FB3EC74933}"/>
              </a:ext>
            </a:extLst>
          </p:cNvPr>
          <p:cNvSpPr/>
          <p:nvPr/>
        </p:nvSpPr>
        <p:spPr>
          <a:xfrm>
            <a:off x="416642" y="5879922"/>
            <a:ext cx="8727358" cy="5751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出典：国立がん研究センターがん情報サービス「がん統計」（最新がん統計）</a:t>
            </a:r>
            <a:endParaRPr kumimoji="1" lang="en-US" altLang="ja-JP" sz="1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21D486E0-E069-4D37-BF04-AFF4A4654A21}"/>
              </a:ext>
            </a:extLst>
          </p:cNvPr>
          <p:cNvSpPr/>
          <p:nvPr/>
        </p:nvSpPr>
        <p:spPr>
          <a:xfrm>
            <a:off x="5881568" y="644845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545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62643"/>
            <a:ext cx="9170138"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442780" y="5827957"/>
            <a:ext cx="8727358" cy="5751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600" dirty="0">
                <a:solidFill>
                  <a:schemeClr val="tx1"/>
                </a:solidFill>
                <a:latin typeface="メイリオ" panose="020B0604030504040204" pitchFamily="50" charset="-128"/>
                <a:ea typeface="メイリオ" panose="020B0604030504040204" pitchFamily="50" charset="-128"/>
              </a:rPr>
              <a:t>出典：国立がん研究センター</a:t>
            </a:r>
            <a:r>
              <a:rPr lang="ja-JP" altLang="en-US" sz="1600" dirty="0">
                <a:solidFill>
                  <a:schemeClr val="tx1"/>
                </a:solidFill>
                <a:latin typeface="メイリオ" panose="020B0604030504040204" pitchFamily="50" charset="-128"/>
                <a:ea typeface="メイリオ" panose="020B0604030504040204" pitchFamily="50" charset="-128"/>
              </a:rPr>
              <a:t>がん情報サービス「がん統計」（全国がん登録）</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0" y="208936"/>
            <a:ext cx="6336704" cy="646331"/>
          </a:xfrm>
          <a:prstGeom prst="rect">
            <a:avLst/>
          </a:prstGeom>
          <a:noFill/>
        </p:spPr>
        <p:txBody>
          <a:bodyPr wrap="square" rtlCol="0">
            <a:spAutoFit/>
          </a:bodyPr>
          <a:lstStyle/>
          <a:p>
            <a:r>
              <a:rPr lang="ja-JP" altLang="en-US" sz="3600" dirty="0">
                <a:solidFill>
                  <a:srgbClr val="FFFFFF"/>
                </a:solidFill>
                <a:latin typeface="メイリオ" panose="020B0604030504040204" pitchFamily="50" charset="-128"/>
                <a:ea typeface="メイリオ" panose="020B0604030504040204" pitchFamily="50" charset="-128"/>
              </a:rPr>
              <a:t>青森県のがんの現状①</a:t>
            </a:r>
            <a:endParaRPr kumimoji="1" lang="ja-JP" altLang="en-US" sz="3600" dirty="0">
              <a:solidFill>
                <a:srgbClr val="FFFFFF"/>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C7F5286-9301-4E16-8E9A-F81DF57DF92E}"/>
              </a:ext>
            </a:extLst>
          </p:cNvPr>
          <p:cNvSpPr txBox="1"/>
          <p:nvPr/>
        </p:nvSpPr>
        <p:spPr>
          <a:xfrm>
            <a:off x="1403648" y="1397376"/>
            <a:ext cx="6840760" cy="4278094"/>
          </a:xfrm>
          <a:prstGeom prst="rect">
            <a:avLst/>
          </a:prstGeom>
          <a:noFill/>
        </p:spPr>
        <p:txBody>
          <a:bodyPr wrap="square" rtlCol="0">
            <a:spAutoFit/>
          </a:bodyPr>
          <a:lstStyle/>
          <a:p>
            <a:pPr lvl="0">
              <a:defRPr/>
            </a:pPr>
            <a:r>
              <a:rPr lang="ja-JP" altLang="en-US" sz="3200" dirty="0">
                <a:solidFill>
                  <a:prstClr val="black"/>
                </a:solidFill>
                <a:latin typeface="メイリオ" panose="020B0604030504040204" pitchFamily="50" charset="-128"/>
                <a:ea typeface="メイリオ" panose="020B0604030504040204" pitchFamily="50" charset="-128"/>
              </a:rPr>
              <a:t>青森県で罹患率が高い「がん」は</a:t>
            </a:r>
            <a:endParaRPr lang="en-US" altLang="ja-JP" sz="3200" dirty="0">
              <a:solidFill>
                <a:prstClr val="black"/>
              </a:solidFill>
              <a:latin typeface="メイリオ" panose="020B0604030504040204" pitchFamily="50" charset="-128"/>
              <a:ea typeface="メイリオ" panose="020B0604030504040204" pitchFamily="50" charset="-128"/>
            </a:endParaRPr>
          </a:p>
          <a:p>
            <a:pPr lvl="0">
              <a:defRPr/>
            </a:pPr>
            <a:r>
              <a:rPr lang="ja-JP" altLang="en-US" sz="3200" dirty="0">
                <a:solidFill>
                  <a:prstClr val="black"/>
                </a:solidFill>
                <a:latin typeface="メイリオ" panose="020B0604030504040204" pitchFamily="50" charset="-128"/>
                <a:ea typeface="メイリオ" panose="020B0604030504040204" pitchFamily="50" charset="-128"/>
              </a:rPr>
              <a:t>何がんでしょうか？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胃がん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大腸がん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乳がん</a:t>
            </a:r>
          </a:p>
        </p:txBody>
      </p:sp>
      <p:sp>
        <p:nvSpPr>
          <p:cNvPr id="7" name="正方形/長方形 6">
            <a:extLst>
              <a:ext uri="{FF2B5EF4-FFF2-40B4-BE49-F238E27FC236}">
                <a16:creationId xmlns:a16="http://schemas.microsoft.com/office/drawing/2014/main" id="{5A11E994-6ABE-42D2-A228-00A5590EEAF1}"/>
              </a:ext>
            </a:extLst>
          </p:cNvPr>
          <p:cNvSpPr/>
          <p:nvPr/>
        </p:nvSpPr>
        <p:spPr>
          <a:xfrm>
            <a:off x="5863232"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899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2797FB6-1918-4B27-BDB4-9986A12A63CE}"/>
              </a:ext>
            </a:extLst>
          </p:cNvPr>
          <p:cNvSpPr/>
          <p:nvPr/>
        </p:nvSpPr>
        <p:spPr>
          <a:xfrm>
            <a:off x="0" y="6381328"/>
            <a:ext cx="9125450" cy="50405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669430F2-B0FF-40F2-B05D-06F8371BEB1D}"/>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a:xfrm>
            <a:off x="213669" y="1354200"/>
            <a:ext cx="8870851"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baseline="0">
                <a:solidFill>
                  <a:schemeClr val="tx1"/>
                </a:solidFill>
                <a:latin typeface="+mn-lt"/>
                <a:ea typeface="+mn-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tab pos="2954338" algn="l"/>
                <a:tab pos="5286375" algn="l"/>
              </a:tabLst>
              <a:defRPr/>
            </a:pPr>
            <a:r>
              <a:rPr kumimoji="1" lang="ja-JP" altLang="en-US" sz="32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１位　大腸がん</a:t>
            </a:r>
            <a: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男性１位 </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大腸がん</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女性１位 乳がん</a:t>
            </a:r>
            <a:b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２位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乳が</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ん</a:t>
            </a:r>
            <a: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男性２位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肺</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がん　　    </a:t>
            </a:r>
            <a:r>
              <a:rPr kumimoji="1" lang="ja-JP" altLang="en-US"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女性２位 大腸がん</a:t>
            </a:r>
            <a:br>
              <a:rPr kumimoji="1" lang="en-US" altLang="ja-JP" sz="20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３位　</a:t>
            </a:r>
            <a:r>
              <a:rPr lang="ja-JP" altLang="en-US" sz="3200" dirty="0">
                <a:latin typeface="HG丸ｺﾞｼｯｸM-PRO" panose="020F0600000000000000" pitchFamily="50" charset="-128"/>
                <a:ea typeface="HG丸ｺﾞｼｯｸM-PRO" panose="020F0600000000000000" pitchFamily="50" charset="-128"/>
              </a:rPr>
              <a:t>肺がん</a:t>
            </a:r>
            <a:r>
              <a:rPr kumimoji="1" lang="en-US" altLang="ja-JP"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男性３位 胃がん </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女性３位 </a:t>
            </a:r>
            <a:r>
              <a:rPr lang="ja-JP" altLang="en-US" sz="2000" dirty="0">
                <a:latin typeface="HG丸ｺﾞｼｯｸM-PRO" panose="020F0600000000000000" pitchFamily="50" charset="-128"/>
                <a:ea typeface="HG丸ｺﾞｼｯｸM-PRO" panose="020F0600000000000000" pitchFamily="50" charset="-128"/>
              </a:rPr>
              <a:t>子宮がん</a:t>
            </a:r>
            <a:b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４位　</a:t>
            </a:r>
            <a:r>
              <a:rPr lang="ja-JP" altLang="en-US" sz="3200" dirty="0">
                <a:latin typeface="HG丸ｺﾞｼｯｸM-PRO" panose="020F0600000000000000" pitchFamily="50" charset="-128"/>
                <a:ea typeface="HG丸ｺﾞｼｯｸM-PRO" panose="020F0600000000000000" pitchFamily="50" charset="-128"/>
              </a:rPr>
              <a:t>胃がん</a:t>
            </a:r>
            <a:r>
              <a:rPr kumimoji="1" lang="en-US" altLang="ja-JP"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男性４位 前立腺がん</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女性４位 肺</a:t>
            </a:r>
            <a:r>
              <a:rPr lang="ja-JP" altLang="en-US" sz="2000" dirty="0">
                <a:latin typeface="HG丸ｺﾞｼｯｸM-PRO" panose="020F0600000000000000" pitchFamily="50" charset="-128"/>
                <a:ea typeface="HG丸ｺﾞｼｯｸM-PRO" panose="020F0600000000000000" pitchFamily="50" charset="-128"/>
              </a:rPr>
              <a:t>がん</a:t>
            </a:r>
            <a:br>
              <a:rPr kumimoji="1"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５位　</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膵臓がん</a:t>
            </a:r>
            <a:r>
              <a:rPr lang="ja-JP" altLang="en-US" sz="32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男性５位 肝臓がん</a:t>
            </a:r>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女性５位 </a:t>
            </a:r>
            <a:r>
              <a:rPr lang="ja-JP" altLang="en-US" sz="2000" dirty="0">
                <a:latin typeface="HG丸ｺﾞｼｯｸM-PRO" panose="020F0600000000000000" pitchFamily="50" charset="-128"/>
                <a:ea typeface="HG丸ｺﾞｼｯｸM-PRO" panose="020F0600000000000000" pitchFamily="50" charset="-128"/>
              </a:rPr>
              <a:t>胃</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p>
        </p:txBody>
      </p:sp>
      <p:sp>
        <p:nvSpPr>
          <p:cNvPr id="5" name="テキスト プレースホルダー 2"/>
          <p:cNvSpPr txBox="1">
            <a:spLocks/>
          </p:cNvSpPr>
          <p:nvPr/>
        </p:nvSpPr>
        <p:spPr>
          <a:xfrm>
            <a:off x="88678" y="156844"/>
            <a:ext cx="8256551" cy="7537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臓器別がん罹患率順位（青森県）</a:t>
            </a:r>
          </a:p>
        </p:txBody>
      </p:sp>
      <p:sp>
        <p:nvSpPr>
          <p:cNvPr id="9" name="テキスト ボックス 8"/>
          <p:cNvSpPr txBox="1"/>
          <p:nvPr/>
        </p:nvSpPr>
        <p:spPr>
          <a:xfrm>
            <a:off x="342144" y="6054902"/>
            <a:ext cx="87129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出典：国立がん研究センター</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がん情報サービス「がん統計」（全国がん登録）</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1E7FC3A-A018-41F1-8F1B-290FAB749FAC}"/>
              </a:ext>
            </a:extLst>
          </p:cNvPr>
          <p:cNvSpPr txBox="1"/>
          <p:nvPr/>
        </p:nvSpPr>
        <p:spPr>
          <a:xfrm>
            <a:off x="7179879" y="5353404"/>
            <a:ext cx="19641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rPr>
              <a:t>上皮内がん除く</a:t>
            </a:r>
            <a:endParaRPr kumimoji="1" lang="en-US" altLang="ja-JP" sz="1600" b="0" i="0" u="none" strike="noStrike" kern="1200" cap="none" spc="0" normalizeH="0" baseline="0" noProof="0" dirty="0">
              <a:ln>
                <a:noFill/>
              </a:ln>
              <a:solidFill>
                <a:schemeClr val="tx1">
                  <a:lumMod val="95000"/>
                  <a:lumOff val="5000"/>
                </a:scheme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テキスト プレースホルダー 2">
            <a:extLst>
              <a:ext uri="{FF2B5EF4-FFF2-40B4-BE49-F238E27FC236}">
                <a16:creationId xmlns:a16="http://schemas.microsoft.com/office/drawing/2014/main" id="{16AD920D-5B34-4FD8-95AC-736F8F7AF627}"/>
              </a:ext>
            </a:extLst>
          </p:cNvPr>
          <p:cNvSpPr txBox="1">
            <a:spLocks/>
          </p:cNvSpPr>
          <p:nvPr/>
        </p:nvSpPr>
        <p:spPr>
          <a:xfrm>
            <a:off x="88886" y="1142379"/>
            <a:ext cx="8966226" cy="5468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臓器別がん年齢調整罹患率の順位（</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4" name="正方形/長方形 13">
            <a:extLst>
              <a:ext uri="{FF2B5EF4-FFF2-40B4-BE49-F238E27FC236}">
                <a16:creationId xmlns:a16="http://schemas.microsoft.com/office/drawing/2014/main" id="{8A632FD4-77A9-4AD5-9692-9C68FE5CDE48}"/>
              </a:ext>
            </a:extLst>
          </p:cNvPr>
          <p:cNvSpPr/>
          <p:nvPr/>
        </p:nvSpPr>
        <p:spPr>
          <a:xfrm>
            <a:off x="4563670" y="6453336"/>
            <a:ext cx="454483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0344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1320254"/>
            <a:ext cx="72008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青森県</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で最も</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死亡率</a:t>
            </a:r>
            <a:r>
              <a:rPr lang="ja-JP" altLang="en-US" sz="3200" dirty="0">
                <a:latin typeface="メイリオ" panose="020B0604030504040204" pitchFamily="50" charset="-128"/>
                <a:ea typeface="メイリオ" panose="020B0604030504040204" pitchFamily="50" charset="-128"/>
              </a:rPr>
              <a:t>が</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高い「がん</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」は、次のうちどれでしょう？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胃がん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肺がん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大腸がん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乳がん</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D479235B-AD0D-4445-BA56-2E7180139B96}"/>
              </a:ext>
            </a:extLst>
          </p:cNvPr>
          <p:cNvSpPr txBox="1"/>
          <p:nvPr/>
        </p:nvSpPr>
        <p:spPr>
          <a:xfrm>
            <a:off x="107504" y="219805"/>
            <a:ext cx="6336704" cy="646331"/>
          </a:xfrm>
          <a:prstGeom prst="rect">
            <a:avLst/>
          </a:prstGeom>
          <a:noFill/>
        </p:spPr>
        <p:txBody>
          <a:bodyPr wrap="square" rtlCol="0">
            <a:spAutoFit/>
          </a:bodyPr>
          <a:lstStyle/>
          <a:p>
            <a:r>
              <a:rPr lang="ja-JP" altLang="en-US" sz="3600" dirty="0">
                <a:solidFill>
                  <a:srgbClr val="FFFFFF"/>
                </a:solidFill>
                <a:latin typeface="メイリオ" panose="020B0604030504040204" pitchFamily="50" charset="-128"/>
                <a:ea typeface="メイリオ" panose="020B0604030504040204" pitchFamily="50" charset="-128"/>
              </a:rPr>
              <a:t>青森県のがんの現状②</a:t>
            </a:r>
            <a:endParaRPr kumimoji="1" lang="ja-JP" altLang="en-US" sz="3600" dirty="0">
              <a:solidFill>
                <a:srgbClr val="FFFFFF"/>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04CE759-98F0-4464-A4F6-52C41F037B80}"/>
              </a:ext>
            </a:extLst>
          </p:cNvPr>
          <p:cNvSpPr/>
          <p:nvPr/>
        </p:nvSpPr>
        <p:spPr>
          <a:xfrm>
            <a:off x="2257694" y="5947663"/>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0" name="正方形/長方形 9">
            <a:extLst>
              <a:ext uri="{FF2B5EF4-FFF2-40B4-BE49-F238E27FC236}">
                <a16:creationId xmlns:a16="http://schemas.microsoft.com/office/drawing/2014/main" id="{61563088-8C6F-4B35-9855-9E51A385C414}"/>
              </a:ext>
            </a:extLst>
          </p:cNvPr>
          <p:cNvSpPr/>
          <p:nvPr/>
        </p:nvSpPr>
        <p:spPr>
          <a:xfrm>
            <a:off x="5881568" y="639014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620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4B8DCD0-F690-40A9-AAC7-E2563DA1416B}"/>
              </a:ext>
            </a:extLst>
          </p:cNvPr>
          <p:cNvSpPr/>
          <p:nvPr/>
        </p:nvSpPr>
        <p:spPr>
          <a:xfrm>
            <a:off x="0" y="6381328"/>
            <a:ext cx="9180512" cy="50405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4D689A31-E99F-4A97-8ADF-E978A448F62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0" name="タイトル 1"/>
          <p:cNvSpPr txBox="1">
            <a:spLocks/>
          </p:cNvSpPr>
          <p:nvPr/>
        </p:nvSpPr>
        <p:spPr>
          <a:xfrm>
            <a:off x="635241" y="2361069"/>
            <a:ext cx="8280920" cy="2616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baseline="0">
                <a:solidFill>
                  <a:schemeClr val="tx1"/>
                </a:solidFill>
                <a:latin typeface="+mn-lt"/>
                <a:ea typeface="+mn-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tab pos="2954338" algn="l"/>
                <a:tab pos="5286375" algn="l"/>
              </a:tabLst>
              <a:defRPr/>
            </a:pPr>
            <a:r>
              <a:rPr kumimoji="1" lang="ja-JP" altLang="en-US" sz="24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１．肺</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がん</a:t>
            </a:r>
            <a:r>
              <a:rPr kumimoji="1" lang="en-US" altLang="ja-JP"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男性１位 肺がん </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女性</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１位 </a:t>
            </a:r>
            <a:r>
              <a:rPr lang="ja-JP" altLang="en-US" sz="1600" dirty="0">
                <a:latin typeface="HG丸ｺﾞｼｯｸM-PRO" panose="020F0600000000000000" pitchFamily="50" charset="-128"/>
                <a:ea typeface="HG丸ｺﾞｼｯｸM-PRO" panose="020F0600000000000000" pitchFamily="50" charset="-128"/>
              </a:rPr>
              <a:t>乳</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b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２．大腸がん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男性２位 </a:t>
            </a:r>
            <a:r>
              <a:rPr lang="ja-JP" altLang="en-US" sz="1600" dirty="0">
                <a:solidFill>
                  <a:prstClr val="black"/>
                </a:solidFill>
                <a:latin typeface="HG丸ｺﾞｼｯｸM-PRO" panose="020F0600000000000000" pitchFamily="50" charset="-128"/>
                <a:ea typeface="HG丸ｺﾞｼｯｸM-PRO" panose="020F0600000000000000" pitchFamily="50" charset="-128"/>
              </a:rPr>
              <a:t>大腸がん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女性２位 </a:t>
            </a:r>
            <a:r>
              <a:rPr kumimoji="1" lang="ja-JP" altLang="en-US" sz="1600" b="0" i="0" strike="noStrike" kern="1200" cap="none" spc="0" normalizeH="0" baseline="0" dirty="0">
                <a:ln>
                  <a:noFill/>
                </a:ln>
                <a:effectLst/>
                <a:uLnTx/>
                <a:uFillTx/>
                <a:latin typeface="HG丸ｺﾞｼｯｸM-PRO" panose="020F0600000000000000" pitchFamily="50" charset="-128"/>
                <a:ea typeface="HG丸ｺﾞｼｯｸM-PRO" panose="020F0600000000000000" pitchFamily="50" charset="-128"/>
              </a:rPr>
              <a:t>大腸</a:t>
            </a:r>
            <a:r>
              <a:rPr lang="ja-JP" altLang="en-US" sz="1600" dirty="0">
                <a:latin typeface="HG丸ｺﾞｼｯｸM-PRO" panose="020F0600000000000000" pitchFamily="50" charset="-128"/>
                <a:ea typeface="HG丸ｺﾞｼｯｸM-PRO" panose="020F0600000000000000" pitchFamily="50" charset="-128"/>
              </a:rPr>
              <a:t>がん</a:t>
            </a:r>
            <a:b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３．胃</a:t>
            </a:r>
            <a:r>
              <a:rPr lang="ja-JP" altLang="en-US" sz="2400" dirty="0">
                <a:solidFill>
                  <a:prstClr val="black"/>
                </a:solidFill>
                <a:latin typeface="HG丸ｺﾞｼｯｸM-PRO" panose="020F0600000000000000" pitchFamily="50" charset="-128"/>
                <a:ea typeface="HG丸ｺﾞｼｯｸM-PRO" panose="020F0600000000000000" pitchFamily="50" charset="-128"/>
              </a:rPr>
              <a:t>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男性３位 </a:t>
            </a:r>
            <a:r>
              <a:rPr lang="ja-JP" altLang="en-US" sz="1600" dirty="0">
                <a:solidFill>
                  <a:prstClr val="black"/>
                </a:solidFill>
                <a:latin typeface="HG丸ｺﾞｼｯｸM-PRO" panose="020F0600000000000000" pitchFamily="50" charset="-128"/>
                <a:ea typeface="HG丸ｺﾞｼｯｸM-PRO" panose="020F0600000000000000" pitchFamily="50" charset="-128"/>
              </a:rPr>
              <a:t>胃がん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女性３位 </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肺がん</a:t>
            </a:r>
            <a:b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４．膵臓がん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男性４位 膵臓がん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女性４位 </a:t>
            </a:r>
            <a:r>
              <a:rPr lang="ja-JP" altLang="en-US" sz="1600" dirty="0">
                <a:latin typeface="HG丸ｺﾞｼｯｸM-PRO" panose="020F0600000000000000" pitchFamily="50" charset="-128"/>
                <a:ea typeface="HG丸ｺﾞｼｯｸM-PRO" panose="020F0600000000000000" pitchFamily="50" charset="-128"/>
              </a:rPr>
              <a:t>子宮</a:t>
            </a:r>
            <a:r>
              <a:rPr kumimoji="1" lang="ja-JP" altLang="en-US" sz="16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br>
              <a:rPr kumimoji="1" lang="en-US" altLang="ja-JP" sz="2400" b="0" i="0"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５．肝臓がん</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男性５位 肝臓がん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女性５位 </a:t>
            </a:r>
            <a:r>
              <a:rPr lang="ja-JP" altLang="en-US" sz="1600" dirty="0">
                <a:latin typeface="HG丸ｺﾞｼｯｸM-PRO" panose="020F0600000000000000" pitchFamily="50" charset="-128"/>
                <a:ea typeface="HG丸ｺﾞｼｯｸM-PRO" panose="020F0600000000000000" pitchFamily="50" charset="-128"/>
              </a:rPr>
              <a:t>膵臓</a:t>
            </a:r>
            <a:r>
              <a:rPr kumimoji="1"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rPr>
              <a:t>がん</a:t>
            </a:r>
          </a:p>
        </p:txBody>
      </p:sp>
      <p:sp>
        <p:nvSpPr>
          <p:cNvPr id="3" name="正方形/長方形 2">
            <a:extLst>
              <a:ext uri="{FF2B5EF4-FFF2-40B4-BE49-F238E27FC236}">
                <a16:creationId xmlns:a16="http://schemas.microsoft.com/office/drawing/2014/main" id="{8FC7C9B4-F1C5-40AB-A38B-2365E6FA55D5}"/>
              </a:ext>
            </a:extLst>
          </p:cNvPr>
          <p:cNvSpPr/>
          <p:nvPr/>
        </p:nvSpPr>
        <p:spPr>
          <a:xfrm>
            <a:off x="88887" y="326098"/>
            <a:ext cx="8802410" cy="523220"/>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メイリオ" panose="020B0604030504040204" pitchFamily="50" charset="-128"/>
                <a:ea typeface="メイリオ" panose="020B0604030504040204" pitchFamily="50" charset="-128"/>
              </a:rPr>
              <a:t>青森県で</a:t>
            </a:r>
            <a:r>
              <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最も</a:t>
            </a:r>
            <a:r>
              <a:rPr kumimoji="1" lang="ja-JP" altLang="en-US" sz="2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死亡率</a:t>
            </a:r>
            <a:r>
              <a:rPr lang="ja-JP" altLang="en-US" sz="2800" dirty="0">
                <a:solidFill>
                  <a:schemeClr val="bg1"/>
                </a:solidFill>
                <a:latin typeface="メイリオ" panose="020B0604030504040204" pitchFamily="50" charset="-128"/>
                <a:ea typeface="メイリオ" panose="020B0604030504040204" pitchFamily="50" charset="-128"/>
              </a:rPr>
              <a:t>が</a:t>
            </a:r>
            <a:r>
              <a:rPr kumimoji="1" lang="ja-JP" altLang="en-US" sz="2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高い「</a:t>
            </a:r>
            <a:r>
              <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がん」は何でしょうか？</a:t>
            </a:r>
          </a:p>
        </p:txBody>
      </p:sp>
      <p:sp>
        <p:nvSpPr>
          <p:cNvPr id="13" name="テキスト プレースホルダー 2">
            <a:extLst>
              <a:ext uri="{FF2B5EF4-FFF2-40B4-BE49-F238E27FC236}">
                <a16:creationId xmlns:a16="http://schemas.microsoft.com/office/drawing/2014/main" id="{86702AB3-8BFC-4BF0-830B-DFB204204E12}"/>
              </a:ext>
            </a:extLst>
          </p:cNvPr>
          <p:cNvSpPr txBox="1">
            <a:spLocks/>
          </p:cNvSpPr>
          <p:nvPr/>
        </p:nvSpPr>
        <p:spPr>
          <a:xfrm>
            <a:off x="107143" y="1333570"/>
            <a:ext cx="8966226" cy="5468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Arial" panose="020B0604020202020204" pitchFamily="34" charset="0"/>
                <a:ea typeface="ＭＳ Ｐゴシック" panose="020B060007020508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Arial" panose="020B0604020202020204" pitchFamily="34" charset="0"/>
                <a:ea typeface="ＭＳ Ｐゴシック" panose="020B060007020508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Arial" panose="020B0604020202020204" pitchFamily="34" charset="0"/>
                <a:ea typeface="ＭＳ Ｐゴシック" panose="020B060007020508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臓器別がん</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歳未満年齢調整死亡率の順位（</a:t>
            </a:r>
            <a:r>
              <a:rPr kumimoji="1" lang="en-US" altLang="ja-JP"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9" name="正方形/長方形 8">
            <a:extLst>
              <a:ext uri="{FF2B5EF4-FFF2-40B4-BE49-F238E27FC236}">
                <a16:creationId xmlns:a16="http://schemas.microsoft.com/office/drawing/2014/main" id="{1B3D7FB1-172D-4D05-9DB3-C5D761B8D06A}"/>
              </a:ext>
            </a:extLst>
          </p:cNvPr>
          <p:cNvSpPr/>
          <p:nvPr/>
        </p:nvSpPr>
        <p:spPr>
          <a:xfrm>
            <a:off x="2212295" y="6061680"/>
            <a:ext cx="6912768"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出典：国立がん研究センターがん情報サービス「がん統計」（人口動態統計）</a:t>
            </a:r>
          </a:p>
        </p:txBody>
      </p:sp>
      <p:sp>
        <p:nvSpPr>
          <p:cNvPr id="12" name="正方形/長方形 11">
            <a:extLst>
              <a:ext uri="{FF2B5EF4-FFF2-40B4-BE49-F238E27FC236}">
                <a16:creationId xmlns:a16="http://schemas.microsoft.com/office/drawing/2014/main" id="{250886AF-4F2F-4A64-AC0A-78F736FBF3A1}"/>
              </a:ext>
            </a:extLst>
          </p:cNvPr>
          <p:cNvSpPr/>
          <p:nvPr/>
        </p:nvSpPr>
        <p:spPr>
          <a:xfrm>
            <a:off x="5918080" y="645333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789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0" y="2697027"/>
            <a:ext cx="9180512" cy="1080120"/>
          </a:xfrm>
          <a:prstGeom prst="rect">
            <a:avLst/>
          </a:prstGeom>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３．がんの発生と進行</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モジュール３</a:t>
            </a:r>
          </a:p>
        </p:txBody>
      </p:sp>
      <p:sp>
        <p:nvSpPr>
          <p:cNvPr id="6" name="正方形/長方形 5">
            <a:extLst>
              <a:ext uri="{FF2B5EF4-FFF2-40B4-BE49-F238E27FC236}">
                <a16:creationId xmlns:a16="http://schemas.microsoft.com/office/drawing/2014/main" id="{EE349068-54C1-4DA9-B88B-216267A4CA41}"/>
              </a:ext>
            </a:extLst>
          </p:cNvPr>
          <p:cNvSpPr/>
          <p:nvPr/>
        </p:nvSpPr>
        <p:spPr>
          <a:xfrm>
            <a:off x="5918080" y="643077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980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713" y="970084"/>
            <a:ext cx="8660061" cy="1815882"/>
          </a:xfrm>
          <a:prstGeom prst="rect">
            <a:avLst/>
          </a:prstGeom>
          <a:noFill/>
        </p:spPr>
        <p:txBody>
          <a:bodyPr wrap="square" rtlCol="0">
            <a:spAutoFit/>
          </a:bodyPr>
          <a:lstStyle/>
          <a:p>
            <a:pPr>
              <a:defRPr/>
            </a:pPr>
            <a:r>
              <a:rPr lang="ja-JP" altLang="en-US" sz="2800" dirty="0">
                <a:latin typeface="メイリオ" panose="020B0604030504040204" pitchFamily="50" charset="-128"/>
                <a:ea typeface="メイリオ" panose="020B0604030504040204" pitchFamily="50" charset="-128"/>
              </a:rPr>
              <a:t>はじめは目に見えない大きさのがん細胞が、１ｃｍくらいになるまでに１０～３０年かかります。</a:t>
            </a:r>
            <a:endParaRPr lang="en-US" altLang="ja-JP" sz="2800" dirty="0">
              <a:latin typeface="メイリオ" panose="020B0604030504040204" pitchFamily="50" charset="-128"/>
              <a:ea typeface="メイリオ" panose="020B0604030504040204" pitchFamily="50" charset="-128"/>
            </a:endParaRPr>
          </a:p>
          <a:p>
            <a:pPr>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では、その後２ｃｍくらいになるまでには、何年かかるでしょうか？</a:t>
            </a:r>
          </a:p>
        </p:txBody>
      </p:sp>
      <p:sp>
        <p:nvSpPr>
          <p:cNvPr id="6" name="テキスト ボックス 5">
            <a:extLst>
              <a:ext uri="{FF2B5EF4-FFF2-40B4-BE49-F238E27FC236}">
                <a16:creationId xmlns:a16="http://schemas.microsoft.com/office/drawing/2014/main" id="{C6058FC5-7BA0-4A44-8C2A-142CC313AD99}"/>
              </a:ext>
            </a:extLst>
          </p:cNvPr>
          <p:cNvSpPr txBox="1"/>
          <p:nvPr/>
        </p:nvSpPr>
        <p:spPr>
          <a:xfrm>
            <a:off x="2663533" y="4111965"/>
            <a:ext cx="3780420" cy="2400657"/>
          </a:xfrm>
          <a:prstGeom prst="rect">
            <a:avLst/>
          </a:prstGeom>
          <a:noFill/>
        </p:spPr>
        <p:txBody>
          <a:bodyPr wrap="square" rtlCol="0">
            <a:spAutoFit/>
          </a:bodyPr>
          <a:lstStyle/>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a:t>
            </a:r>
            <a:r>
              <a:rPr lang="en-US" altLang="ja-JP" sz="3200" dirty="0">
                <a:solidFill>
                  <a:prstClr val="black"/>
                </a:solidFill>
                <a:latin typeface="メイリオ" panose="020B0604030504040204" pitchFamily="50" charset="-128"/>
                <a:ea typeface="メイリオ" panose="020B0604030504040204" pitchFamily="50" charset="-128"/>
              </a:rPr>
              <a:t>1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a:t>
            </a:r>
            <a:r>
              <a:rPr lang="en-US" altLang="ja-JP" sz="3200" dirty="0">
                <a:solidFill>
                  <a:prstClr val="black"/>
                </a:solidFill>
                <a:latin typeface="メイリオ" panose="020B0604030504040204" pitchFamily="50" charset="-128"/>
                <a:ea typeface="メイリオ" panose="020B0604030504040204" pitchFamily="50" charset="-128"/>
              </a:rPr>
              <a:t>5</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10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a:t>
            </a:r>
            <a:r>
              <a:rPr lang="en-US" altLang="ja-JP" sz="3200" dirty="0">
                <a:solidFill>
                  <a:prstClr val="black"/>
                </a:solidFill>
                <a:latin typeface="メイリオ" panose="020B0604030504040204" pitchFamily="50" charset="-128"/>
                <a:ea typeface="メイリオ" panose="020B0604030504040204" pitchFamily="50" charset="-128"/>
              </a:rPr>
              <a:t>10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20 </a:t>
            </a:r>
            <a:r>
              <a:rPr lang="ja-JP" altLang="en-US" sz="3200" dirty="0">
                <a:solidFill>
                  <a:prstClr val="black"/>
                </a:solidFill>
                <a:latin typeface="メイリオ" panose="020B0604030504040204" pitchFamily="50" charset="-128"/>
                <a:ea typeface="メイリオ" panose="020B0604030504040204" pitchFamily="50" charset="-128"/>
              </a:rPr>
              <a:t>年</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4500"/>
              </a:lnSpc>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④　</a:t>
            </a:r>
            <a:r>
              <a:rPr lang="en-US" altLang="ja-JP" sz="3200" dirty="0">
                <a:solidFill>
                  <a:prstClr val="black"/>
                </a:solidFill>
                <a:latin typeface="メイリオ" panose="020B0604030504040204" pitchFamily="50" charset="-128"/>
                <a:ea typeface="メイリオ" panose="020B0604030504040204" pitchFamily="50" charset="-128"/>
              </a:rPr>
              <a:t>30 </a:t>
            </a:r>
            <a:r>
              <a:rPr lang="ja-JP" altLang="en-US" sz="3200" dirty="0">
                <a:solidFill>
                  <a:prstClr val="black"/>
                </a:solidFill>
                <a:latin typeface="メイリオ" panose="020B0604030504040204" pitchFamily="50" charset="-128"/>
                <a:ea typeface="メイリオ" panose="020B0604030504040204" pitchFamily="50" charset="-128"/>
              </a:rPr>
              <a:t>年以上</a:t>
            </a:r>
            <a:endPar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A80B258B-CAA8-4B9B-9DAD-77378A50205E}"/>
              </a:ext>
            </a:extLst>
          </p:cNvPr>
          <p:cNvSpPr/>
          <p:nvPr/>
        </p:nvSpPr>
        <p:spPr>
          <a:xfrm>
            <a:off x="-1" y="-27384"/>
            <a:ext cx="9144001" cy="960834"/>
          </a:xfrm>
          <a:prstGeom prst="rect">
            <a:avLst/>
          </a:prstGeom>
          <a:solidFill>
            <a:schemeClr val="accent5">
              <a:lumMod val="50000"/>
            </a:schemeClr>
          </a:solidFill>
          <a:ln w="25400" cap="flat" cmpd="sng" algn="ctr">
            <a:solidFill>
              <a:schemeClr val="accent5">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009F231-0211-4314-BDC1-3C41CCE899B2}"/>
              </a:ext>
            </a:extLst>
          </p:cNvPr>
          <p:cNvSpPr/>
          <p:nvPr/>
        </p:nvSpPr>
        <p:spPr>
          <a:xfrm>
            <a:off x="-36512" y="6456015"/>
            <a:ext cx="9180512" cy="415676"/>
          </a:xfrm>
          <a:prstGeom prst="rect">
            <a:avLst/>
          </a:prstGeom>
          <a:solidFill>
            <a:schemeClr val="accent5">
              <a:lumMod val="50000"/>
            </a:schemeClr>
          </a:solidFill>
          <a:ln w="25400" cap="flat" cmpd="sng" algn="ctr">
            <a:solidFill>
              <a:schemeClr val="accent5">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4409B566-31B6-4204-A6C1-F5DEAF7ADD68}"/>
              </a:ext>
            </a:extLst>
          </p:cNvPr>
          <p:cNvSpPr txBox="1"/>
          <p:nvPr/>
        </p:nvSpPr>
        <p:spPr>
          <a:xfrm>
            <a:off x="0" y="18113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srgbClr val="FFFFFF"/>
                </a:solidFill>
                <a:latin typeface="メイリオ" panose="020B0604030504040204" pitchFamily="50" charset="-128"/>
                <a:ea typeface="メイリオ" panose="020B0604030504040204" pitchFamily="50" charset="-128"/>
              </a:rPr>
              <a:t>がん細胞の進行</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3" name="右矢印 11">
            <a:extLst>
              <a:ext uri="{FF2B5EF4-FFF2-40B4-BE49-F238E27FC236}">
                <a16:creationId xmlns:a16="http://schemas.microsoft.com/office/drawing/2014/main" id="{FA210390-5F85-4539-A884-32EEEE2403C0}"/>
              </a:ext>
            </a:extLst>
          </p:cNvPr>
          <p:cNvSpPr/>
          <p:nvPr/>
        </p:nvSpPr>
        <p:spPr>
          <a:xfrm>
            <a:off x="5407667" y="3277500"/>
            <a:ext cx="1673038" cy="31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B420D20-19B2-439C-BE65-9BC9A287BE32}"/>
              </a:ext>
            </a:extLst>
          </p:cNvPr>
          <p:cNvSpPr/>
          <p:nvPr/>
        </p:nvSpPr>
        <p:spPr>
          <a:xfrm>
            <a:off x="3951149" y="3588745"/>
            <a:ext cx="1126307" cy="523220"/>
          </a:xfrm>
          <a:prstGeom prst="rect">
            <a:avLst/>
          </a:prstGeom>
          <a:noFill/>
        </p:spPr>
        <p:txBody>
          <a:bodyPr wrap="square" lIns="91440" tIns="45720" rIns="91440" bIns="45720">
            <a:spAutoFit/>
          </a:bodyPr>
          <a:lstStyle/>
          <a:p>
            <a:pPr algn="ctr"/>
            <a:r>
              <a:rPr lang="ja-JP"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１</a:t>
            </a:r>
            <a:r>
              <a:rPr lang="en-US" altLang="ja-JP"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endParaRPr lang="ja-JP"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正方形/長方形 16">
            <a:extLst>
              <a:ext uri="{FF2B5EF4-FFF2-40B4-BE49-F238E27FC236}">
                <a16:creationId xmlns:a16="http://schemas.microsoft.com/office/drawing/2014/main" id="{DF71A5D4-3DE2-4F21-9010-1AB00B6C21FC}"/>
              </a:ext>
            </a:extLst>
          </p:cNvPr>
          <p:cNvSpPr/>
          <p:nvPr/>
        </p:nvSpPr>
        <p:spPr>
          <a:xfrm>
            <a:off x="7164620" y="3608296"/>
            <a:ext cx="1390434" cy="707886"/>
          </a:xfrm>
          <a:prstGeom prst="rect">
            <a:avLst/>
          </a:prstGeom>
          <a:noFill/>
        </p:spPr>
        <p:txBody>
          <a:bodyPr wrap="square" lIns="91440" tIns="45720" rIns="91440" bIns="45720">
            <a:spAutoFit/>
          </a:bodyPr>
          <a:lstStyle/>
          <a:p>
            <a:pPr algn="ctr"/>
            <a:r>
              <a:rPr lang="en-US" altLang="ja-JP"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altLang="ja-JP"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endParaRPr lang="ja-JP" alt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正方形/長方形 18">
            <a:extLst>
              <a:ext uri="{FF2B5EF4-FFF2-40B4-BE49-F238E27FC236}">
                <a16:creationId xmlns:a16="http://schemas.microsoft.com/office/drawing/2014/main" id="{9C92A929-13F8-4F3E-94E8-6EE49A80EC03}"/>
              </a:ext>
            </a:extLst>
          </p:cNvPr>
          <p:cNvSpPr/>
          <p:nvPr/>
        </p:nvSpPr>
        <p:spPr>
          <a:xfrm>
            <a:off x="5116896" y="2788040"/>
            <a:ext cx="2345294" cy="461665"/>
          </a:xfrm>
          <a:prstGeom prst="rect">
            <a:avLst/>
          </a:prstGeom>
          <a:noFill/>
        </p:spPr>
        <p:txBody>
          <a:bodyPr wrap="square" lIns="91440" tIns="45720" rIns="91440" bIns="45720">
            <a:spAutoFit/>
          </a:bodyPr>
          <a:lstStyle/>
          <a:p>
            <a:pPr algn="ctr"/>
            <a:r>
              <a:rPr lang="ja-JP" altLang="en-US" sz="2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何年かかる？</a:t>
            </a:r>
          </a:p>
        </p:txBody>
      </p:sp>
      <p:pic>
        <p:nvPicPr>
          <p:cNvPr id="10" name="図 9">
            <a:extLst>
              <a:ext uri="{FF2B5EF4-FFF2-40B4-BE49-F238E27FC236}">
                <a16:creationId xmlns:a16="http://schemas.microsoft.com/office/drawing/2014/main" id="{99A0252E-2186-48E9-B2C6-C50DAC334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476" y="2824674"/>
            <a:ext cx="976722" cy="976722"/>
          </a:xfrm>
          <a:prstGeom prst="rect">
            <a:avLst/>
          </a:prstGeom>
        </p:spPr>
      </p:pic>
      <p:pic>
        <p:nvPicPr>
          <p:cNvPr id="16" name="図 15">
            <a:extLst>
              <a:ext uri="{FF2B5EF4-FFF2-40B4-BE49-F238E27FC236}">
                <a16:creationId xmlns:a16="http://schemas.microsoft.com/office/drawing/2014/main" id="{D9804A73-C804-4F92-92C8-312A153BB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529" y="3109988"/>
            <a:ext cx="584744" cy="584744"/>
          </a:xfrm>
          <a:prstGeom prst="rect">
            <a:avLst/>
          </a:prstGeom>
        </p:spPr>
      </p:pic>
      <p:pic>
        <p:nvPicPr>
          <p:cNvPr id="18" name="図 17">
            <a:extLst>
              <a:ext uri="{FF2B5EF4-FFF2-40B4-BE49-F238E27FC236}">
                <a16:creationId xmlns:a16="http://schemas.microsoft.com/office/drawing/2014/main" id="{310D191B-6B12-450C-826F-9319E42F1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288374" y="3346790"/>
            <a:ext cx="108000" cy="108000"/>
          </a:xfrm>
          <a:prstGeom prst="rect">
            <a:avLst/>
          </a:prstGeom>
        </p:spPr>
      </p:pic>
      <p:sp>
        <p:nvSpPr>
          <p:cNvPr id="20" name="右矢印 11">
            <a:extLst>
              <a:ext uri="{FF2B5EF4-FFF2-40B4-BE49-F238E27FC236}">
                <a16:creationId xmlns:a16="http://schemas.microsoft.com/office/drawing/2014/main" id="{0DB4FBA3-DF32-4BA1-A16F-980852EF25BC}"/>
              </a:ext>
            </a:extLst>
          </p:cNvPr>
          <p:cNvSpPr/>
          <p:nvPr/>
        </p:nvSpPr>
        <p:spPr>
          <a:xfrm>
            <a:off x="1960630" y="3273163"/>
            <a:ext cx="1673038" cy="31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624771-99AB-4B2C-B40C-80F451B571DC}"/>
              </a:ext>
            </a:extLst>
          </p:cNvPr>
          <p:cNvSpPr txBox="1"/>
          <p:nvPr/>
        </p:nvSpPr>
        <p:spPr>
          <a:xfrm>
            <a:off x="2154326" y="3027056"/>
            <a:ext cx="1764361"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10~30</a:t>
            </a:r>
            <a:r>
              <a:rPr lang="ja-JP" altLang="en-US" b="1" dirty="0">
                <a:latin typeface="メイリオ" panose="020B0604030504040204" pitchFamily="50" charset="-128"/>
                <a:ea typeface="メイリオ" panose="020B0604030504040204" pitchFamily="50" charset="-128"/>
              </a:rPr>
              <a:t>年</a:t>
            </a:r>
            <a:endParaRPr kumimoji="1" lang="ja-JP" altLang="en-US"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5AF6CA7-6454-4FE5-A496-6AA61EF49103}"/>
              </a:ext>
            </a:extLst>
          </p:cNvPr>
          <p:cNvSpPr/>
          <p:nvPr/>
        </p:nvSpPr>
        <p:spPr>
          <a:xfrm>
            <a:off x="456882" y="3637364"/>
            <a:ext cx="1844847" cy="307777"/>
          </a:xfrm>
          <a:prstGeom prst="rect">
            <a:avLst/>
          </a:prstGeom>
          <a:noFill/>
        </p:spPr>
        <p:txBody>
          <a:bodyPr wrap="square" lIns="91440" tIns="45720" rIns="91440" bIns="45720">
            <a:spAutoFit/>
          </a:bodyPr>
          <a:lstStyle/>
          <a:p>
            <a:pPr algn="ctr"/>
            <a:r>
              <a:rPr lang="ja-JP" alt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目に</a:t>
            </a:r>
            <a:r>
              <a:rPr lang="ja-JP" altLang="en-US" sz="14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見えない</a:t>
            </a:r>
            <a:r>
              <a:rPr lang="ja-JP" alt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大きさ</a:t>
            </a:r>
          </a:p>
        </p:txBody>
      </p:sp>
      <p:sp>
        <p:nvSpPr>
          <p:cNvPr id="21" name="正方形/長方形 20">
            <a:extLst>
              <a:ext uri="{FF2B5EF4-FFF2-40B4-BE49-F238E27FC236}">
                <a16:creationId xmlns:a16="http://schemas.microsoft.com/office/drawing/2014/main" id="{388813E5-914A-49F8-9951-5E334DD28318}"/>
              </a:ext>
            </a:extLst>
          </p:cNvPr>
          <p:cNvSpPr/>
          <p:nvPr/>
        </p:nvSpPr>
        <p:spPr>
          <a:xfrm>
            <a:off x="5881568" y="649210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9849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362101"/>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４．がんの</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予防</a:t>
            </a: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tab pos="1081088" algn="l"/>
              </a:tabLst>
              <a:defRPr/>
            </a:pPr>
            <a:r>
              <a:rPr kumimoji="1" lang="en-US" altLang="ja-JP"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	</a:t>
            </a:r>
            <a:r>
              <a:rPr kumimoji="1" lang="ja-JP" altLang="en-US" sz="4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（主に喫煙について）</a:t>
            </a:r>
            <a:endPar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モジュール４</a:t>
            </a:r>
          </a:p>
        </p:txBody>
      </p:sp>
      <p:sp>
        <p:nvSpPr>
          <p:cNvPr id="6" name="正方形/長方形 5">
            <a:extLst>
              <a:ext uri="{FF2B5EF4-FFF2-40B4-BE49-F238E27FC236}">
                <a16:creationId xmlns:a16="http://schemas.microsoft.com/office/drawing/2014/main" id="{AA2FF2CA-DE2D-4A56-85E3-676DAAD03C09}"/>
              </a:ext>
            </a:extLst>
          </p:cNvPr>
          <p:cNvSpPr/>
          <p:nvPr/>
        </p:nvSpPr>
        <p:spPr>
          <a:xfrm>
            <a:off x="5952216" y="64020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45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48E4637-107E-4936-A9BC-450BECC60B21}"/>
              </a:ext>
            </a:extLst>
          </p:cNvPr>
          <p:cNvSpPr/>
          <p:nvPr/>
        </p:nvSpPr>
        <p:spPr>
          <a:xfrm>
            <a:off x="0" y="5960020"/>
            <a:ext cx="9180512" cy="870862"/>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346C33D3-72BB-486F-87FA-05DE6EC440A6}"/>
              </a:ext>
            </a:extLst>
          </p:cNvPr>
          <p:cNvSpPr txBox="1">
            <a:spLocks/>
          </p:cNvSpPr>
          <p:nvPr/>
        </p:nvSpPr>
        <p:spPr>
          <a:xfrm>
            <a:off x="-71603" y="2564904"/>
            <a:ext cx="9180512" cy="1080120"/>
          </a:xfrm>
          <a:prstGeom prst="rect">
            <a:avLst/>
          </a:prstGeom>
        </p:spPr>
        <p:txBody>
          <a:bodyPr/>
          <a:lstStyle/>
          <a:p>
            <a:pPr marL="0" marR="0" lvl="0" indent="0" algn="ctr" defTabSz="914400" rtl="0" eaLnBrk="1" fontAlgn="auto" latinLnBrk="0" hangingPunct="1">
              <a:spcBef>
                <a:spcPct val="0"/>
              </a:spcBef>
              <a:spcAft>
                <a:spcPts val="0"/>
              </a:spcAft>
              <a:buClrTx/>
              <a:buSzTx/>
              <a:buFontTx/>
              <a:buNone/>
              <a:tabLst/>
              <a:defRPr/>
            </a:pPr>
            <a:endPar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2F2BF12-109D-47C7-A1B1-4EEDEC1ABEAC}"/>
              </a:ext>
            </a:extLst>
          </p:cNvPr>
          <p:cNvSpPr/>
          <p:nvPr/>
        </p:nvSpPr>
        <p:spPr>
          <a:xfrm>
            <a:off x="0" y="0"/>
            <a:ext cx="9144000" cy="87086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92A07EE-59C4-4EBD-87C7-B961E4E66BCF}"/>
              </a:ext>
            </a:extLst>
          </p:cNvPr>
          <p:cNvSpPr/>
          <p:nvPr/>
        </p:nvSpPr>
        <p:spPr>
          <a:xfrm>
            <a:off x="5840757" y="612841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青森県がん教育検討委員会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50912" y="982174"/>
            <a:ext cx="8478688" cy="4893647"/>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スライドの使用について</a:t>
            </a:r>
            <a:r>
              <a:rPr kumimoji="1" lang="en-US" altLang="ja-JP" sz="3200" b="1" dirty="0">
                <a:latin typeface="BIZ UDPゴシック" panose="020B0400000000000000" pitchFamily="50" charset="-128"/>
                <a:ea typeface="BIZ UDPゴシック" panose="020B0400000000000000" pitchFamily="50" charset="-128"/>
              </a:rPr>
              <a:t>】</a:t>
            </a:r>
            <a:endParaRPr kumimoji="1" lang="en-US" altLang="ja-JP" sz="2800" dirty="0"/>
          </a:p>
          <a:p>
            <a:pPr algn="just"/>
            <a:r>
              <a:rPr lang="ja-JP" altLang="en-US" sz="2800" dirty="0"/>
              <a:t>　</a:t>
            </a:r>
            <a:r>
              <a:rPr lang="ja-JP" altLang="en-US" sz="2800" dirty="0">
                <a:latin typeface="BIZ UDPゴシック" panose="020B0400000000000000" pitchFamily="50" charset="-128"/>
                <a:ea typeface="BIZ UDPゴシック" panose="020B0400000000000000" pitchFamily="50" charset="-128"/>
              </a:rPr>
              <a:t>以下の注意事項を確認し、学校での授業のねらい等に合わせてアレンジして御活用ください。</a:t>
            </a:r>
            <a:endParaRPr lang="en-US" altLang="ja-JP" sz="2800" dirty="0">
              <a:latin typeface="BIZ UDPゴシック" panose="020B0400000000000000" pitchFamily="50" charset="-128"/>
              <a:ea typeface="BIZ UDPゴシック" panose="020B0400000000000000" pitchFamily="50" charset="-128"/>
            </a:endParaRPr>
          </a:p>
          <a:p>
            <a:pPr algn="just"/>
            <a:endParaRPr lang="en-US" altLang="ja-JP" sz="2800" dirty="0">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スライドを使用する際は、引用元である「青森</a:t>
            </a:r>
            <a:r>
              <a:rPr lang="ja-JP" altLang="en-US" sz="2800" dirty="0">
                <a:latin typeface="BIZ UDPゴシック" panose="020B0400000000000000" pitchFamily="50" charset="-128"/>
                <a:ea typeface="BIZ UDPゴシック" panose="020B0400000000000000" pitchFamily="50" charset="-128"/>
              </a:rPr>
              <a:t>県がん教育検討委員会」を明記してご使用ください。</a:t>
            </a:r>
            <a:endParaRPr lang="en-US" altLang="ja-JP" sz="2800" dirty="0">
              <a:latin typeface="BIZ UDPゴシック" panose="020B0400000000000000" pitchFamily="50" charset="-128"/>
              <a:ea typeface="BIZ UDPゴシック" panose="020B0400000000000000" pitchFamily="50" charset="-128"/>
            </a:endParaRPr>
          </a:p>
          <a:p>
            <a:pPr algn="just"/>
            <a:endParaRPr lang="en-US" altLang="ja-JP" sz="2800" dirty="0">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Ø"/>
            </a:pPr>
            <a:r>
              <a:rPr lang="ja-JP" altLang="en-US" sz="2800" dirty="0">
                <a:latin typeface="BIZ UDPゴシック" panose="020B0400000000000000" pitchFamily="50" charset="-128"/>
                <a:ea typeface="BIZ UDPゴシック" panose="020B0400000000000000" pitchFamily="50" charset="-128"/>
              </a:rPr>
              <a:t>グラフや表などのデータは、原則として変更せずに使用してください。また、毎年更新される統計と３年毎に更新される場合があります。データの情報元のサイトにて確認してください。</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27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7C82A18-D353-4C0F-ABE2-716F2923F9F7}"/>
              </a:ext>
            </a:extLst>
          </p:cNvPr>
          <p:cNvSpPr txBox="1"/>
          <p:nvPr/>
        </p:nvSpPr>
        <p:spPr>
          <a:xfrm>
            <a:off x="1043608" y="4221088"/>
            <a:ext cx="6774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がんは予防することができます。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665312" y="1930937"/>
            <a:ext cx="7776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がんは予防できるのでしょうか･･･？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下矢印 1"/>
          <p:cNvSpPr/>
          <p:nvPr/>
        </p:nvSpPr>
        <p:spPr>
          <a:xfrm>
            <a:off x="3923928" y="2792255"/>
            <a:ext cx="864096" cy="125702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89F5D51-1ED5-4081-92F2-2C9CD476BE62}"/>
              </a:ext>
            </a:extLst>
          </p:cNvPr>
          <p:cNvSpPr/>
          <p:nvPr/>
        </p:nvSpPr>
        <p:spPr>
          <a:xfrm>
            <a:off x="5881568"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037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467544" y="240442"/>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答えは・・・</a:t>
            </a:r>
          </a:p>
        </p:txBody>
      </p:sp>
      <p:sp>
        <p:nvSpPr>
          <p:cNvPr id="3" name="テキスト ボックス 2">
            <a:extLst>
              <a:ext uri="{FF2B5EF4-FFF2-40B4-BE49-F238E27FC236}">
                <a16:creationId xmlns:a16="http://schemas.microsoft.com/office/drawing/2014/main" id="{B60A0A2C-CC1D-4D8E-88F3-C4F7C5EA92BA}"/>
              </a:ext>
            </a:extLst>
          </p:cNvPr>
          <p:cNvSpPr txBox="1"/>
          <p:nvPr/>
        </p:nvSpPr>
        <p:spPr>
          <a:xfrm>
            <a:off x="1763688" y="1941442"/>
            <a:ext cx="5904656" cy="33470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600" b="0" i="0" dirty="0">
                <a:effectLst/>
                <a:latin typeface="メイリオ" panose="020B0604030504040204" pitchFamily="50" charset="-128"/>
                <a:ea typeface="メイリオ" panose="020B0604030504040204" pitchFamily="50" charset="-128"/>
              </a:rPr>
              <a:t>健康的な生活習慣を生活に取り入れることで、</a:t>
            </a: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がんになるリスクを減らすことができます。</a:t>
            </a:r>
          </a:p>
        </p:txBody>
      </p:sp>
      <p:sp>
        <p:nvSpPr>
          <p:cNvPr id="6" name="正方形/長方形 5">
            <a:extLst>
              <a:ext uri="{FF2B5EF4-FFF2-40B4-BE49-F238E27FC236}">
                <a16:creationId xmlns:a16="http://schemas.microsoft.com/office/drawing/2014/main" id="{0543A308-8376-4CDF-AB9F-6DA0477CD58F}"/>
              </a:ext>
            </a:extLst>
          </p:cNvPr>
          <p:cNvSpPr/>
          <p:nvPr/>
        </p:nvSpPr>
        <p:spPr>
          <a:xfrm>
            <a:off x="5881568"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943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5250404-CA91-4CB8-83FD-B080599B1D6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C6FDE569-64C6-4267-90DE-BF031E9826D9}"/>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FC667F99-0757-4F85-B1A1-1C612049D8AB}"/>
              </a:ext>
            </a:extLst>
          </p:cNvPr>
          <p:cNvSpPr txBox="1"/>
          <p:nvPr/>
        </p:nvSpPr>
        <p:spPr>
          <a:xfrm>
            <a:off x="-36512" y="258589"/>
            <a:ext cx="89289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がんを防ぐための新</a:t>
            </a:r>
            <a:r>
              <a:rPr kumimoji="1" lang="en-US" altLang="ja-JP"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12</a:t>
            </a:r>
            <a:r>
              <a:rPr kumimoji="1" lang="ja-JP" altLang="en-US" sz="4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か条</a:t>
            </a:r>
          </a:p>
        </p:txBody>
      </p:sp>
      <p:graphicFrame>
        <p:nvGraphicFramePr>
          <p:cNvPr id="6" name="表 5">
            <a:extLst>
              <a:ext uri="{FF2B5EF4-FFF2-40B4-BE49-F238E27FC236}">
                <a16:creationId xmlns:a16="http://schemas.microsoft.com/office/drawing/2014/main" id="{5EC19D6F-72FE-4EC7-91E7-DCAAC8A72E17}"/>
              </a:ext>
            </a:extLst>
          </p:cNvPr>
          <p:cNvGraphicFramePr>
            <a:graphicFrameLocks noGrp="1"/>
          </p:cNvGraphicFramePr>
          <p:nvPr>
            <p:extLst>
              <p:ext uri="{D42A27DB-BD31-4B8C-83A1-F6EECF244321}">
                <p14:modId xmlns:p14="http://schemas.microsoft.com/office/powerpoint/2010/main" val="3631660751"/>
              </p:ext>
            </p:extLst>
          </p:nvPr>
        </p:nvGraphicFramePr>
        <p:xfrm>
          <a:off x="395536" y="1237980"/>
          <a:ext cx="8352928" cy="4559346"/>
        </p:xfrm>
        <a:graphic>
          <a:graphicData uri="http://schemas.openxmlformats.org/drawingml/2006/table">
            <a:tbl>
              <a:tblPr firstRow="1" bandRow="1">
                <a:tableStyleId>{69CF1AB2-1976-4502-BF36-3FF5EA218861}</a:tableStyleId>
              </a:tblPr>
              <a:tblGrid>
                <a:gridCol w="4176464">
                  <a:extLst>
                    <a:ext uri="{9D8B030D-6E8A-4147-A177-3AD203B41FA5}">
                      <a16:colId xmlns:a16="http://schemas.microsoft.com/office/drawing/2014/main" val="483853131"/>
                    </a:ext>
                  </a:extLst>
                </a:gridCol>
                <a:gridCol w="4176464">
                  <a:extLst>
                    <a:ext uri="{9D8B030D-6E8A-4147-A177-3AD203B41FA5}">
                      <a16:colId xmlns:a16="http://schemas.microsoft.com/office/drawing/2014/main" val="635532721"/>
                    </a:ext>
                  </a:extLst>
                </a:gridCol>
              </a:tblGrid>
              <a:tr h="759891">
                <a:tc>
                  <a:txBody>
                    <a:bodyPr/>
                    <a:lstStyle/>
                    <a:p>
                      <a:r>
                        <a:rPr kumimoji="1" lang="ja-JP" altLang="en-US" sz="2000" b="1" dirty="0">
                          <a:latin typeface="+mn-ea"/>
                          <a:ea typeface="+mn-ea"/>
                        </a:rPr>
                        <a:t>１条　たばこを吸わない</a:t>
                      </a:r>
                    </a:p>
                  </a:txBody>
                  <a:tcPr anchor="ctr"/>
                </a:tc>
                <a:tc>
                  <a:txBody>
                    <a:bodyPr/>
                    <a:lstStyle/>
                    <a:p>
                      <a:r>
                        <a:rPr kumimoji="1" lang="ja-JP" altLang="en-US" sz="2000" b="1" dirty="0">
                          <a:latin typeface="+mn-ea"/>
                          <a:ea typeface="+mn-ea"/>
                        </a:rPr>
                        <a:t>７条　適度に運動</a:t>
                      </a:r>
                    </a:p>
                  </a:txBody>
                  <a:tcPr anchor="ctr"/>
                </a:tc>
                <a:extLst>
                  <a:ext uri="{0D108BD9-81ED-4DB2-BD59-A6C34878D82A}">
                    <a16:rowId xmlns:a16="http://schemas.microsoft.com/office/drawing/2014/main" val="3357894052"/>
                  </a:ext>
                </a:extLst>
              </a:tr>
              <a:tr h="759891">
                <a:tc>
                  <a:txBody>
                    <a:bodyPr/>
                    <a:lstStyle/>
                    <a:p>
                      <a:r>
                        <a:rPr kumimoji="1" lang="ja-JP" altLang="en-US" sz="2000" b="1" dirty="0">
                          <a:latin typeface="+mn-ea"/>
                          <a:ea typeface="+mn-ea"/>
                        </a:rPr>
                        <a:t>２条　他人のたばこの煙を</a:t>
                      </a:r>
                      <a:endParaRPr kumimoji="1" lang="en-US" altLang="ja-JP" sz="2000" b="1" dirty="0">
                        <a:latin typeface="+mn-ea"/>
                        <a:ea typeface="+mn-ea"/>
                      </a:endParaRPr>
                    </a:p>
                    <a:p>
                      <a:r>
                        <a:rPr kumimoji="1" lang="ja-JP" altLang="en-US" sz="2000" b="1" dirty="0">
                          <a:latin typeface="+mn-ea"/>
                          <a:ea typeface="+mn-ea"/>
                        </a:rPr>
                        <a:t>　　　できるだけ避ける</a:t>
                      </a:r>
                    </a:p>
                  </a:txBody>
                  <a:tcPr anchor="ctr"/>
                </a:tc>
                <a:tc>
                  <a:txBody>
                    <a:bodyPr/>
                    <a:lstStyle/>
                    <a:p>
                      <a:r>
                        <a:rPr kumimoji="1" lang="ja-JP" altLang="en-US" sz="2000" b="1" dirty="0">
                          <a:latin typeface="+mn-ea"/>
                          <a:ea typeface="+mn-ea"/>
                        </a:rPr>
                        <a:t>８条　適切な体重維持</a:t>
                      </a:r>
                    </a:p>
                  </a:txBody>
                  <a:tcPr anchor="ctr"/>
                </a:tc>
                <a:extLst>
                  <a:ext uri="{0D108BD9-81ED-4DB2-BD59-A6C34878D82A}">
                    <a16:rowId xmlns:a16="http://schemas.microsoft.com/office/drawing/2014/main" val="273660020"/>
                  </a:ext>
                </a:extLst>
              </a:tr>
              <a:tr h="759891">
                <a:tc>
                  <a:txBody>
                    <a:bodyPr/>
                    <a:lstStyle/>
                    <a:p>
                      <a:r>
                        <a:rPr kumimoji="1" lang="ja-JP" altLang="en-US" sz="2000" b="1" dirty="0">
                          <a:latin typeface="+mn-ea"/>
                          <a:ea typeface="+mn-ea"/>
                        </a:rPr>
                        <a:t>３条　お酒はほどほどに</a:t>
                      </a:r>
                    </a:p>
                  </a:txBody>
                  <a:tcPr anchor="ctr"/>
                </a:tc>
                <a:tc>
                  <a:txBody>
                    <a:bodyPr/>
                    <a:lstStyle/>
                    <a:p>
                      <a:r>
                        <a:rPr kumimoji="1" lang="ja-JP" altLang="en-US" sz="2000" b="1" dirty="0">
                          <a:latin typeface="+mn-ea"/>
                          <a:ea typeface="+mn-ea"/>
                        </a:rPr>
                        <a:t>９条　ウイルスや細菌の</a:t>
                      </a:r>
                      <a:endParaRPr kumimoji="1" lang="en-US" altLang="ja-JP" sz="2000" b="1" dirty="0">
                        <a:latin typeface="+mn-ea"/>
                        <a:ea typeface="+mn-ea"/>
                      </a:endParaRPr>
                    </a:p>
                    <a:p>
                      <a:r>
                        <a:rPr kumimoji="1" lang="ja-JP" altLang="en-US" sz="2000" b="1" dirty="0">
                          <a:latin typeface="+mn-ea"/>
                          <a:ea typeface="+mn-ea"/>
                        </a:rPr>
                        <a:t>     感染予防と治療</a:t>
                      </a:r>
                    </a:p>
                  </a:txBody>
                  <a:tcPr anchor="ctr"/>
                </a:tc>
                <a:extLst>
                  <a:ext uri="{0D108BD9-81ED-4DB2-BD59-A6C34878D82A}">
                    <a16:rowId xmlns:a16="http://schemas.microsoft.com/office/drawing/2014/main" val="1484644123"/>
                  </a:ext>
                </a:extLst>
              </a:tr>
              <a:tr h="759891">
                <a:tc>
                  <a:txBody>
                    <a:bodyPr/>
                    <a:lstStyle/>
                    <a:p>
                      <a:r>
                        <a:rPr kumimoji="1" lang="ja-JP" altLang="en-US" sz="2000" b="1" dirty="0">
                          <a:latin typeface="+mn-ea"/>
                          <a:ea typeface="+mn-ea"/>
                        </a:rPr>
                        <a:t>４条　バランスのとれた食生活を</a:t>
                      </a:r>
                    </a:p>
                  </a:txBody>
                  <a:tcPr anchor="ctr"/>
                </a:tc>
                <a:tc>
                  <a:txBody>
                    <a:bodyPr/>
                    <a:lstStyle/>
                    <a:p>
                      <a:r>
                        <a:rPr kumimoji="1" lang="en-US" altLang="ja-JP" sz="2000" b="1" dirty="0">
                          <a:latin typeface="+mn-ea"/>
                          <a:ea typeface="+mn-ea"/>
                        </a:rPr>
                        <a:t>10</a:t>
                      </a:r>
                      <a:r>
                        <a:rPr kumimoji="1" lang="ja-JP" altLang="en-US" sz="2000" b="1" dirty="0">
                          <a:latin typeface="+mn-ea"/>
                          <a:ea typeface="+mn-ea"/>
                        </a:rPr>
                        <a:t>条　定期的ながん検診を</a:t>
                      </a:r>
                    </a:p>
                  </a:txBody>
                  <a:tcPr anchor="ctr"/>
                </a:tc>
                <a:extLst>
                  <a:ext uri="{0D108BD9-81ED-4DB2-BD59-A6C34878D82A}">
                    <a16:rowId xmlns:a16="http://schemas.microsoft.com/office/drawing/2014/main" val="4284048662"/>
                  </a:ext>
                </a:extLst>
              </a:tr>
              <a:tr h="759891">
                <a:tc>
                  <a:txBody>
                    <a:bodyPr/>
                    <a:lstStyle/>
                    <a:p>
                      <a:r>
                        <a:rPr kumimoji="1" lang="ja-JP" altLang="en-US" sz="2000" b="1" dirty="0">
                          <a:latin typeface="+mn-ea"/>
                          <a:ea typeface="+mn-ea"/>
                        </a:rPr>
                        <a:t>５条　塩辛い食品は控えめに</a:t>
                      </a:r>
                    </a:p>
                  </a:txBody>
                  <a:tcPr anchor="ctr"/>
                </a:tc>
                <a:tc>
                  <a:txBody>
                    <a:bodyPr/>
                    <a:lstStyle/>
                    <a:p>
                      <a:r>
                        <a:rPr kumimoji="1" lang="en-US" altLang="ja-JP" sz="2000" b="1" dirty="0">
                          <a:latin typeface="+mn-ea"/>
                          <a:ea typeface="+mn-ea"/>
                        </a:rPr>
                        <a:t>11</a:t>
                      </a:r>
                      <a:r>
                        <a:rPr kumimoji="1" lang="ja-JP" altLang="en-US" sz="2000" b="1" dirty="0">
                          <a:latin typeface="+mn-ea"/>
                          <a:ea typeface="+mn-ea"/>
                        </a:rPr>
                        <a:t>条　身体の異常に気づいたら、</a:t>
                      </a:r>
                      <a:endParaRPr kumimoji="1" lang="en-US" altLang="ja-JP" sz="2000" b="1" dirty="0">
                        <a:latin typeface="+mn-ea"/>
                        <a:ea typeface="+mn-ea"/>
                      </a:endParaRPr>
                    </a:p>
                    <a:p>
                      <a:r>
                        <a:rPr kumimoji="1" lang="en-US" altLang="ja-JP" sz="2000" b="1" dirty="0">
                          <a:latin typeface="+mn-ea"/>
                          <a:ea typeface="+mn-ea"/>
                        </a:rPr>
                        <a:t>      </a:t>
                      </a:r>
                      <a:r>
                        <a:rPr kumimoji="1" lang="ja-JP" altLang="en-US" sz="2000" b="1" dirty="0">
                          <a:latin typeface="+mn-ea"/>
                          <a:ea typeface="+mn-ea"/>
                        </a:rPr>
                        <a:t>すぐに受診を</a:t>
                      </a:r>
                    </a:p>
                  </a:txBody>
                  <a:tcPr anchor="ctr"/>
                </a:tc>
                <a:extLst>
                  <a:ext uri="{0D108BD9-81ED-4DB2-BD59-A6C34878D82A}">
                    <a16:rowId xmlns:a16="http://schemas.microsoft.com/office/drawing/2014/main" val="2232924100"/>
                  </a:ext>
                </a:extLst>
              </a:tr>
              <a:tr h="759891">
                <a:tc>
                  <a:txBody>
                    <a:bodyPr/>
                    <a:lstStyle/>
                    <a:p>
                      <a:r>
                        <a:rPr kumimoji="1" lang="ja-JP" altLang="en-US" sz="2000" b="1" dirty="0">
                          <a:latin typeface="+mn-ea"/>
                          <a:ea typeface="+mn-ea"/>
                        </a:rPr>
                        <a:t>６条　野菜や果物は不足に</a:t>
                      </a:r>
                      <a:endParaRPr kumimoji="1" lang="en-US" altLang="ja-JP" sz="2000" b="1" dirty="0">
                        <a:latin typeface="+mn-ea"/>
                        <a:ea typeface="+mn-ea"/>
                      </a:endParaRPr>
                    </a:p>
                    <a:p>
                      <a:r>
                        <a:rPr kumimoji="1" lang="ja-JP" altLang="en-US" sz="2000" b="1" dirty="0">
                          <a:latin typeface="+mn-ea"/>
                          <a:ea typeface="+mn-ea"/>
                        </a:rPr>
                        <a:t>　　　ならないように</a:t>
                      </a:r>
                    </a:p>
                  </a:txBody>
                  <a:tcPr anchor="ctr"/>
                </a:tc>
                <a:tc>
                  <a:txBody>
                    <a:bodyPr/>
                    <a:lstStyle/>
                    <a:p>
                      <a:r>
                        <a:rPr kumimoji="1" lang="en-US" altLang="ja-JP" sz="2000" b="1" dirty="0">
                          <a:latin typeface="+mn-ea"/>
                          <a:ea typeface="+mn-ea"/>
                        </a:rPr>
                        <a:t>12</a:t>
                      </a:r>
                      <a:r>
                        <a:rPr kumimoji="1" lang="ja-JP" altLang="en-US" sz="2000" b="1" dirty="0">
                          <a:latin typeface="+mn-ea"/>
                          <a:ea typeface="+mn-ea"/>
                        </a:rPr>
                        <a:t>条　正しいがん情報で</a:t>
                      </a:r>
                      <a:endParaRPr kumimoji="1" lang="en-US" altLang="ja-JP" sz="2000" b="1" dirty="0">
                        <a:latin typeface="+mn-ea"/>
                        <a:ea typeface="+mn-ea"/>
                      </a:endParaRPr>
                    </a:p>
                    <a:p>
                      <a:r>
                        <a:rPr kumimoji="1" lang="ja-JP" altLang="en-US" sz="2000" b="1" dirty="0">
                          <a:latin typeface="+mn-ea"/>
                          <a:ea typeface="+mn-ea"/>
                        </a:rPr>
                        <a:t>　　　がんを知ることから</a:t>
                      </a:r>
                    </a:p>
                  </a:txBody>
                  <a:tcPr anchor="ctr"/>
                </a:tc>
                <a:extLst>
                  <a:ext uri="{0D108BD9-81ED-4DB2-BD59-A6C34878D82A}">
                    <a16:rowId xmlns:a16="http://schemas.microsoft.com/office/drawing/2014/main" val="2995346921"/>
                  </a:ext>
                </a:extLst>
              </a:tr>
            </a:tbl>
          </a:graphicData>
        </a:graphic>
      </p:graphicFrame>
      <p:sp>
        <p:nvSpPr>
          <p:cNvPr id="10" name="テキスト ボックス 9">
            <a:extLst>
              <a:ext uri="{FF2B5EF4-FFF2-40B4-BE49-F238E27FC236}">
                <a16:creationId xmlns:a16="http://schemas.microsoft.com/office/drawing/2014/main" id="{606526C2-6EF9-4BC0-9575-849BF7C6D3E5}"/>
              </a:ext>
            </a:extLst>
          </p:cNvPr>
          <p:cNvSpPr txBox="1"/>
          <p:nvPr/>
        </p:nvSpPr>
        <p:spPr>
          <a:xfrm>
            <a:off x="1354726" y="5960197"/>
            <a:ext cx="778927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出典「がんを防ぐための新</a:t>
            </a:r>
            <a:r>
              <a:rPr kumimoji="1" lang="en-US" altLang="ja-JP" dirty="0">
                <a:latin typeface="メイリオ" panose="020B0604030504040204" pitchFamily="50" charset="-128"/>
                <a:ea typeface="メイリオ" panose="020B0604030504040204" pitchFamily="50" charset="-128"/>
              </a:rPr>
              <a:t>12</a:t>
            </a:r>
            <a:r>
              <a:rPr kumimoji="1" lang="ja-JP" altLang="en-US" dirty="0">
                <a:latin typeface="メイリオ" panose="020B0604030504040204" pitchFamily="50" charset="-128"/>
                <a:ea typeface="メイリオ" panose="020B0604030504040204" pitchFamily="50" charset="-128"/>
              </a:rPr>
              <a:t>か条」（公益財団法人がん研究振興財団）　　</a:t>
            </a:r>
          </a:p>
        </p:txBody>
      </p:sp>
      <p:sp>
        <p:nvSpPr>
          <p:cNvPr id="7" name="正方形/長方形 6">
            <a:extLst>
              <a:ext uri="{FF2B5EF4-FFF2-40B4-BE49-F238E27FC236}">
                <a16:creationId xmlns:a16="http://schemas.microsoft.com/office/drawing/2014/main" id="{821D366C-274A-4A0A-AACA-754D3D51820C}"/>
              </a:ext>
            </a:extLst>
          </p:cNvPr>
          <p:cNvSpPr/>
          <p:nvPr/>
        </p:nvSpPr>
        <p:spPr>
          <a:xfrm>
            <a:off x="5881568" y="644686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228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5250404-CA91-4CB8-83FD-B080599B1D6B}"/>
              </a:ext>
            </a:extLst>
          </p:cNvPr>
          <p:cNvSpPr/>
          <p:nvPr/>
        </p:nvSpPr>
        <p:spPr>
          <a:xfrm>
            <a:off x="-1" y="3157"/>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C6FDE569-64C6-4267-90DE-BF031E9826D9}"/>
              </a:ext>
            </a:extLst>
          </p:cNvPr>
          <p:cNvSpPr/>
          <p:nvPr/>
        </p:nvSpPr>
        <p:spPr>
          <a:xfrm>
            <a:off x="-2" y="6327045"/>
            <a:ext cx="914400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FC667F99-0757-4F85-B1A1-1C612049D8AB}"/>
              </a:ext>
            </a:extLst>
          </p:cNvPr>
          <p:cNvSpPr txBox="1"/>
          <p:nvPr/>
        </p:nvSpPr>
        <p:spPr>
          <a:xfrm>
            <a:off x="129055" y="262389"/>
            <a:ext cx="7251257"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がん発生を予防するには・・・</a:t>
            </a:r>
          </a:p>
        </p:txBody>
      </p:sp>
      <p:sp>
        <p:nvSpPr>
          <p:cNvPr id="7" name="正方形/長方形 6">
            <a:extLst>
              <a:ext uri="{FF2B5EF4-FFF2-40B4-BE49-F238E27FC236}">
                <a16:creationId xmlns:a16="http://schemas.microsoft.com/office/drawing/2014/main" id="{DB4B3CE8-4715-40B8-BCF5-681776C82011}"/>
              </a:ext>
            </a:extLst>
          </p:cNvPr>
          <p:cNvSpPr/>
          <p:nvPr/>
        </p:nvSpPr>
        <p:spPr>
          <a:xfrm>
            <a:off x="1700577" y="1772816"/>
            <a:ext cx="6111783" cy="3170099"/>
          </a:xfrm>
          <a:prstGeom prst="rect">
            <a:avLst/>
          </a:prstGeom>
        </p:spPr>
        <p:txBody>
          <a:bodyPr wrap="square">
            <a:spAutoFit/>
          </a:bodyPr>
          <a:lstStyle/>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たばこ（煙）を吸わない</a:t>
            </a:r>
            <a:endParaRPr kumimoji="1" lang="en-US" altLang="ja-JP" sz="32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お酒はほどほどに</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食生活を見直す</a:t>
            </a:r>
            <a:endParaRPr lang="en-US" altLang="ja-JP" sz="3200" dirty="0">
              <a:solidFill>
                <a:prstClr val="black"/>
              </a:solidFill>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身体を動かそう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auto" latinLnBrk="0" hangingPunct="1">
              <a:spcBef>
                <a:spcPts val="1200"/>
              </a:spcBef>
              <a:spcAft>
                <a:spcPts val="0"/>
              </a:spcAft>
              <a:buClrTx/>
              <a:buSzTx/>
              <a:buFont typeface="Wingdings" panose="05000000000000000000" pitchFamily="2" charset="2"/>
              <a:buChar char="l"/>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適正体重を維持しよう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BC10465D-1D31-4DB4-9D17-4C4031141DB3}"/>
              </a:ext>
            </a:extLst>
          </p:cNvPr>
          <p:cNvSpPr/>
          <p:nvPr/>
        </p:nvSpPr>
        <p:spPr>
          <a:xfrm>
            <a:off x="5881568" y="645473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647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7703" y="1525943"/>
            <a:ext cx="5328592" cy="4178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肺がんの原因になるのは</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何でしょうか？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１．タール</a:t>
            </a: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２．ニコチン</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36575" marR="0" lvl="0" indent="0" algn="l" defTabSz="914400" rtl="0" eaLnBrk="1" fontAlgn="auto" latinLnBrk="0" hangingPunct="1">
              <a:lnSpc>
                <a:spcPct val="150000"/>
              </a:lnSpc>
              <a:spcBef>
                <a:spcPts val="0"/>
              </a:spcBef>
              <a:spcAft>
                <a:spcPts val="0"/>
              </a:spcAft>
              <a:buClr>
                <a:srgbClr val="C0504D">
                  <a:lumMod val="20000"/>
                  <a:lumOff val="80000"/>
                </a:srgbClr>
              </a:buClr>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３．一酸化炭素</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107504"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たばこ</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に</a:t>
            </a:r>
            <a:r>
              <a:rPr lang="ja-JP" altLang="en-US" sz="3600" dirty="0">
                <a:solidFill>
                  <a:srgbClr val="FFFFFF"/>
                </a:solidFill>
                <a:latin typeface="メイリオ" panose="020B0604030504040204" pitchFamily="50" charset="-128"/>
                <a:ea typeface="メイリオ" panose="020B0604030504040204" pitchFamily="50" charset="-128"/>
              </a:rPr>
              <a:t>よるがんのリスク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EB5A4971-FD0F-416B-8B51-14059CA364C0}"/>
              </a:ext>
            </a:extLst>
          </p:cNvPr>
          <p:cNvSpPr/>
          <p:nvPr/>
        </p:nvSpPr>
        <p:spPr>
          <a:xfrm>
            <a:off x="5846072"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8799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17D7C0D1-C308-4508-A542-6D3A11AD6843}"/>
              </a:ext>
            </a:extLst>
          </p:cNvPr>
          <p:cNvSpPr txBox="1"/>
          <p:nvPr/>
        </p:nvSpPr>
        <p:spPr>
          <a:xfrm>
            <a:off x="1331640" y="1548271"/>
            <a:ext cx="7128792"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たばこを吸う男性が肺がんで死亡する危険性は、吸わない男性の何倍？</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かわらない</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約２倍</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約３倍</a:t>
            </a:r>
            <a:endParaRPr kumimoji="1" lang="en-US" altLang="ja-JP"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約５倍</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379632"/>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7DFEB0A-4883-421C-A928-E34C1DC254D3}"/>
              </a:ext>
            </a:extLst>
          </p:cNvPr>
          <p:cNvSpPr txBox="1"/>
          <p:nvPr/>
        </p:nvSpPr>
        <p:spPr>
          <a:xfrm>
            <a:off x="7104" y="129867"/>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たばこ</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に</a:t>
            </a:r>
            <a:r>
              <a:rPr lang="ja-JP" altLang="en-US" sz="3600" dirty="0">
                <a:solidFill>
                  <a:srgbClr val="FFFFFF"/>
                </a:solidFill>
                <a:latin typeface="メイリオ" panose="020B0604030504040204" pitchFamily="50" charset="-128"/>
                <a:ea typeface="メイリオ" panose="020B0604030504040204" pitchFamily="50" charset="-128"/>
              </a:rPr>
              <a:t>よるがんのリスク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9429AA91-DC49-4FC4-96A7-C8C7BD6908C7}"/>
              </a:ext>
            </a:extLst>
          </p:cNvPr>
          <p:cNvSpPr/>
          <p:nvPr/>
        </p:nvSpPr>
        <p:spPr>
          <a:xfrm>
            <a:off x="5881568" y="648733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494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44016" y="206299"/>
            <a:ext cx="889248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喫煙はがんの危険性を高めます。</a:t>
            </a:r>
          </a:p>
        </p:txBody>
      </p:sp>
      <p:sp>
        <p:nvSpPr>
          <p:cNvPr id="14" name="正方形/長方形 13">
            <a:extLst>
              <a:ext uri="{FF2B5EF4-FFF2-40B4-BE49-F238E27FC236}">
                <a16:creationId xmlns:a16="http://schemas.microsoft.com/office/drawing/2014/main" id="{4B14AD60-FD3A-45CE-91AA-D8140B0C15B1}"/>
              </a:ext>
            </a:extLst>
          </p:cNvPr>
          <p:cNvSpPr/>
          <p:nvPr/>
        </p:nvSpPr>
        <p:spPr>
          <a:xfrm>
            <a:off x="1403649" y="3933056"/>
            <a:ext cx="6389534"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たばこを吸っていなければ、</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日本人全体では毎年約９万人が</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がんにかからなくて済みます。</a:t>
            </a:r>
          </a:p>
        </p:txBody>
      </p:sp>
      <p:sp>
        <p:nvSpPr>
          <p:cNvPr id="6" name="正方形/長方形 5">
            <a:extLst>
              <a:ext uri="{FF2B5EF4-FFF2-40B4-BE49-F238E27FC236}">
                <a16:creationId xmlns:a16="http://schemas.microsoft.com/office/drawing/2014/main" id="{4B14AD60-FD3A-45CE-91AA-D8140B0C15B1}"/>
              </a:ext>
            </a:extLst>
          </p:cNvPr>
          <p:cNvSpPr/>
          <p:nvPr/>
        </p:nvSpPr>
        <p:spPr>
          <a:xfrm>
            <a:off x="1403648" y="1030084"/>
            <a:ext cx="6408711" cy="3046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たばこの煙には</a:t>
            </a:r>
            <a:r>
              <a:rPr lang="ja-JP" altLang="en-US" sz="3200" dirty="0">
                <a:latin typeface="メイリオ" panose="020B0604030504040204" pitchFamily="50" charset="-128"/>
                <a:ea typeface="メイリオ" panose="020B0604030504040204" pitchFamily="50" charset="-128"/>
              </a:rPr>
              <a:t>約</a:t>
            </a:r>
            <a:r>
              <a:rPr lang="en-US" altLang="ja-JP" sz="3200" dirty="0">
                <a:latin typeface="メイリオ" panose="020B0604030504040204" pitchFamily="50" charset="-128"/>
                <a:ea typeface="メイリオ" panose="020B0604030504040204" pitchFamily="50" charset="-128"/>
              </a:rPr>
              <a:t>5,300</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種類以上の化学物質が含まれ、そのうち</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発がん性物質は約</a:t>
            </a:r>
            <a:r>
              <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70</a:t>
            </a: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種類含まれています。</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3AE2BB6-0E6B-45F1-9F78-6F0684651DA8}"/>
              </a:ext>
            </a:extLst>
          </p:cNvPr>
          <p:cNvSpPr/>
          <p:nvPr/>
        </p:nvSpPr>
        <p:spPr>
          <a:xfrm>
            <a:off x="5881568"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8727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11232" y="6315330"/>
            <a:ext cx="9180512" cy="5751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0" y="206299"/>
            <a:ext cx="91440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喫煙率が高い上位５県（</a:t>
            </a:r>
            <a:r>
              <a:rPr kumimoji="1" lang="en-US" altLang="ja-JP" sz="36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2022</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年）</a:t>
            </a:r>
          </a:p>
        </p:txBody>
      </p:sp>
      <p:graphicFrame>
        <p:nvGraphicFramePr>
          <p:cNvPr id="3" name="オブジェクト 2">
            <a:extLst>
              <a:ext uri="{FF2B5EF4-FFF2-40B4-BE49-F238E27FC236}">
                <a16:creationId xmlns:a16="http://schemas.microsoft.com/office/drawing/2014/main" id="{900778A8-167D-4BF3-B7A9-F9D1113E5C36}"/>
              </a:ext>
            </a:extLst>
          </p:cNvPr>
          <p:cNvGraphicFramePr>
            <a:graphicFrameLocks noChangeAspect="1"/>
          </p:cNvGraphicFramePr>
          <p:nvPr>
            <p:extLst>
              <p:ext uri="{D42A27DB-BD31-4B8C-83A1-F6EECF244321}">
                <p14:modId xmlns:p14="http://schemas.microsoft.com/office/powerpoint/2010/main" val="2948694697"/>
              </p:ext>
            </p:extLst>
          </p:nvPr>
        </p:nvGraphicFramePr>
        <p:xfrm>
          <a:off x="193675" y="1704975"/>
          <a:ext cx="8756650" cy="3673475"/>
        </p:xfrm>
        <a:graphic>
          <a:graphicData uri="http://schemas.openxmlformats.org/presentationml/2006/ole">
            <mc:AlternateContent xmlns:mc="http://schemas.openxmlformats.org/markup-compatibility/2006">
              <mc:Choice xmlns:v="urn:schemas-microsoft-com:vml" Requires="v">
                <p:oleObj spid="_x0000_s2216" name="Worksheet" r:id="rId4" imgW="3429043" imgH="1438153" progId="Excel.Sheet.12">
                  <p:embed/>
                </p:oleObj>
              </mc:Choice>
              <mc:Fallback>
                <p:oleObj name="Worksheet" r:id="rId4" imgW="3429043" imgH="1438153" progId="Excel.Sheet.12">
                  <p:embed/>
                  <p:pic>
                    <p:nvPicPr>
                      <p:cNvPr id="0" name=""/>
                      <p:cNvPicPr/>
                      <p:nvPr/>
                    </p:nvPicPr>
                    <p:blipFill>
                      <a:blip r:embed="rId5"/>
                      <a:stretch>
                        <a:fillRect/>
                      </a:stretch>
                    </p:blipFill>
                    <p:spPr>
                      <a:xfrm>
                        <a:off x="193675" y="1704975"/>
                        <a:ext cx="8756650" cy="3673475"/>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447BFCC0-5C78-4F04-877B-779442A0CCCF}"/>
              </a:ext>
            </a:extLst>
          </p:cNvPr>
          <p:cNvSpPr txBox="1"/>
          <p:nvPr/>
        </p:nvSpPr>
        <p:spPr>
          <a:xfrm>
            <a:off x="1198570" y="5884431"/>
            <a:ext cx="7959850" cy="307777"/>
          </a:xfrm>
          <a:prstGeom prst="rect">
            <a:avLst/>
          </a:prstGeom>
          <a:noFill/>
        </p:spPr>
        <p:txBody>
          <a:bodyPr wrap="square" rtlCol="0">
            <a:spAutoFit/>
          </a:bodyPr>
          <a:lstStyle/>
          <a:p>
            <a:pPr algn="r"/>
            <a:r>
              <a:rPr lang="ja-JP" altLang="en-US" sz="1400" dirty="0">
                <a:latin typeface="+mn-ea"/>
              </a:rPr>
              <a:t>出典：国立がん研究センターがん情報サービス「がん登録・統計」より</a:t>
            </a:r>
            <a:endParaRPr kumimoji="1" lang="ja-JP" altLang="en-US" sz="1400" dirty="0"/>
          </a:p>
        </p:txBody>
      </p:sp>
      <p:sp>
        <p:nvSpPr>
          <p:cNvPr id="7" name="正方形/長方形 6">
            <a:extLst>
              <a:ext uri="{FF2B5EF4-FFF2-40B4-BE49-F238E27FC236}">
                <a16:creationId xmlns:a16="http://schemas.microsoft.com/office/drawing/2014/main" id="{582FD6A0-938D-4696-BA79-594AFA67CACC}"/>
              </a:ext>
            </a:extLst>
          </p:cNvPr>
          <p:cNvSpPr/>
          <p:nvPr/>
        </p:nvSpPr>
        <p:spPr>
          <a:xfrm>
            <a:off x="5879820" y="64516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11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655676" y="2049205"/>
            <a:ext cx="58326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がんにならないように、生活習慣に注意</a:t>
            </a:r>
            <a:r>
              <a:rPr lang="ja-JP" altLang="en-US" sz="4000" dirty="0">
                <a:solidFill>
                  <a:prstClr val="black"/>
                </a:solidFill>
                <a:latin typeface="メイリオ" panose="020B0604030504040204" pitchFamily="50" charset="-128"/>
                <a:ea typeface="メイリオ" panose="020B0604030504040204" pitchFamily="50" charset="-128"/>
              </a:rPr>
              <a:t>しよう</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0" y="6282813"/>
            <a:ext cx="911954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102F9C3E-B20F-4FB1-9F53-C29AA1D71E10}"/>
              </a:ext>
            </a:extLst>
          </p:cNvPr>
          <p:cNvSpPr txBox="1"/>
          <p:nvPr/>
        </p:nvSpPr>
        <p:spPr>
          <a:xfrm>
            <a:off x="1655676" y="3789040"/>
            <a:ext cx="58326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でも、生活習慣に</a:t>
            </a:r>
            <a:r>
              <a:rPr lang="ja-JP" altLang="en-US" sz="3200" dirty="0">
                <a:solidFill>
                  <a:prstClr val="black"/>
                </a:solidFill>
                <a:latin typeface="メイリオ" panose="020B0604030504040204" pitchFamily="50" charset="-128"/>
                <a:ea typeface="メイリオ" panose="020B0604030504040204" pitchFamily="50" charset="-128"/>
              </a:rPr>
              <a:t>十分に</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注意していても、がんになることはあります。</a:t>
            </a: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251520"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１次予防</a:t>
            </a:r>
          </a:p>
        </p:txBody>
      </p:sp>
      <p:sp>
        <p:nvSpPr>
          <p:cNvPr id="10" name="正方形/長方形 9">
            <a:extLst>
              <a:ext uri="{FF2B5EF4-FFF2-40B4-BE49-F238E27FC236}">
                <a16:creationId xmlns:a16="http://schemas.microsoft.com/office/drawing/2014/main" id="{5F130F7F-9A8D-40F2-9FEB-044D4B81D82B}"/>
              </a:ext>
            </a:extLst>
          </p:cNvPr>
          <p:cNvSpPr/>
          <p:nvPr/>
        </p:nvSpPr>
        <p:spPr>
          <a:xfrm>
            <a:off x="5857108"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814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427718"/>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５．検診の意味</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モジュール５</a:t>
            </a:r>
          </a:p>
        </p:txBody>
      </p:sp>
      <p:sp>
        <p:nvSpPr>
          <p:cNvPr id="6" name="正方形/長方形 5">
            <a:extLst>
              <a:ext uri="{FF2B5EF4-FFF2-40B4-BE49-F238E27FC236}">
                <a16:creationId xmlns:a16="http://schemas.microsoft.com/office/drawing/2014/main" id="{0FCAD4D1-A019-4DA2-B0C7-E929778DA640}"/>
              </a:ext>
            </a:extLst>
          </p:cNvPr>
          <p:cNvSpPr/>
          <p:nvPr/>
        </p:nvSpPr>
        <p:spPr>
          <a:xfrm>
            <a:off x="5881568"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516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427718"/>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p:cNvSpPr txBox="1">
            <a:spLocks/>
          </p:cNvSpPr>
          <p:nvPr/>
        </p:nvSpPr>
        <p:spPr>
          <a:xfrm>
            <a:off x="-18256" y="2780928"/>
            <a:ext cx="9180512" cy="1080120"/>
          </a:xfrm>
          <a:prstGeom prst="rect">
            <a:avLst/>
          </a:prstGeom>
        </p:spPr>
        <p:txBody>
          <a:bodyPr/>
          <a:lstStyle/>
          <a:p>
            <a:pPr marL="0" marR="0" lvl="0" indent="0" defTabSz="914400" rtl="0" eaLnBrk="1" fontAlgn="auto" latinLnBrk="0" hangingPunct="1">
              <a:spcBef>
                <a:spcPct val="0"/>
              </a:spcBef>
              <a:spcAft>
                <a:spcPts val="0"/>
              </a:spcAft>
              <a:buClrTx/>
              <a:buSzTx/>
              <a:buFontTx/>
              <a:buNone/>
              <a:tabLst/>
              <a:defRPr/>
            </a:pPr>
            <a:r>
              <a:rPr kumimoji="1" lang="ja-JP" altLang="en-US" sz="540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rPr>
              <a:t>１．がんという病気</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モジュール</a:t>
            </a:r>
            <a:r>
              <a:rPr kumimoji="1" lang="en-US" altLang="ja-JP" sz="2000" dirty="0">
                <a:solidFill>
                  <a:schemeClr val="bg1"/>
                </a:solidFill>
                <a:latin typeface="メイリオ" panose="020B0604030504040204" pitchFamily="50" charset="-128"/>
                <a:ea typeface="メイリオ" panose="020B0604030504040204" pitchFamily="50" charset="-128"/>
              </a:rPr>
              <a:t>1</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92A07EE-59C4-4EBD-87C7-B961E4E66BCF}"/>
              </a:ext>
            </a:extLst>
          </p:cNvPr>
          <p:cNvSpPr/>
          <p:nvPr/>
        </p:nvSpPr>
        <p:spPr>
          <a:xfrm>
            <a:off x="5899824" y="6457890"/>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286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2442B59-D19F-4A47-9F7A-D898DE5F0DAE}"/>
              </a:ext>
            </a:extLst>
          </p:cNvPr>
          <p:cNvSpPr txBox="1"/>
          <p:nvPr/>
        </p:nvSpPr>
        <p:spPr>
          <a:xfrm>
            <a:off x="1331640" y="1556792"/>
            <a:ext cx="648072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「がん」は「早期発見」すれば、何％が治るでしょう？</a:t>
            </a:r>
            <a:endPar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KozGoPro-Regular"/>
              <a:ea typeface="HGPｺﾞｼｯｸM"/>
              <a:cs typeface="+mn-cs"/>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10%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50%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70%</a:t>
            </a: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KozGoPro-Regular"/>
                <a:ea typeface="HGPｺﾞｼｯｸM"/>
                <a:cs typeface="+mn-cs"/>
              </a:rPr>
              <a:t>約</a:t>
            </a:r>
            <a:r>
              <a:rPr kumimoji="1" lang="en-US" altLang="ja-JP" sz="3200" b="0" i="0" u="none" strike="noStrike" kern="1200" cap="none" spc="0" normalizeH="0" baseline="0" noProof="0" dirty="0">
                <a:ln>
                  <a:noFill/>
                </a:ln>
                <a:solidFill>
                  <a:prstClr val="black"/>
                </a:solidFill>
                <a:effectLst/>
                <a:uLnTx/>
                <a:uFillTx/>
                <a:latin typeface="KozGoPro-Regular"/>
                <a:ea typeface="HGPｺﾞｼｯｸM"/>
                <a:cs typeface="+mn-cs"/>
              </a:rPr>
              <a:t>90%</a:t>
            </a:r>
            <a:endParaRPr kumimoji="1" lang="ja-JP" altLang="en-US" sz="3200" b="0" i="0" u="none" strike="noStrike" kern="1200" cap="none" spc="0" normalizeH="0" baseline="0" noProof="0" dirty="0">
              <a:ln>
                <a:noFill/>
              </a:ln>
              <a:solidFill>
                <a:prstClr val="black"/>
              </a:solidFill>
              <a:effectLst/>
              <a:uLnTx/>
              <a:uFillTx/>
              <a:latin typeface="Segoe UI"/>
              <a:ea typeface="HGPｺﾞｼｯｸM"/>
              <a:cs typeface="+mn-cs"/>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1" y="6282813"/>
            <a:ext cx="912368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CFD77BF-1AA5-4E98-8337-D03760626DB8}"/>
              </a:ext>
            </a:extLst>
          </p:cNvPr>
          <p:cNvSpPr/>
          <p:nvPr/>
        </p:nvSpPr>
        <p:spPr>
          <a:xfrm>
            <a:off x="5881568" y="642948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331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82813"/>
            <a:ext cx="9144000"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107504" y="212098"/>
            <a:ext cx="7272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がん検診を受診することが大切</a:t>
            </a:r>
          </a:p>
        </p:txBody>
      </p:sp>
      <p:sp>
        <p:nvSpPr>
          <p:cNvPr id="11" name="正方形/長方形 10">
            <a:extLst>
              <a:ext uri="{FF2B5EF4-FFF2-40B4-BE49-F238E27FC236}">
                <a16:creationId xmlns:a16="http://schemas.microsoft.com/office/drawing/2014/main" id="{FBF04B5F-3669-47A2-8F84-560DBF3682DA}"/>
              </a:ext>
            </a:extLst>
          </p:cNvPr>
          <p:cNvSpPr/>
          <p:nvPr/>
        </p:nvSpPr>
        <p:spPr>
          <a:xfrm>
            <a:off x="457200" y="1546914"/>
            <a:ext cx="843528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早期がんは、痛みなどの自覚症状が</a:t>
            </a:r>
            <a:r>
              <a:rPr lang="ja-JP" altLang="en-US" sz="2800" dirty="0">
                <a:latin typeface="メイリオ" panose="020B0604030504040204" pitchFamily="50" charset="-128"/>
                <a:ea typeface="メイリオ" panose="020B0604030504040204" pitchFamily="50" charset="-128"/>
              </a:rPr>
              <a:t>ないので、</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早期発見するには検診を受診しなければなりません。</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また、早期発見できる期間は、決して長くはありません。乳がんでは１～２年間とも言われます。</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早期発見するには定期的に「がん検診」を受診することが大切です。</a:t>
            </a:r>
          </a:p>
        </p:txBody>
      </p:sp>
      <p:sp>
        <p:nvSpPr>
          <p:cNvPr id="6" name="正方形/長方形 5">
            <a:extLst>
              <a:ext uri="{FF2B5EF4-FFF2-40B4-BE49-F238E27FC236}">
                <a16:creationId xmlns:a16="http://schemas.microsoft.com/office/drawing/2014/main" id="{5749049E-A944-4762-80D2-62FB2B8977A8}"/>
              </a:ext>
            </a:extLst>
          </p:cNvPr>
          <p:cNvSpPr/>
          <p:nvPr/>
        </p:nvSpPr>
        <p:spPr>
          <a:xfrm>
            <a:off x="5881568" y="6370351"/>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087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659BF87-5CAB-437E-8601-29C4E6A5CF92}"/>
              </a:ext>
            </a:extLst>
          </p:cNvPr>
          <p:cNvSpPr/>
          <p:nvPr/>
        </p:nvSpPr>
        <p:spPr>
          <a:xfrm>
            <a:off x="-2" y="6344005"/>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B4EEF12-BFB3-4CBC-AE3F-53CFF2023B74}"/>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CB7B3267-60C2-4987-9CAC-CC2C879D0A0A}"/>
              </a:ext>
            </a:extLst>
          </p:cNvPr>
          <p:cNvSpPr txBox="1"/>
          <p:nvPr/>
        </p:nvSpPr>
        <p:spPr>
          <a:xfrm>
            <a:off x="146294" y="15712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世界のがん検診受診率</a:t>
            </a:r>
          </a:p>
        </p:txBody>
      </p:sp>
      <p:graphicFrame>
        <p:nvGraphicFramePr>
          <p:cNvPr id="8" name="グラフ 7">
            <a:extLst>
              <a:ext uri="{FF2B5EF4-FFF2-40B4-BE49-F238E27FC236}">
                <a16:creationId xmlns:a16="http://schemas.microsoft.com/office/drawing/2014/main" id="{48B5F66A-0473-4138-98A9-1648EDB202E7}"/>
              </a:ext>
            </a:extLst>
          </p:cNvPr>
          <p:cNvGraphicFramePr>
            <a:graphicFrameLocks/>
          </p:cNvGraphicFramePr>
          <p:nvPr>
            <p:extLst>
              <p:ext uri="{D42A27DB-BD31-4B8C-83A1-F6EECF244321}">
                <p14:modId xmlns:p14="http://schemas.microsoft.com/office/powerpoint/2010/main" val="1776556822"/>
              </p:ext>
            </p:extLst>
          </p:nvPr>
        </p:nvGraphicFramePr>
        <p:xfrm>
          <a:off x="476350" y="1201276"/>
          <a:ext cx="3384376" cy="4324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7A5E9BE9-AD6D-4F1A-B026-9089133D7464}"/>
              </a:ext>
            </a:extLst>
          </p:cNvPr>
          <p:cNvGraphicFramePr>
            <a:graphicFrameLocks/>
          </p:cNvGraphicFramePr>
          <p:nvPr>
            <p:extLst>
              <p:ext uri="{D42A27DB-BD31-4B8C-83A1-F6EECF244321}">
                <p14:modId xmlns:p14="http://schemas.microsoft.com/office/powerpoint/2010/main" val="4285219340"/>
              </p:ext>
            </p:extLst>
          </p:nvPr>
        </p:nvGraphicFramePr>
        <p:xfrm>
          <a:off x="4896036" y="1231323"/>
          <a:ext cx="3771614" cy="4324666"/>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C7069BE3-3BAF-4D42-B9A4-6C880D5F791A}"/>
              </a:ext>
            </a:extLst>
          </p:cNvPr>
          <p:cNvSpPr txBox="1"/>
          <p:nvPr/>
        </p:nvSpPr>
        <p:spPr>
          <a:xfrm>
            <a:off x="827584" y="1023119"/>
            <a:ext cx="3024336"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乳がん検診</a:t>
            </a:r>
          </a:p>
        </p:txBody>
      </p:sp>
      <p:sp>
        <p:nvSpPr>
          <p:cNvPr id="11" name="テキスト ボックス 10">
            <a:extLst>
              <a:ext uri="{FF2B5EF4-FFF2-40B4-BE49-F238E27FC236}">
                <a16:creationId xmlns:a16="http://schemas.microsoft.com/office/drawing/2014/main" id="{98F06F5F-FA70-482D-B3DD-E3C1D68BD622}"/>
              </a:ext>
            </a:extLst>
          </p:cNvPr>
          <p:cNvSpPr txBox="1"/>
          <p:nvPr/>
        </p:nvSpPr>
        <p:spPr>
          <a:xfrm>
            <a:off x="5292082" y="1023119"/>
            <a:ext cx="3024336" cy="461665"/>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子宮頸</a:t>
            </a:r>
            <a:r>
              <a:rPr kumimoji="1" lang="ja-JP" altLang="en-US" sz="2400" b="1" dirty="0">
                <a:latin typeface="メイリオ" panose="020B0604030504040204" pitchFamily="50" charset="-128"/>
                <a:ea typeface="メイリオ" panose="020B0604030504040204" pitchFamily="50" charset="-128"/>
              </a:rPr>
              <a:t>がん検診</a:t>
            </a:r>
          </a:p>
        </p:txBody>
      </p:sp>
      <p:sp>
        <p:nvSpPr>
          <p:cNvPr id="13" name="テキスト ボックス 12">
            <a:extLst>
              <a:ext uri="{FF2B5EF4-FFF2-40B4-BE49-F238E27FC236}">
                <a16:creationId xmlns:a16="http://schemas.microsoft.com/office/drawing/2014/main" id="{F3B9A84B-4BAD-4F81-9A41-0EFEE6DECE57}"/>
              </a:ext>
            </a:extLst>
          </p:cNvPr>
          <p:cNvSpPr txBox="1"/>
          <p:nvPr/>
        </p:nvSpPr>
        <p:spPr>
          <a:xfrm>
            <a:off x="1043608" y="3942607"/>
            <a:ext cx="863588" cy="307777"/>
          </a:xfrm>
          <a:prstGeom prst="rect">
            <a:avLst/>
          </a:prstGeom>
          <a:noFill/>
        </p:spPr>
        <p:txBody>
          <a:bodyPr wrap="square" rtlCol="0">
            <a:spAutoFit/>
          </a:bodyPr>
          <a:lstStyle/>
          <a:p>
            <a:pPr algn="ctr"/>
            <a:r>
              <a:rPr kumimoji="1"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47.4%</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16837EC-423E-46C2-97F1-01A842A9A81D}"/>
              </a:ext>
            </a:extLst>
          </p:cNvPr>
          <p:cNvSpPr txBox="1"/>
          <p:nvPr/>
        </p:nvSpPr>
        <p:spPr>
          <a:xfrm>
            <a:off x="1907196" y="2851332"/>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74.2</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66E532A-1B95-4B7A-A258-E6AF68656A27}"/>
              </a:ext>
            </a:extLst>
          </p:cNvPr>
          <p:cNvSpPr txBox="1"/>
          <p:nvPr/>
        </p:nvSpPr>
        <p:spPr>
          <a:xfrm>
            <a:off x="2811434" y="2680379"/>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76.5</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E3B39C9-53A6-421A-94C6-14C7722D231D}"/>
              </a:ext>
            </a:extLst>
          </p:cNvPr>
          <p:cNvSpPr txBox="1"/>
          <p:nvPr/>
        </p:nvSpPr>
        <p:spPr>
          <a:xfrm>
            <a:off x="5580112" y="3981452"/>
            <a:ext cx="863588" cy="307777"/>
          </a:xfrm>
          <a:prstGeom prst="rect">
            <a:avLst/>
          </a:prstGeom>
          <a:noFill/>
        </p:spPr>
        <p:txBody>
          <a:bodyPr wrap="square" rtlCol="0">
            <a:spAutoFit/>
          </a:bodyPr>
          <a:lstStyle/>
          <a:p>
            <a:pPr algn="ctr"/>
            <a:r>
              <a:rPr kumimoji="1"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43.6%</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7DEFB4E-A930-4F1E-9130-0A08E055E924}"/>
              </a:ext>
            </a:extLst>
          </p:cNvPr>
          <p:cNvSpPr txBox="1"/>
          <p:nvPr/>
        </p:nvSpPr>
        <p:spPr>
          <a:xfrm>
            <a:off x="6460554" y="2851332"/>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72.6</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4911EC83-4AFD-43B1-80AA-04548FBAC6DF}"/>
              </a:ext>
            </a:extLst>
          </p:cNvPr>
          <p:cNvSpPr txBox="1"/>
          <p:nvPr/>
        </p:nvSpPr>
        <p:spPr>
          <a:xfrm>
            <a:off x="7564102" y="2810537"/>
            <a:ext cx="1006424" cy="307777"/>
          </a:xfrm>
          <a:prstGeom prst="rect">
            <a:avLst/>
          </a:prstGeom>
          <a:noFill/>
        </p:spPr>
        <p:txBody>
          <a:bodyPr wrap="square" rtlCol="0">
            <a:spAutoFit/>
          </a:bodyPr>
          <a:lstStyle/>
          <a:p>
            <a:pPr algn="ct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74.0</a:t>
            </a:r>
            <a:r>
              <a:rPr kumimoji="1"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AA066BB-E53A-4CFA-8213-C1E770A76DFB}"/>
              </a:ext>
            </a:extLst>
          </p:cNvPr>
          <p:cNvSpPr txBox="1"/>
          <p:nvPr/>
        </p:nvSpPr>
        <p:spPr>
          <a:xfrm>
            <a:off x="2460389" y="5675541"/>
            <a:ext cx="6882583"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受診率は、日本は</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年、アメリカは</a:t>
            </a:r>
            <a:r>
              <a:rPr lang="en-US" altLang="ja-JP" sz="1400" b="1" dirty="0">
                <a:latin typeface="メイリオ" panose="020B0604030504040204" pitchFamily="50" charset="-128"/>
                <a:ea typeface="メイリオ" panose="020B0604030504040204" pitchFamily="50" charset="-128"/>
              </a:rPr>
              <a:t>2019</a:t>
            </a:r>
            <a:r>
              <a:rPr lang="ja-JP" altLang="en-US" sz="1400" b="1" dirty="0">
                <a:latin typeface="メイリオ" panose="020B0604030504040204" pitchFamily="50" charset="-128"/>
                <a:ea typeface="メイリオ" panose="020B0604030504040204" pitchFamily="50" charset="-128"/>
              </a:rPr>
              <a:t>年、英国は</a:t>
            </a:r>
            <a:r>
              <a:rPr lang="en-US" altLang="ja-JP" sz="1400" b="1" dirty="0">
                <a:latin typeface="メイリオ" panose="020B0604030504040204" pitchFamily="50" charset="-128"/>
                <a:ea typeface="メイリオ" panose="020B0604030504040204" pitchFamily="50" charset="-128"/>
              </a:rPr>
              <a:t>2020</a:t>
            </a:r>
            <a:r>
              <a:rPr lang="ja-JP" altLang="en-US" sz="1400" b="1" dirty="0">
                <a:latin typeface="メイリオ" panose="020B0604030504040204" pitchFamily="50" charset="-128"/>
                <a:ea typeface="メイリオ" panose="020B0604030504040204" pitchFamily="50" charset="-128"/>
              </a:rPr>
              <a:t>年のものである</a:t>
            </a:r>
            <a:endParaRPr kumimoji="1" lang="ja-JP" altLang="en-US" sz="14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DBB207E-6D92-4E13-9887-C2100575BE50}"/>
              </a:ext>
            </a:extLst>
          </p:cNvPr>
          <p:cNvSpPr txBox="1"/>
          <p:nvPr/>
        </p:nvSpPr>
        <p:spPr>
          <a:xfrm>
            <a:off x="24473" y="6021288"/>
            <a:ext cx="914400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出典：厚生労働省「第</a:t>
            </a:r>
            <a:r>
              <a:rPr lang="en-US" altLang="ja-JP" sz="1400" dirty="0">
                <a:latin typeface="メイリオ" panose="020B0604030504040204" pitchFamily="50" charset="-128"/>
                <a:ea typeface="メイリオ" panose="020B0604030504040204" pitchFamily="50" charset="-128"/>
              </a:rPr>
              <a:t>39</a:t>
            </a:r>
            <a:r>
              <a:rPr lang="ja-JP" altLang="en-US" sz="1400" dirty="0">
                <a:latin typeface="メイリオ" panose="020B0604030504040204" pitchFamily="50" charset="-128"/>
                <a:ea typeface="メイリオ" panose="020B0604030504040204" pitchFamily="50" charset="-128"/>
              </a:rPr>
              <a:t>回がん検診のあり方に関する検討会（令和</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日）」参考資料６より、一部改変</a:t>
            </a:r>
            <a:endParaRPr kumimoji="1" lang="ja-JP" altLang="en-US" sz="1400"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296AF94F-7CE0-4722-A8CB-5A9D2135B01D}"/>
              </a:ext>
            </a:extLst>
          </p:cNvPr>
          <p:cNvSpPr/>
          <p:nvPr/>
        </p:nvSpPr>
        <p:spPr>
          <a:xfrm>
            <a:off x="5906041" y="650251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886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157467"/>
            <a:ext cx="8136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青森県のがん検診受診率</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1403648" y="2828835"/>
            <a:ext cx="6948774" cy="1200329"/>
          </a:xfrm>
          <a:prstGeom prst="rect">
            <a:avLst/>
          </a:prstGeom>
          <a:noFill/>
        </p:spPr>
        <p:txBody>
          <a:bodyPr wrap="square" rtlCol="0">
            <a:spAutoFit/>
          </a:bodyPr>
          <a:lstStyle/>
          <a:p>
            <a:pPr>
              <a:defRPr/>
            </a:pPr>
            <a:r>
              <a:rPr lang="ja-JP" altLang="en-US" sz="3600" dirty="0">
                <a:solidFill>
                  <a:prstClr val="black"/>
                </a:solidFill>
                <a:latin typeface="メイリオ" panose="020B0604030504040204" pitchFamily="50" charset="-128"/>
                <a:ea typeface="メイリオ" panose="020B0604030504040204" pitchFamily="50" charset="-128"/>
              </a:rPr>
              <a:t>青森県の「がん検診」受診率は、何％でしょうか？</a:t>
            </a:r>
            <a:endParaRPr lang="en-US" altLang="ja-JP" sz="3600" dirty="0">
              <a:solidFill>
                <a:prstClr val="black"/>
              </a:solidFill>
              <a:latin typeface="KozGoPro-Regular"/>
              <a:ea typeface="HGPｺﾞｼｯｸM"/>
            </a:endParaRPr>
          </a:p>
        </p:txBody>
      </p:sp>
      <p:sp>
        <p:nvSpPr>
          <p:cNvPr id="10" name="正方形/長方形 9">
            <a:extLst>
              <a:ext uri="{FF2B5EF4-FFF2-40B4-BE49-F238E27FC236}">
                <a16:creationId xmlns:a16="http://schemas.microsoft.com/office/drawing/2014/main" id="{1FA71A9B-2083-4C68-AD4A-EF8DEDFD2BC3}"/>
              </a:ext>
            </a:extLst>
          </p:cNvPr>
          <p:cNvSpPr/>
          <p:nvPr/>
        </p:nvSpPr>
        <p:spPr>
          <a:xfrm>
            <a:off x="5881568" y="641847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1391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212370"/>
            <a:ext cx="8136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青森県のがん検診受診率</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 name="オブジェクト 1">
            <a:extLst>
              <a:ext uri="{FF2B5EF4-FFF2-40B4-BE49-F238E27FC236}">
                <a16:creationId xmlns:a16="http://schemas.microsoft.com/office/drawing/2014/main" id="{FAA299C8-669C-40B7-9462-62A3A70DF72F}"/>
              </a:ext>
            </a:extLst>
          </p:cNvPr>
          <p:cNvGraphicFramePr>
            <a:graphicFrameLocks noChangeAspect="1"/>
          </p:cNvGraphicFramePr>
          <p:nvPr>
            <p:extLst>
              <p:ext uri="{D42A27DB-BD31-4B8C-83A1-F6EECF244321}">
                <p14:modId xmlns:p14="http://schemas.microsoft.com/office/powerpoint/2010/main" val="3249484587"/>
              </p:ext>
            </p:extLst>
          </p:nvPr>
        </p:nvGraphicFramePr>
        <p:xfrm>
          <a:off x="251520" y="1520788"/>
          <a:ext cx="8640960" cy="3816423"/>
        </p:xfrm>
        <a:graphic>
          <a:graphicData uri="http://schemas.openxmlformats.org/presentationml/2006/ole">
            <mc:AlternateContent xmlns:mc="http://schemas.openxmlformats.org/markup-compatibility/2006">
              <mc:Choice xmlns:v="urn:schemas-microsoft-com:vml" Requires="v">
                <p:oleObj spid="_x0000_s1217" name="Worksheet" r:id="rId4" imgW="5076996" imgH="2152705" progId="Excel.Sheet.12">
                  <p:embed/>
                </p:oleObj>
              </mc:Choice>
              <mc:Fallback>
                <p:oleObj name="Worksheet" r:id="rId4" imgW="5076996" imgH="2152705" progId="Excel.Sheet.12">
                  <p:embed/>
                  <p:pic>
                    <p:nvPicPr>
                      <p:cNvPr id="0" name=""/>
                      <p:cNvPicPr/>
                      <p:nvPr/>
                    </p:nvPicPr>
                    <p:blipFill>
                      <a:blip r:embed="rId5"/>
                      <a:stretch>
                        <a:fillRect/>
                      </a:stretch>
                    </p:blipFill>
                    <p:spPr>
                      <a:xfrm>
                        <a:off x="251520" y="1520788"/>
                        <a:ext cx="8640960" cy="3816423"/>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877A62B1-C5B3-47FC-8617-DE4808A80128}"/>
              </a:ext>
            </a:extLst>
          </p:cNvPr>
          <p:cNvSpPr txBox="1"/>
          <p:nvPr/>
        </p:nvSpPr>
        <p:spPr>
          <a:xfrm>
            <a:off x="396605" y="6010723"/>
            <a:ext cx="87129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出典：国立がん研究センター</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がん情報サービス「がん統計」</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5CB7448-3B99-49E2-A847-B6BEF03F9DE5}"/>
              </a:ext>
            </a:extLst>
          </p:cNvPr>
          <p:cNvSpPr/>
          <p:nvPr/>
        </p:nvSpPr>
        <p:spPr>
          <a:xfrm>
            <a:off x="5881568" y="64350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777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AC09F4D1-359B-42F3-B0F0-114A57C71D4E}"/>
              </a:ext>
            </a:extLst>
          </p:cNvPr>
          <p:cNvSpPr txBox="1"/>
          <p:nvPr/>
        </p:nvSpPr>
        <p:spPr>
          <a:xfrm>
            <a:off x="359531" y="1691038"/>
            <a:ext cx="8424935" cy="25083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定期健診</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：対象の病気を定めず、身体に異常がない　　</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かどうかを調べます。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がん検診</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：身体にがんがあるかどうかを調べます。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35496" y="188640"/>
            <a:ext cx="86764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がん検診と健康診断</a:t>
            </a:r>
            <a:r>
              <a:rPr kumimoji="1" lang="en-US" altLang="ja-JP"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健診</a:t>
            </a:r>
            <a:r>
              <a:rPr kumimoji="1" lang="en-US" altLang="ja-JP"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a:t>
            </a: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は違います！</a:t>
            </a:r>
          </a:p>
        </p:txBody>
      </p:sp>
      <p:sp>
        <p:nvSpPr>
          <p:cNvPr id="5" name="正方形/長方形 4">
            <a:extLst>
              <a:ext uri="{FF2B5EF4-FFF2-40B4-BE49-F238E27FC236}">
                <a16:creationId xmlns:a16="http://schemas.microsoft.com/office/drawing/2014/main" id="{67C9AA84-65B0-4568-86DB-5B4E6664405C}"/>
              </a:ext>
            </a:extLst>
          </p:cNvPr>
          <p:cNvSpPr/>
          <p:nvPr/>
        </p:nvSpPr>
        <p:spPr>
          <a:xfrm>
            <a:off x="287018" y="5013176"/>
            <a:ext cx="84249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自覚症状がある人は、まずは医療機関を受診します。</a:t>
            </a: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DCFC1F55-3F82-4B62-BE51-BE12FBC76E26}"/>
              </a:ext>
            </a:extLst>
          </p:cNvPr>
          <p:cNvSpPr/>
          <p:nvPr/>
        </p:nvSpPr>
        <p:spPr>
          <a:xfrm>
            <a:off x="5881568" y="643617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2230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2D06169-E7EC-46E9-8BD9-CE05D6A3008C}"/>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C0378366-169A-4DF9-9174-05B8CC30FD55}"/>
              </a:ext>
            </a:extLst>
          </p:cNvPr>
          <p:cNvSpPr/>
          <p:nvPr/>
        </p:nvSpPr>
        <p:spPr>
          <a:xfrm>
            <a:off x="-1" y="6282813"/>
            <a:ext cx="91275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F152D32-BA6C-4070-B19E-BF3CCF539D34}"/>
              </a:ext>
            </a:extLst>
          </p:cNvPr>
          <p:cNvSpPr txBox="1"/>
          <p:nvPr/>
        </p:nvSpPr>
        <p:spPr>
          <a:xfrm>
            <a:off x="958299" y="2361074"/>
            <a:ext cx="722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早く見つけてがんを治すこと。</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66F4B053-71F5-44A2-AEED-C6B26E1046CD}"/>
              </a:ext>
            </a:extLst>
          </p:cNvPr>
          <p:cNvSpPr txBox="1"/>
          <p:nvPr/>
        </p:nvSpPr>
        <p:spPr>
          <a:xfrm>
            <a:off x="251520"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２次予防</a:t>
            </a:r>
          </a:p>
        </p:txBody>
      </p:sp>
      <p:sp>
        <p:nvSpPr>
          <p:cNvPr id="11" name="正方形/長方形 10">
            <a:extLst>
              <a:ext uri="{FF2B5EF4-FFF2-40B4-BE49-F238E27FC236}">
                <a16:creationId xmlns:a16="http://schemas.microsoft.com/office/drawing/2014/main" id="{DA7AF124-AABB-4721-A26D-3546ECF8752A}"/>
              </a:ext>
            </a:extLst>
          </p:cNvPr>
          <p:cNvSpPr/>
          <p:nvPr/>
        </p:nvSpPr>
        <p:spPr>
          <a:xfrm>
            <a:off x="958299" y="3903639"/>
            <a:ext cx="6986263" cy="138499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早期に診断し、適切に治療することができれば、治せる可能性が高く、身体的負担や経済的・時間的負担が軽くなります。</a:t>
            </a:r>
            <a:endParaRPr kumimoji="1" lang="en-US" altLang="ja-JP"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ADBE47C5-9136-4948-90FD-FB6EDF5EB6BB}"/>
              </a:ext>
            </a:extLst>
          </p:cNvPr>
          <p:cNvSpPr/>
          <p:nvPr/>
        </p:nvSpPr>
        <p:spPr>
          <a:xfrm>
            <a:off x="5834301"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7593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６．がんの治療で大切なこと</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モジュール６</a:t>
            </a:r>
          </a:p>
        </p:txBody>
      </p:sp>
      <p:sp>
        <p:nvSpPr>
          <p:cNvPr id="6" name="正方形/長方形 5">
            <a:extLst>
              <a:ext uri="{FF2B5EF4-FFF2-40B4-BE49-F238E27FC236}">
                <a16:creationId xmlns:a16="http://schemas.microsoft.com/office/drawing/2014/main" id="{2708399A-4409-4417-97B7-3D6B21C6A069}"/>
              </a:ext>
            </a:extLst>
          </p:cNvPr>
          <p:cNvSpPr/>
          <p:nvPr/>
        </p:nvSpPr>
        <p:spPr>
          <a:xfrm>
            <a:off x="5904264"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144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9AAFD3A-6B35-4390-87BA-E3B0A7EA7DDF}"/>
              </a:ext>
            </a:extLst>
          </p:cNvPr>
          <p:cNvSpPr txBox="1"/>
          <p:nvPr/>
        </p:nvSpPr>
        <p:spPr>
          <a:xfrm>
            <a:off x="2231739" y="1352819"/>
            <a:ext cx="5508613" cy="45243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「がん」が治る確率は、</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どれぐらいでしょう</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8</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6</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3200" dirty="0">
                <a:solidFill>
                  <a:prstClr val="black"/>
                </a:solidFill>
                <a:latin typeface="メイリオ" panose="020B0604030504040204" pitchFamily="50" charset="-128"/>
                <a:ea typeface="メイリオ" panose="020B0604030504040204" pitchFamily="50" charset="-128"/>
              </a:rPr>
              <a:t>4</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p>
          <a:p>
            <a:pPr marL="514350" marR="0" lvl="0" indent="22225" algn="l" defTabSz="914400" rtl="0" eaLnBrk="1" fontAlgn="auto" latinLnBrk="0" hangingPunct="1">
              <a:lnSpc>
                <a:spcPct val="150000"/>
              </a:lnSpc>
              <a:spcBef>
                <a:spcPts val="0"/>
              </a:spcBef>
              <a:spcAft>
                <a:spcPts val="0"/>
              </a:spcAft>
              <a:buClrTx/>
              <a:buSzTx/>
              <a:buFont typeface="+mj-lt"/>
              <a:buAutoNum type="arabicPeriod"/>
              <a:tabLst/>
              <a:defRPr/>
            </a:pP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3200" dirty="0">
                <a:solidFill>
                  <a:prstClr val="black"/>
                </a:solidFill>
                <a:latin typeface="メイリオ" panose="020B0604030504040204" pitchFamily="50" charset="-128"/>
                <a:ea typeface="メイリオ" panose="020B0604030504040204" pitchFamily="50" charset="-128"/>
              </a:rPr>
              <a:t>  </a:t>
            </a:r>
            <a:r>
              <a:rPr lang="en-US" altLang="ja-JP" sz="3200" dirty="0">
                <a:solidFill>
                  <a:prstClr val="black"/>
                </a:solidFill>
                <a:latin typeface="メイリオ" panose="020B0604030504040204" pitchFamily="50" charset="-128"/>
                <a:ea typeface="メイリオ" panose="020B0604030504040204" pitchFamily="50" charset="-128"/>
              </a:rPr>
              <a:t>20</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467544" y="240442"/>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がんが治る確率は・・・</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171DE481-91AE-4E66-A201-C7C00CD67360}"/>
              </a:ext>
            </a:extLst>
          </p:cNvPr>
          <p:cNvSpPr/>
          <p:nvPr/>
        </p:nvSpPr>
        <p:spPr>
          <a:xfrm>
            <a:off x="5881568"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866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6FECAF8-2C07-4127-9D9A-C766190DC123}"/>
              </a:ext>
            </a:extLst>
          </p:cNvPr>
          <p:cNvPicPr>
            <a:picLocks noChangeAspect="1"/>
          </p:cNvPicPr>
          <p:nvPr/>
        </p:nvPicPr>
        <p:blipFill>
          <a:blip r:embed="rId3"/>
          <a:stretch>
            <a:fillRect/>
          </a:stretch>
        </p:blipFill>
        <p:spPr>
          <a:xfrm>
            <a:off x="0" y="886773"/>
            <a:ext cx="4503600" cy="5014987"/>
          </a:xfrm>
          <a:prstGeom prst="rect">
            <a:avLst/>
          </a:prstGeom>
        </p:spPr>
      </p:pic>
      <p:pic>
        <p:nvPicPr>
          <p:cNvPr id="5" name="図 4">
            <a:extLst>
              <a:ext uri="{FF2B5EF4-FFF2-40B4-BE49-F238E27FC236}">
                <a16:creationId xmlns:a16="http://schemas.microsoft.com/office/drawing/2014/main" id="{8425220D-9A25-4539-B4E1-67377EC0FD97}"/>
              </a:ext>
            </a:extLst>
          </p:cNvPr>
          <p:cNvPicPr>
            <a:picLocks noChangeAspect="1"/>
          </p:cNvPicPr>
          <p:nvPr/>
        </p:nvPicPr>
        <p:blipFill>
          <a:blip r:embed="rId4"/>
          <a:stretch>
            <a:fillRect/>
          </a:stretch>
        </p:blipFill>
        <p:spPr>
          <a:xfrm>
            <a:off x="4503600" y="980727"/>
            <a:ext cx="4429609" cy="4866511"/>
          </a:xfrm>
          <a:prstGeom prst="rect">
            <a:avLst/>
          </a:prstGeom>
        </p:spPr>
      </p:pic>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76504" y="182061"/>
            <a:ext cx="8568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がん治療の成績は向上しています。</a:t>
            </a:r>
          </a:p>
        </p:txBody>
      </p:sp>
      <p:sp>
        <p:nvSpPr>
          <p:cNvPr id="12" name="テキスト ボックス 11">
            <a:extLst>
              <a:ext uri="{FF2B5EF4-FFF2-40B4-BE49-F238E27FC236}">
                <a16:creationId xmlns:a16="http://schemas.microsoft.com/office/drawing/2014/main" id="{238FC4B4-852A-452E-A23D-B7605CC1B384}"/>
              </a:ext>
            </a:extLst>
          </p:cNvPr>
          <p:cNvSpPr txBox="1"/>
          <p:nvPr/>
        </p:nvSpPr>
        <p:spPr>
          <a:xfrm>
            <a:off x="70992" y="5893916"/>
            <a:ext cx="90730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effectLst/>
                <a:uLnTx/>
                <a:uFillTx/>
                <a:latin typeface="Calibri"/>
                <a:ea typeface="ＭＳ Ｐゴシック" panose="020B0600070205080204" pitchFamily="50" charset="-128"/>
                <a:cs typeface="+mn-cs"/>
              </a:rPr>
              <a:t>https://ganjoho.jp/reg_stat/statistics/stat/summary.html</a:t>
            </a:r>
            <a:r>
              <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rPr>
              <a:t>　がん情報サービス</a:t>
            </a:r>
            <a:r>
              <a:rPr lang="ja-JP" altLang="en-US" dirty="0">
                <a:latin typeface="Calibri"/>
                <a:ea typeface="ＭＳ Ｐゴシック" panose="020B0600070205080204" pitchFamily="50" charset="-128"/>
              </a:rPr>
              <a:t>「最新がん統計」</a:t>
            </a:r>
            <a:endParaRPr kumimoji="1" lang="en-US" altLang="ja-JP" sz="18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EA0238CD-334E-462D-81BC-02233842768E}"/>
              </a:ext>
            </a:extLst>
          </p:cNvPr>
          <p:cNvSpPr/>
          <p:nvPr/>
        </p:nvSpPr>
        <p:spPr>
          <a:xfrm>
            <a:off x="5774064" y="641326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450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AAEA7C7-7687-4FB5-96EF-99977CBB110F}"/>
              </a:ext>
            </a:extLst>
          </p:cNvPr>
          <p:cNvPicPr>
            <a:picLocks noChangeAspect="1"/>
          </p:cNvPicPr>
          <p:nvPr/>
        </p:nvPicPr>
        <p:blipFill>
          <a:blip r:embed="rId3"/>
          <a:stretch>
            <a:fillRect/>
          </a:stretch>
        </p:blipFill>
        <p:spPr>
          <a:xfrm>
            <a:off x="1474050" y="1036628"/>
            <a:ext cx="6709362" cy="4823521"/>
          </a:xfrm>
          <a:prstGeom prst="rect">
            <a:avLst/>
          </a:prstGeom>
        </p:spPr>
      </p:pic>
      <p:sp>
        <p:nvSpPr>
          <p:cNvPr id="27" name="正方形/長方形 26"/>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0" y="6414202"/>
            <a:ext cx="9144000" cy="43412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7258318" y="4571836"/>
            <a:ext cx="18501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37</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万</a:t>
            </a: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000</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人</a:t>
            </a:r>
            <a:r>
              <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年</a:t>
            </a:r>
          </a:p>
        </p:txBody>
      </p:sp>
      <p:sp>
        <p:nvSpPr>
          <p:cNvPr id="24" name="Rectangle 19"/>
          <p:cNvSpPr>
            <a:spLocks noChangeArrowheads="1"/>
          </p:cNvSpPr>
          <p:nvPr/>
        </p:nvSpPr>
        <p:spPr bwMode="auto">
          <a:xfrm>
            <a:off x="2661618" y="5052120"/>
            <a:ext cx="691215"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a:ea typeface="HGｺﾞｼｯｸE" pitchFamily="49" charset="-128"/>
                <a:cs typeface="+mn-cs"/>
              </a:rPr>
              <a:t>9.0%</a:t>
            </a:r>
          </a:p>
        </p:txBody>
      </p:sp>
      <p:sp>
        <p:nvSpPr>
          <p:cNvPr id="25" name="Rectangle 2"/>
          <p:cNvSpPr>
            <a:spLocks noChangeArrowheads="1"/>
          </p:cNvSpPr>
          <p:nvPr/>
        </p:nvSpPr>
        <p:spPr bwMode="auto">
          <a:xfrm>
            <a:off x="41610" y="186748"/>
            <a:ext cx="7986774" cy="609600"/>
          </a:xfrm>
          <a:prstGeom prst="rect">
            <a:avLst/>
          </a:prstGeom>
          <a:noFill/>
          <a:ln w="9525">
            <a:noFill/>
            <a:miter lim="800000"/>
            <a:headEnd/>
            <a:tailEnd/>
          </a:ln>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がんは，日本人の死因のトップです。</a:t>
            </a:r>
          </a:p>
        </p:txBody>
      </p:sp>
      <p:sp>
        <p:nvSpPr>
          <p:cNvPr id="26" name="正方形/長方形 25"/>
          <p:cNvSpPr/>
          <p:nvPr/>
        </p:nvSpPr>
        <p:spPr>
          <a:xfrm>
            <a:off x="3033865" y="5666852"/>
            <a:ext cx="5833092" cy="9089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出    典：国立がん研究センターがん情報サービス</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がんの統計 ２０２４</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情報元：厚生労働省　令和４年（</a:t>
            </a:r>
            <a:r>
              <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2022</a:t>
            </a:r>
            <a:r>
              <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）人口動態統計（確定数）の概況　より</a:t>
            </a:r>
            <a:endParaRPr kumimoji="1" lang="en-US" altLang="ja-JP"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3AFCECF4-EECD-47C3-900C-E1401329E870}"/>
              </a:ext>
            </a:extLst>
          </p:cNvPr>
          <p:cNvSpPr txBox="1"/>
          <p:nvPr/>
        </p:nvSpPr>
        <p:spPr>
          <a:xfrm>
            <a:off x="1043608" y="1539632"/>
            <a:ext cx="492443" cy="250502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死亡率（人口</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万対）</a:t>
            </a:r>
          </a:p>
        </p:txBody>
      </p:sp>
      <p:sp>
        <p:nvSpPr>
          <p:cNvPr id="2" name="吹き出し: 角を丸めた四角形 1">
            <a:extLst>
              <a:ext uri="{FF2B5EF4-FFF2-40B4-BE49-F238E27FC236}">
                <a16:creationId xmlns:a16="http://schemas.microsoft.com/office/drawing/2014/main" id="{E7289519-6202-4BF4-A7E6-009D68243973}"/>
              </a:ext>
            </a:extLst>
          </p:cNvPr>
          <p:cNvSpPr/>
          <p:nvPr/>
        </p:nvSpPr>
        <p:spPr>
          <a:xfrm>
            <a:off x="5508104" y="1445970"/>
            <a:ext cx="1169876" cy="408797"/>
          </a:xfrm>
          <a:prstGeom prst="wedgeRoundRectCallout">
            <a:avLst>
              <a:gd name="adj1" fmla="val 48598"/>
              <a:gd name="adj2" fmla="val 20214"/>
              <a:gd name="adj3" fmla="val 16667"/>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がん</a:t>
            </a:r>
          </a:p>
        </p:txBody>
      </p:sp>
      <p:sp>
        <p:nvSpPr>
          <p:cNvPr id="13" name="正方形/長方形 12">
            <a:extLst>
              <a:ext uri="{FF2B5EF4-FFF2-40B4-BE49-F238E27FC236}">
                <a16:creationId xmlns:a16="http://schemas.microsoft.com/office/drawing/2014/main" id="{8CE4BF00-BDA3-4136-BFAC-B4E47FED9F67}"/>
              </a:ext>
            </a:extLst>
          </p:cNvPr>
          <p:cNvSpPr/>
          <p:nvPr/>
        </p:nvSpPr>
        <p:spPr>
          <a:xfrm>
            <a:off x="5846072" y="649040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5570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７ </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がん</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治療</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の支援</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モジュール７</a:t>
            </a:r>
          </a:p>
        </p:txBody>
      </p:sp>
      <p:sp>
        <p:nvSpPr>
          <p:cNvPr id="6" name="正方形/長方形 5">
            <a:extLst>
              <a:ext uri="{FF2B5EF4-FFF2-40B4-BE49-F238E27FC236}">
                <a16:creationId xmlns:a16="http://schemas.microsoft.com/office/drawing/2014/main" id="{EACA15FC-0697-437F-ADC3-BF0C22A0307E}"/>
              </a:ext>
            </a:extLst>
          </p:cNvPr>
          <p:cNvSpPr/>
          <p:nvPr/>
        </p:nvSpPr>
        <p:spPr>
          <a:xfrm>
            <a:off x="5918080"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462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6284326-BD3E-42E7-9ACA-F8E4EBB29EFE}"/>
              </a:ext>
            </a:extLst>
          </p:cNvPr>
          <p:cNvSpPr/>
          <p:nvPr/>
        </p:nvSpPr>
        <p:spPr>
          <a:xfrm>
            <a:off x="0" y="-37133"/>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C95D04FC-C7E3-47FE-9326-DAF5F1CF721E}"/>
              </a:ext>
            </a:extLst>
          </p:cNvPr>
          <p:cNvSpPr/>
          <p:nvPr/>
        </p:nvSpPr>
        <p:spPr>
          <a:xfrm>
            <a:off x="-2" y="6296504"/>
            <a:ext cx="9144001"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16BC1C20-EF78-4BEE-B9D5-3FD7BDF2D576}"/>
              </a:ext>
            </a:extLst>
          </p:cNvPr>
          <p:cNvSpPr txBox="1"/>
          <p:nvPr/>
        </p:nvSpPr>
        <p:spPr>
          <a:xfrm>
            <a:off x="22268" y="188640"/>
            <a:ext cx="914399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“緩和ケア”って知っていますか？</a:t>
            </a:r>
            <a:endPar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850D41CC-CB79-4C22-88C9-503E49ADE0F4}"/>
              </a:ext>
            </a:extLst>
          </p:cNvPr>
          <p:cNvSpPr txBox="1"/>
          <p:nvPr/>
        </p:nvSpPr>
        <p:spPr>
          <a:xfrm>
            <a:off x="1327262" y="3610103"/>
            <a:ext cx="6053050"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がんになっても生活の質を高めることができます。</a:t>
            </a:r>
          </a:p>
        </p:txBody>
      </p:sp>
      <p:sp>
        <p:nvSpPr>
          <p:cNvPr id="17" name="テキスト ボックス 16">
            <a:extLst>
              <a:ext uri="{FF2B5EF4-FFF2-40B4-BE49-F238E27FC236}">
                <a16:creationId xmlns:a16="http://schemas.microsoft.com/office/drawing/2014/main" id="{E67C9E25-A3A5-40EB-80B9-59B258E7D132}"/>
              </a:ext>
            </a:extLst>
          </p:cNvPr>
          <p:cNvSpPr txBox="1"/>
          <p:nvPr/>
        </p:nvSpPr>
        <p:spPr>
          <a:xfrm>
            <a:off x="1329037" y="1994275"/>
            <a:ext cx="6552728" cy="1200329"/>
          </a:xfrm>
          <a:prstGeom prst="rect">
            <a:avLst/>
          </a:prstGeom>
          <a:noFill/>
        </p:spPr>
        <p:txBody>
          <a:bodyPr wrap="square" rtlCol="0">
            <a:spAutoFit/>
          </a:bodyPr>
          <a:lstStyle/>
          <a:p>
            <a:pPr>
              <a:defRPr/>
            </a:pP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緩和ケア</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、がんに伴う心と体のつらさを和らげます。</a:t>
            </a:r>
          </a:p>
        </p:txBody>
      </p:sp>
      <p:sp>
        <p:nvSpPr>
          <p:cNvPr id="8" name="正方形/長方形 7">
            <a:extLst>
              <a:ext uri="{FF2B5EF4-FFF2-40B4-BE49-F238E27FC236}">
                <a16:creationId xmlns:a16="http://schemas.microsoft.com/office/drawing/2014/main" id="{D481FB59-6F2A-4CF1-AE8A-AED44A117565}"/>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419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37876" y="1463808"/>
            <a:ext cx="58144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「緩和ケア」はどの時期から始められるのか？</a:t>
            </a:r>
          </a:p>
        </p:txBody>
      </p:sp>
      <p:sp>
        <p:nvSpPr>
          <p:cNvPr id="6" name="テキスト ボックス 5">
            <a:extLst>
              <a:ext uri="{FF2B5EF4-FFF2-40B4-BE49-F238E27FC236}">
                <a16:creationId xmlns:a16="http://schemas.microsoft.com/office/drawing/2014/main" id="{C6058FC5-7BA0-4A44-8C2A-142CC313AD99}"/>
              </a:ext>
            </a:extLst>
          </p:cNvPr>
          <p:cNvSpPr txBox="1"/>
          <p:nvPr/>
        </p:nvSpPr>
        <p:spPr>
          <a:xfrm>
            <a:off x="1637876" y="2804076"/>
            <a:ext cx="6462516" cy="26237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診断を受けた時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手術を受ける時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抗がん薬を受ける時</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抗がん薬の効果がなくなった時</a:t>
            </a:r>
          </a:p>
        </p:txBody>
      </p:sp>
      <p:sp>
        <p:nvSpPr>
          <p:cNvPr id="8" name="正方形/長方形 7">
            <a:extLst>
              <a:ext uri="{FF2B5EF4-FFF2-40B4-BE49-F238E27FC236}">
                <a16:creationId xmlns:a16="http://schemas.microsoft.com/office/drawing/2014/main" id="{A80B258B-CAA8-4B9B-9DAD-77378A50205E}"/>
              </a:ext>
            </a:extLst>
          </p:cNvPr>
          <p:cNvSpPr/>
          <p:nvPr/>
        </p:nvSpPr>
        <p:spPr>
          <a:xfrm>
            <a:off x="-1" y="-27384"/>
            <a:ext cx="9144001" cy="960834"/>
          </a:xfrm>
          <a:prstGeom prst="rect">
            <a:avLst/>
          </a:prstGeom>
          <a:solidFill>
            <a:schemeClr val="accent5">
              <a:lumMod val="50000"/>
            </a:schemeClr>
          </a:solidFill>
          <a:ln w="254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009F231-0211-4314-BDC1-3C41CCE899B2}"/>
              </a:ext>
            </a:extLst>
          </p:cNvPr>
          <p:cNvSpPr/>
          <p:nvPr/>
        </p:nvSpPr>
        <p:spPr>
          <a:xfrm>
            <a:off x="-2" y="6278880"/>
            <a:ext cx="9144001" cy="592811"/>
          </a:xfrm>
          <a:prstGeom prst="rect">
            <a:avLst/>
          </a:prstGeom>
          <a:solidFill>
            <a:schemeClr val="accent5">
              <a:lumMod val="50000"/>
            </a:schemeClr>
          </a:solidFill>
          <a:ln w="254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5A75DFE4-9D7F-4AD8-A0CA-BF9EABC7EDC0}"/>
              </a:ext>
            </a:extLst>
          </p:cNvPr>
          <p:cNvSpPr txBox="1"/>
          <p:nvPr/>
        </p:nvSpPr>
        <p:spPr>
          <a:xfrm>
            <a:off x="107504" y="190381"/>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srgbClr val="FFFFFF"/>
                </a:solidFill>
                <a:latin typeface="メイリオ" panose="020B0604030504040204" pitchFamily="50" charset="-128"/>
                <a:ea typeface="メイリオ" panose="020B0604030504040204" pitchFamily="50" charset="-128"/>
              </a:rPr>
              <a:t>緩和ケアについて</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82A59511-B50C-4AFC-A0BA-A80A0D0EC156}"/>
              </a:ext>
            </a:extLst>
          </p:cNvPr>
          <p:cNvSpPr/>
          <p:nvPr/>
        </p:nvSpPr>
        <p:spPr>
          <a:xfrm>
            <a:off x="5821104"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29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91579" y="1881142"/>
            <a:ext cx="756084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がん相談支援センターがあります。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22488" y="176780"/>
            <a:ext cx="86764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困ったときはどこに相談すればいいの？</a:t>
            </a:r>
          </a:p>
        </p:txBody>
      </p:sp>
      <p:sp>
        <p:nvSpPr>
          <p:cNvPr id="14" name="正方形/長方形 13"/>
          <p:cNvSpPr/>
          <p:nvPr/>
        </p:nvSpPr>
        <p:spPr>
          <a:xfrm>
            <a:off x="1475656" y="3212976"/>
            <a:ext cx="619268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診断から治療、療養、生活全般にわたって、がんに関する様々な相談をすることができます</a:t>
            </a:r>
            <a:r>
              <a:rPr kumimoji="1" lang="ja-JP" altLang="en-US" sz="3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593E47E5-0320-493D-A569-5ADDCE96945D}"/>
              </a:ext>
            </a:extLst>
          </p:cNvPr>
          <p:cNvSpPr/>
          <p:nvPr/>
        </p:nvSpPr>
        <p:spPr>
          <a:xfrm>
            <a:off x="5881568" y="6417503"/>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16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1"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0" y="170615"/>
            <a:ext cx="90659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がんの治療はお金がかかるの？</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779556" y="2702645"/>
            <a:ext cx="7506832" cy="8540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「がん」の治療はお金がかかるの？</a:t>
            </a:r>
            <a:endParaRPr kumimoji="1" lang="en-US" altLang="ja-JP" sz="3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0479BB90-6CEF-46BB-AA19-0344DD187ACC}"/>
              </a:ext>
            </a:extLst>
          </p:cNvPr>
          <p:cNvSpPr/>
          <p:nvPr/>
        </p:nvSpPr>
        <p:spPr>
          <a:xfrm>
            <a:off x="5803512"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506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お金は大事！</a:t>
            </a:r>
          </a:p>
        </p:txBody>
      </p:sp>
      <p:sp>
        <p:nvSpPr>
          <p:cNvPr id="7" name="テキスト ボックス 6">
            <a:extLst>
              <a:ext uri="{FF2B5EF4-FFF2-40B4-BE49-F238E27FC236}">
                <a16:creationId xmlns:a16="http://schemas.microsoft.com/office/drawing/2014/main" id="{9E7AA37C-8B12-4FE2-814A-EC0298D59262}"/>
              </a:ext>
            </a:extLst>
          </p:cNvPr>
          <p:cNvSpPr txBox="1"/>
          <p:nvPr/>
        </p:nvSpPr>
        <p:spPr>
          <a:xfrm>
            <a:off x="1439652" y="1556792"/>
            <a:ext cx="6264696" cy="44627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治療が始まる前に、</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・費用がどのくらいかかるか「</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確認</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」すること</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・保険証や必要な認定証などを「</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準備</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」すること</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が大事です。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F51A2A5D-99BB-4C46-B638-C4B15EC905DF}"/>
              </a:ext>
            </a:extLst>
          </p:cNvPr>
          <p:cNvSpPr/>
          <p:nvPr/>
        </p:nvSpPr>
        <p:spPr>
          <a:xfrm>
            <a:off x="5871120" y="6429146"/>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61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26448"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８</a:t>
            </a: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．がん患者のおもい</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7</a:t>
            </a: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EC8E18D8-9B21-44F8-A7A9-7B2779267521}"/>
              </a:ext>
            </a:extLst>
          </p:cNvPr>
          <p:cNvSpPr/>
          <p:nvPr/>
        </p:nvSpPr>
        <p:spPr>
          <a:xfrm>
            <a:off x="5864016"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4339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251520"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考えてみましょう。</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0A5184EE-0372-4016-9E56-E716279F01CE}"/>
              </a:ext>
            </a:extLst>
          </p:cNvPr>
          <p:cNvSpPr/>
          <p:nvPr/>
        </p:nvSpPr>
        <p:spPr>
          <a:xfrm>
            <a:off x="1403648" y="2828835"/>
            <a:ext cx="66325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がん患者は、どう接してほしいと思いますか？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748D8DDF-3A62-42DB-A9B7-762F92BB9DDB}"/>
              </a:ext>
            </a:extLst>
          </p:cNvPr>
          <p:cNvSpPr/>
          <p:nvPr/>
        </p:nvSpPr>
        <p:spPr>
          <a:xfrm>
            <a:off x="5881568"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697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2" y="6296504"/>
            <a:ext cx="9144002" cy="575187"/>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695E34B9-72F3-4EAA-9933-9066B1C2547D}"/>
              </a:ext>
            </a:extLst>
          </p:cNvPr>
          <p:cNvSpPr txBox="1"/>
          <p:nvPr/>
        </p:nvSpPr>
        <p:spPr>
          <a:xfrm>
            <a:off x="395536" y="1628800"/>
            <a:ext cx="8208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ひとりの人間として自分を理解されたい。</a:t>
            </a:r>
          </a:p>
        </p:txBody>
      </p:sp>
      <p:sp>
        <p:nvSpPr>
          <p:cNvPr id="14" name="正方形/長方形 13">
            <a:extLst>
              <a:ext uri="{FF2B5EF4-FFF2-40B4-BE49-F238E27FC236}">
                <a16:creationId xmlns:a16="http://schemas.microsoft.com/office/drawing/2014/main" id="{7DAE0CB2-EDF7-4054-A7A3-5E94526B770A}"/>
              </a:ext>
            </a:extLst>
          </p:cNvPr>
          <p:cNvSpPr/>
          <p:nvPr/>
        </p:nvSpPr>
        <p:spPr>
          <a:xfrm>
            <a:off x="179512" y="193017"/>
            <a:ext cx="602768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がん患者</a:t>
            </a:r>
            <a:r>
              <a:rPr lang="ja-JP" altLang="en-US" sz="3200" dirty="0">
                <a:solidFill>
                  <a:schemeClr val="bg1"/>
                </a:solidFill>
                <a:latin typeface="メイリオ" panose="020B0604030504040204" pitchFamily="50" charset="-128"/>
                <a:ea typeface="メイリオ" panose="020B0604030504040204" pitchFamily="50" charset="-128"/>
              </a:rPr>
              <a:t>さんは・・・</a:t>
            </a:r>
            <a:endParaRPr kumimoji="1" lang="en-US" altLang="ja-JP" sz="32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9DB2ECB-87E0-45D6-8481-71E473B62BE6}"/>
              </a:ext>
            </a:extLst>
          </p:cNvPr>
          <p:cNvSpPr/>
          <p:nvPr/>
        </p:nvSpPr>
        <p:spPr>
          <a:xfrm>
            <a:off x="1637674" y="2552705"/>
            <a:ext cx="603067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a:t>
            </a:r>
            <a:r>
              <a:rPr kumimoji="1" lang="ja-JP" altLang="en-US" sz="2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なったから</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といって、</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「その人らしさ」が失われてしまう</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わけではありません。</a:t>
            </a: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defRPr/>
            </a:pPr>
            <a:r>
              <a:rPr lang="ja-JP" altLang="en-US" sz="2800" dirty="0">
                <a:solidFill>
                  <a:prstClr val="black"/>
                </a:solidFill>
                <a:latin typeface="メイリオ" panose="020B0604030504040204" pitchFamily="50" charset="-128"/>
                <a:ea typeface="メイリオ" panose="020B0604030504040204" pitchFamily="50" charset="-128"/>
              </a:rPr>
              <a:t>患者や家族の多くは、</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周りの人に</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対して、</a:t>
            </a: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これまでと同じように</a:t>
            </a:r>
            <a:endParaRPr kumimoji="1" lang="en-US" altLang="ja-JP"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lvl="0">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接してほしいと望んでいます。</a:t>
            </a:r>
          </a:p>
        </p:txBody>
      </p:sp>
      <p:sp>
        <p:nvSpPr>
          <p:cNvPr id="7" name="正方形/長方形 6">
            <a:extLst>
              <a:ext uri="{FF2B5EF4-FFF2-40B4-BE49-F238E27FC236}">
                <a16:creationId xmlns:a16="http://schemas.microsoft.com/office/drawing/2014/main" id="{039E5720-5F68-43FC-A233-0C44220C8A39}"/>
              </a:ext>
            </a:extLst>
          </p:cNvPr>
          <p:cNvSpPr/>
          <p:nvPr/>
        </p:nvSpPr>
        <p:spPr>
          <a:xfrm>
            <a:off x="5881568" y="6442837"/>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73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44000"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36512" y="2659889"/>
            <a:ext cx="9180512" cy="108012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９．がん患者とともに生きる社会</a:t>
            </a: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6257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7</a:t>
            </a: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6D9D219C-8E83-4ABC-9155-A935175C9C32}"/>
              </a:ext>
            </a:extLst>
          </p:cNvPr>
          <p:cNvSpPr/>
          <p:nvPr/>
        </p:nvSpPr>
        <p:spPr>
          <a:xfrm>
            <a:off x="5881568" y="6338874"/>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119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7" y="3065597"/>
            <a:ext cx="70567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がんはうつる病気ではありません。</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78880"/>
            <a:ext cx="9144000" cy="59281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CE7B1F6F-EFEA-40A5-9D66-541DE77FDF6A}"/>
              </a:ext>
            </a:extLst>
          </p:cNvPr>
          <p:cNvSpPr txBox="1"/>
          <p:nvPr/>
        </p:nvSpPr>
        <p:spPr>
          <a:xfrm>
            <a:off x="60960" y="188640"/>
            <a:ext cx="871296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がんはひとにうつるのでしょうか？</a:t>
            </a:r>
          </a:p>
        </p:txBody>
      </p:sp>
      <p:sp>
        <p:nvSpPr>
          <p:cNvPr id="6" name="正方形/長方形 5">
            <a:extLst>
              <a:ext uri="{FF2B5EF4-FFF2-40B4-BE49-F238E27FC236}">
                <a16:creationId xmlns:a16="http://schemas.microsoft.com/office/drawing/2014/main" id="{86E7C7EE-3011-4C0C-BAD5-500BDA8A15B6}"/>
              </a:ext>
            </a:extLst>
          </p:cNvPr>
          <p:cNvSpPr/>
          <p:nvPr/>
        </p:nvSpPr>
        <p:spPr>
          <a:xfrm>
            <a:off x="5902880"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9321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7DFEB0A-4883-421C-A928-E34C1DC254D3}"/>
              </a:ext>
            </a:extLst>
          </p:cNvPr>
          <p:cNvSpPr txBox="1"/>
          <p:nvPr/>
        </p:nvSpPr>
        <p:spPr>
          <a:xfrm>
            <a:off x="107504" y="170615"/>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みんなで話し合ってみよう。</a:t>
            </a:r>
          </a:p>
        </p:txBody>
      </p:sp>
      <p:sp>
        <p:nvSpPr>
          <p:cNvPr id="6" name="正方形/長方形 5">
            <a:extLst>
              <a:ext uri="{FF2B5EF4-FFF2-40B4-BE49-F238E27FC236}">
                <a16:creationId xmlns:a16="http://schemas.microsoft.com/office/drawing/2014/main" id="{0A5184EE-0372-4016-9E56-E716279F01CE}"/>
              </a:ext>
            </a:extLst>
          </p:cNvPr>
          <p:cNvSpPr/>
          <p:nvPr/>
        </p:nvSpPr>
        <p:spPr>
          <a:xfrm>
            <a:off x="1331640" y="1644067"/>
            <a:ext cx="64702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がん患者が暮らしやすい社会とはどのような社会なのでしょう</a:t>
            </a:r>
            <a:r>
              <a:rPr lang="ja-JP" altLang="en-US" sz="3200" dirty="0">
                <a:solidFill>
                  <a:prstClr val="black"/>
                </a:solidFill>
                <a:latin typeface="メイリオ" panose="020B0604030504040204" pitchFamily="50" charset="-128"/>
                <a:ea typeface="メイリオ" panose="020B0604030504040204" pitchFamily="50" charset="-128"/>
              </a:rPr>
              <a:t>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楕円 1"/>
          <p:cNvSpPr/>
          <p:nvPr/>
        </p:nvSpPr>
        <p:spPr>
          <a:xfrm>
            <a:off x="323528" y="3460600"/>
            <a:ext cx="4055171" cy="22063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がんについて　</a:t>
            </a:r>
            <a:endParaRPr kumimoji="1" lang="en-US" altLang="ja-JP" sz="2800" dirty="0"/>
          </a:p>
          <a:p>
            <a:pPr algn="ctr"/>
            <a:r>
              <a:rPr kumimoji="1" lang="ja-JP" altLang="en-US" sz="2800" dirty="0"/>
              <a:t>周囲の理解がある</a:t>
            </a:r>
          </a:p>
        </p:txBody>
      </p:sp>
      <p:sp>
        <p:nvSpPr>
          <p:cNvPr id="10" name="楕円 9"/>
          <p:cNvSpPr/>
          <p:nvPr/>
        </p:nvSpPr>
        <p:spPr>
          <a:xfrm>
            <a:off x="4747357" y="3512970"/>
            <a:ext cx="4055171" cy="215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mj-ea"/>
                <a:ea typeface="+mj-ea"/>
              </a:rPr>
              <a:t>がんの治療に</a:t>
            </a:r>
            <a:endParaRPr kumimoji="1" lang="en-US" altLang="ja-JP" sz="2800" dirty="0">
              <a:latin typeface="+mj-ea"/>
              <a:ea typeface="+mj-ea"/>
            </a:endParaRPr>
          </a:p>
          <a:p>
            <a:pPr algn="ctr"/>
            <a:r>
              <a:rPr kumimoji="1" lang="ja-JP" altLang="en-US" sz="2800" dirty="0">
                <a:latin typeface="+mj-ea"/>
                <a:ea typeface="+mj-ea"/>
              </a:rPr>
              <a:t>協力を得られる</a:t>
            </a:r>
          </a:p>
        </p:txBody>
      </p:sp>
      <p:sp>
        <p:nvSpPr>
          <p:cNvPr id="11" name="正方形/長方形 10">
            <a:extLst>
              <a:ext uri="{FF2B5EF4-FFF2-40B4-BE49-F238E27FC236}">
                <a16:creationId xmlns:a16="http://schemas.microsoft.com/office/drawing/2014/main" id="{4C807F00-E20E-430C-9542-A223265E5ADC}"/>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32620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03318" y="1484784"/>
            <a:ext cx="8937360" cy="4516621"/>
          </a:xfrm>
          <a:prstGeom prst="rect">
            <a:avLst/>
          </a:prstGeom>
          <a:noFill/>
          <a:ln>
            <a:noFill/>
          </a:ln>
          <a:effectLst/>
        </p:spPr>
        <p:txBody>
          <a:bodyPr wrap="square" rtlCol="0">
            <a:spAutoFit/>
          </a:bodyPr>
          <a:lstStyle/>
          <a:p>
            <a:pPr lvl="0">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「がん教育</a:t>
            </a:r>
            <a:r>
              <a:rPr lang="ja-JP" altLang="en-US" sz="1600" dirty="0">
                <a:solidFill>
                  <a:prstClr val="black"/>
                </a:solidFill>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文部科学省）</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https://www.mext.go.jp/a_menu/kenko/hoken/1370005.htm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「がん情報サービス」</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（国立がん研究センター）</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https://ganjoho.jp/public/index.html</a:t>
            </a:r>
          </a:p>
          <a:p>
            <a:pPr>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anose="020B0604030504040204" pitchFamily="50" charset="-128"/>
                <a:ea typeface="メイリオ" panose="020B0604030504040204" pitchFamily="50" charset="-128"/>
              </a:rPr>
              <a:t>「がん対策情報」（厚生労働省）</a:t>
            </a: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550" dirty="0">
                <a:solidFill>
                  <a:prstClr val="black"/>
                </a:solidFill>
                <a:latin typeface="メイリオ" panose="020B0604030504040204" pitchFamily="50" charset="-128"/>
                <a:ea typeface="メイリオ" panose="020B0604030504040204" pitchFamily="50" charset="-128"/>
              </a:rPr>
              <a:t>https://www.mhlw.go.jp/stf/seisakunitsuite/bunya/kenkou_iryou/kenkou/gan/index.html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「知っておきたいがん検診」</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（日本医師会）</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https://www.med.or.jp/forest/gankenshin/</a:t>
            </a:r>
            <a:endParaRPr lang="en-US" altLang="ja-JP"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「青森県がん情報サービス」</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（青森県）</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6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https://www.pref.aomori.lg.jp/soshiki/kenko/ganseikatsu/gan-info.html</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2" y="6296504"/>
            <a:ext cx="9144001" cy="5751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251520" y="200834"/>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がんのことで知りたいときは･･･</a:t>
            </a:r>
          </a:p>
        </p:txBody>
      </p:sp>
      <p:sp>
        <p:nvSpPr>
          <p:cNvPr id="9" name="正方形/長方形 8">
            <a:extLst>
              <a:ext uri="{FF2B5EF4-FFF2-40B4-BE49-F238E27FC236}">
                <a16:creationId xmlns:a16="http://schemas.microsoft.com/office/drawing/2014/main" id="{74251E40-159D-4C12-B4F5-DCE54876940A}"/>
              </a:ext>
            </a:extLst>
          </p:cNvPr>
          <p:cNvSpPr/>
          <p:nvPr/>
        </p:nvSpPr>
        <p:spPr>
          <a:xfrm>
            <a:off x="5854440" y="6384042"/>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116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71700" y="1957656"/>
            <a:ext cx="5400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がんはすべての臓器に発生する可能性があります。</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0" y="6296504"/>
            <a:ext cx="9144000"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963C9C77-1108-4877-9B94-BCB0F1C480EB}"/>
              </a:ext>
            </a:extLst>
          </p:cNvPr>
          <p:cNvSpPr/>
          <p:nvPr/>
        </p:nvSpPr>
        <p:spPr>
          <a:xfrm>
            <a:off x="1871700" y="3587532"/>
            <a:ext cx="558062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また、「がん」という名称は用いられていませんが、　</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白血病もがんの一種です。</a:t>
            </a:r>
          </a:p>
        </p:txBody>
      </p:sp>
      <p:sp>
        <p:nvSpPr>
          <p:cNvPr id="10" name="テキスト ボックス 9">
            <a:extLst>
              <a:ext uri="{FF2B5EF4-FFF2-40B4-BE49-F238E27FC236}">
                <a16:creationId xmlns:a16="http://schemas.microsoft.com/office/drawing/2014/main" id="{CE7B1F6F-EFEA-40A5-9D66-541DE77FDF6A}"/>
              </a:ext>
            </a:extLst>
          </p:cNvPr>
          <p:cNvSpPr txBox="1"/>
          <p:nvPr/>
        </p:nvSpPr>
        <p:spPr>
          <a:xfrm>
            <a:off x="-36512" y="240442"/>
            <a:ext cx="918051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では，がんはどこにでも発生するのですか？</a:t>
            </a:r>
          </a:p>
        </p:txBody>
      </p:sp>
      <p:sp>
        <p:nvSpPr>
          <p:cNvPr id="7" name="正方形/長方形 6">
            <a:extLst>
              <a:ext uri="{FF2B5EF4-FFF2-40B4-BE49-F238E27FC236}">
                <a16:creationId xmlns:a16="http://schemas.microsoft.com/office/drawing/2014/main" id="{4C2BE5C6-164F-48EA-8004-10946B845D16}"/>
              </a:ext>
            </a:extLst>
          </p:cNvPr>
          <p:cNvSpPr/>
          <p:nvPr/>
        </p:nvSpPr>
        <p:spPr>
          <a:xfrm>
            <a:off x="5881568" y="638132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3854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C727A78-6E6A-4C86-B63E-62114B01ECCA}"/>
              </a:ext>
            </a:extLst>
          </p:cNvPr>
          <p:cNvSpPr txBox="1"/>
          <p:nvPr/>
        </p:nvSpPr>
        <p:spPr>
          <a:xfrm>
            <a:off x="1529408" y="1330512"/>
            <a:ext cx="6048672"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がんにかかる原因となるのは，</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次のうちどれでしょうか？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塩分</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細菌感染</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ウィルス感染</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タバコ</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349375" marR="0" lvl="0" indent="-8128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お酒</a:t>
            </a:r>
          </a:p>
        </p:txBody>
      </p:sp>
      <p:sp>
        <p:nvSpPr>
          <p:cNvPr id="8" name="正方形/長方形 7">
            <a:extLst>
              <a:ext uri="{FF2B5EF4-FFF2-40B4-BE49-F238E27FC236}">
                <a16:creationId xmlns:a16="http://schemas.microsoft.com/office/drawing/2014/main" id="{F8B22C5A-05FE-4320-9458-22CC5538624B}"/>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92BAF5E-F677-4613-B4CC-483687650DE5}"/>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1FB1B9E-03F9-45D3-B7AE-945CB1BC7670}"/>
              </a:ext>
            </a:extLst>
          </p:cNvPr>
          <p:cNvSpPr txBox="1"/>
          <p:nvPr/>
        </p:nvSpPr>
        <p:spPr>
          <a:xfrm>
            <a:off x="35496" y="188640"/>
            <a:ext cx="6336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srgbClr val="FFFFFF"/>
                </a:solidFill>
                <a:latin typeface="メイリオ" panose="020B0604030504040204" pitchFamily="50" charset="-128"/>
                <a:ea typeface="メイリオ" panose="020B0604030504040204" pitchFamily="50" charset="-128"/>
              </a:rPr>
              <a:t>がんにかかる原因は</a:t>
            </a:r>
            <a:r>
              <a:rPr lang="en-US" altLang="ja-JP" sz="3600" dirty="0">
                <a:solidFill>
                  <a:srgbClr val="FFFFFF"/>
                </a:solidFill>
                <a:latin typeface="メイリオ" panose="020B0604030504040204" pitchFamily="50" charset="-128"/>
                <a:ea typeface="メイリオ" panose="020B0604030504040204" pitchFamily="50" charset="-128"/>
              </a:rPr>
              <a:t>…</a:t>
            </a:r>
            <a:endParaRPr kumimoji="1" lang="ja-JP" altLang="en-US" sz="36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026F5073-5091-4BC5-B612-0ED355BB1434}"/>
              </a:ext>
            </a:extLst>
          </p:cNvPr>
          <p:cNvSpPr/>
          <p:nvPr/>
        </p:nvSpPr>
        <p:spPr>
          <a:xfrm>
            <a:off x="5878616" y="6471581"/>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396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CDB95AD-8925-4CE3-9415-DAC7F6F6C6F1}"/>
              </a:ext>
            </a:extLst>
          </p:cNvPr>
          <p:cNvSpPr txBox="1"/>
          <p:nvPr/>
        </p:nvSpPr>
        <p:spPr>
          <a:xfrm>
            <a:off x="1655676" y="2049205"/>
            <a:ext cx="58326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がんにならないように、生活習慣に注意する。</a:t>
            </a:r>
          </a:p>
        </p:txBody>
      </p:sp>
      <p:sp>
        <p:nvSpPr>
          <p:cNvPr id="5" name="正方形/長方形 4">
            <a:extLst>
              <a:ext uri="{FF2B5EF4-FFF2-40B4-BE49-F238E27FC236}">
                <a16:creationId xmlns:a16="http://schemas.microsoft.com/office/drawing/2014/main" id="{8F4DA1AC-331A-4AC7-829C-6B7F55116A97}"/>
              </a:ext>
            </a:extLst>
          </p:cNvPr>
          <p:cNvSpPr/>
          <p:nvPr/>
        </p:nvSpPr>
        <p:spPr>
          <a:xfrm>
            <a:off x="-1" y="-27384"/>
            <a:ext cx="9144001" cy="9608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511CC78B-D8E9-49F7-B9B6-E70CC1838252}"/>
              </a:ext>
            </a:extLst>
          </p:cNvPr>
          <p:cNvSpPr/>
          <p:nvPr/>
        </p:nvSpPr>
        <p:spPr>
          <a:xfrm>
            <a:off x="-36512" y="6296504"/>
            <a:ext cx="9180512" cy="57518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102F9C3E-B20F-4FB1-9F53-C29AA1D71E10}"/>
              </a:ext>
            </a:extLst>
          </p:cNvPr>
          <p:cNvSpPr txBox="1"/>
          <p:nvPr/>
        </p:nvSpPr>
        <p:spPr>
          <a:xfrm>
            <a:off x="1655676" y="3789040"/>
            <a:ext cx="58326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でも，生活習慣に</a:t>
            </a:r>
            <a:r>
              <a:rPr lang="ja-JP" altLang="en-US" sz="3200" dirty="0">
                <a:solidFill>
                  <a:prstClr val="black"/>
                </a:solidFill>
                <a:latin typeface="メイリオ" panose="020B0604030504040204" pitchFamily="50" charset="-128"/>
                <a:ea typeface="メイリオ" panose="020B0604030504040204" pitchFamily="50" charset="-128"/>
              </a:rPr>
              <a:t>十分に</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注意していてもがんになることはあります。</a:t>
            </a:r>
          </a:p>
        </p:txBody>
      </p:sp>
      <p:sp>
        <p:nvSpPr>
          <p:cNvPr id="8" name="テキスト ボックス 7">
            <a:extLst>
              <a:ext uri="{FF2B5EF4-FFF2-40B4-BE49-F238E27FC236}">
                <a16:creationId xmlns:a16="http://schemas.microsoft.com/office/drawing/2014/main" id="{B74AFBBF-E6DF-4156-A0AB-1C246913FC09}"/>
              </a:ext>
            </a:extLst>
          </p:cNvPr>
          <p:cNvSpPr txBox="1"/>
          <p:nvPr/>
        </p:nvSpPr>
        <p:spPr>
          <a:xfrm>
            <a:off x="107504" y="200834"/>
            <a:ext cx="2238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１次予防</a:t>
            </a:r>
          </a:p>
        </p:txBody>
      </p:sp>
      <p:sp>
        <p:nvSpPr>
          <p:cNvPr id="10" name="正方形/長方形 9">
            <a:extLst>
              <a:ext uri="{FF2B5EF4-FFF2-40B4-BE49-F238E27FC236}">
                <a16:creationId xmlns:a16="http://schemas.microsoft.com/office/drawing/2014/main" id="{745A3BA7-3F92-489C-B180-C7E80109C6DF}"/>
              </a:ext>
            </a:extLst>
          </p:cNvPr>
          <p:cNvSpPr/>
          <p:nvPr/>
        </p:nvSpPr>
        <p:spPr>
          <a:xfrm>
            <a:off x="5857108" y="6494525"/>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0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AA0ECAF-B1DB-45F0-AE0C-1D21A8A33717}"/>
              </a:ext>
            </a:extLst>
          </p:cNvPr>
          <p:cNvSpPr/>
          <p:nvPr/>
        </p:nvSpPr>
        <p:spPr>
          <a:xfrm>
            <a:off x="0" y="5373216"/>
            <a:ext cx="9180512" cy="145766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7874" y="2492896"/>
            <a:ext cx="9180512" cy="1080120"/>
          </a:xfrm>
          <a:prstGeom prst="rect">
            <a:avLst/>
          </a:prstGeom>
        </p:spPr>
        <p:txBody>
          <a:bodyPr/>
          <a:lstStyle/>
          <a:p>
            <a:pPr marL="0" marR="0" lvl="0" indent="0" algn="l" defTabSz="914400" rtl="0" eaLnBrk="1" fontAlgn="auto" latinLnBrk="0" hangingPunct="1">
              <a:spcBef>
                <a:spcPts val="1200"/>
              </a:spcBef>
              <a:spcAft>
                <a:spcPts val="0"/>
              </a:spcAft>
              <a:buClrTx/>
              <a:buSzTx/>
              <a:buFontTx/>
              <a:buNone/>
              <a:tabLst/>
              <a:defRPr/>
            </a:pPr>
            <a:r>
              <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rPr>
              <a:t>２．日本のがんの現状</a:t>
            </a:r>
            <a:endParaRPr kumimoji="1" lang="en-US" altLang="ja-JP"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spcBef>
                <a:spcPts val="1200"/>
              </a:spcBef>
              <a:spcAft>
                <a:spcPts val="0"/>
              </a:spcAft>
              <a:buClrTx/>
              <a:buSzTx/>
              <a:buFontTx/>
              <a:buNone/>
              <a:tabLst>
                <a:tab pos="1436688" algn="l"/>
                <a:tab pos="1698625" algn="l"/>
              </a:tabLst>
              <a:defRPr/>
            </a:pPr>
            <a:r>
              <a:rPr lang="en-US" altLang="ja-JP"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	</a:t>
            </a:r>
            <a:r>
              <a:rPr lang="ja-JP" altLang="en-US" sz="5400" cap="all" dirty="0">
                <a:ln w="9000" cmpd="sng">
                  <a:noFill/>
                  <a:prstDash val="solid"/>
                </a:ln>
                <a:solidFill>
                  <a:srgbClr val="4F81BD">
                    <a:lumMod val="50000"/>
                  </a:srgbClr>
                </a:soli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rPr>
              <a:t>青森県のがんの現状</a:t>
            </a:r>
            <a:endParaRPr kumimoji="1" lang="ja-JP" altLang="en-US" sz="5400" b="0" i="0" u="none" strike="noStrike" kern="1200" cap="all" spc="0" normalizeH="0" baseline="0" noProof="0" dirty="0">
              <a:ln w="9000" cmpd="sng">
                <a:noFill/>
                <a:prstDash val="solid"/>
              </a:ln>
              <a:solidFill>
                <a:srgbClr val="4F81BD">
                  <a:lumMod val="50000"/>
                </a:srgbClr>
              </a:solidFill>
              <a:effectLst>
                <a:reflection blurRad="12700" stA="28000" endPos="45000" dist="1000" dir="5400000" sy="-100000" algn="bl" rotWithShape="0"/>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B929F441-A26E-4F24-AB99-8B174C651463}"/>
              </a:ext>
            </a:extLst>
          </p:cNvPr>
          <p:cNvSpPr/>
          <p:nvPr/>
        </p:nvSpPr>
        <p:spPr>
          <a:xfrm>
            <a:off x="0" y="0"/>
            <a:ext cx="9144000" cy="108012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DE4AE7A-2939-4E2A-8932-DC1BF649C27A}"/>
              </a:ext>
            </a:extLst>
          </p:cNvPr>
          <p:cNvSpPr txBox="1"/>
          <p:nvPr/>
        </p:nvSpPr>
        <p:spPr>
          <a:xfrm>
            <a:off x="467544" y="590199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モジュール２</a:t>
            </a:r>
          </a:p>
        </p:txBody>
      </p:sp>
      <p:sp>
        <p:nvSpPr>
          <p:cNvPr id="6" name="正方形/長方形 5">
            <a:extLst>
              <a:ext uri="{FF2B5EF4-FFF2-40B4-BE49-F238E27FC236}">
                <a16:creationId xmlns:a16="http://schemas.microsoft.com/office/drawing/2014/main" id="{34E34893-6E33-4850-A2D1-B4F45879A4D4}"/>
              </a:ext>
            </a:extLst>
          </p:cNvPr>
          <p:cNvSpPr/>
          <p:nvPr/>
        </p:nvSpPr>
        <p:spPr>
          <a:xfrm>
            <a:off x="5846856" y="6422348"/>
            <a:ext cx="3262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2000" noProof="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がん教育検討委員会</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06680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HGPｺﾞｼｯｸM"/>
        <a:cs typeface=""/>
      </a:majorFont>
      <a:minorFont>
        <a:latin typeface="Segoe UI"/>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4498</TotalTime>
  <Words>7985</Words>
  <Application>Microsoft Office PowerPoint</Application>
  <PresentationFormat>画面に合わせる (4:3)</PresentationFormat>
  <Paragraphs>740</Paragraphs>
  <Slides>51</Slides>
  <Notes>51</Notes>
  <HiddenSlides>0</HiddenSlides>
  <MMClips>0</MMClips>
  <ScaleCrop>false</ScaleCrop>
  <HeadingPairs>
    <vt:vector size="8" baseType="variant">
      <vt:variant>
        <vt:lpstr>使用されているフォント</vt:lpstr>
      </vt:variant>
      <vt:variant>
        <vt:i4>12</vt:i4>
      </vt:variant>
      <vt:variant>
        <vt:lpstr>テーマ</vt:lpstr>
      </vt:variant>
      <vt:variant>
        <vt:i4>8</vt:i4>
      </vt:variant>
      <vt:variant>
        <vt:lpstr>埋め込まれた OLE サーバー</vt:lpstr>
      </vt:variant>
      <vt:variant>
        <vt:i4>1</vt:i4>
      </vt:variant>
      <vt:variant>
        <vt:lpstr>スライド タイトル</vt:lpstr>
      </vt:variant>
      <vt:variant>
        <vt:i4>51</vt:i4>
      </vt:variant>
    </vt:vector>
  </HeadingPairs>
  <TitlesOfParts>
    <vt:vector size="72" baseType="lpstr">
      <vt:lpstr>BIZ UDPゴシック</vt:lpstr>
      <vt:lpstr>HGPｺﾞｼｯｸM</vt:lpstr>
      <vt:lpstr>HG丸ｺﾞｼｯｸM-PRO</vt:lpstr>
      <vt:lpstr>KozGoPro-Regular</vt:lpstr>
      <vt:lpstr>Meiryo UI</vt:lpstr>
      <vt:lpstr>ＭＳ Ｐゴシック</vt:lpstr>
      <vt:lpstr>メイリオ</vt:lpstr>
      <vt:lpstr>Arial</vt:lpstr>
      <vt:lpstr>Calibri</vt:lpstr>
      <vt:lpstr>Segoe UI</vt:lpstr>
      <vt:lpstr>Times New Roman</vt:lpstr>
      <vt:lpstr>Wingdings</vt:lpstr>
      <vt:lpstr>Office テーマ</vt:lpstr>
      <vt:lpstr>デザインの設定</vt:lpstr>
      <vt:lpstr>3_Office ​​テーマ</vt:lpstr>
      <vt:lpstr>5_Office テーマ</vt:lpstr>
      <vt:lpstr>3_Office テーマ</vt:lpstr>
      <vt:lpstr>4_Office ​​テーマ</vt:lpstr>
      <vt:lpstr>10_Office テーマ</vt:lpstr>
      <vt:lpstr>5_Office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spot303</dc:creator>
  <cp:lastModifiedBy>spot303@KYOUIKU.JP</cp:lastModifiedBy>
  <cp:revision>304</cp:revision>
  <cp:lastPrinted>2025-06-27T07:24:00Z</cp:lastPrinted>
  <dcterms:modified xsi:type="dcterms:W3CDTF">2025-06-27T08:10:22Z</dcterms:modified>
</cp:coreProperties>
</file>