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  <a:srgbClr val="339933"/>
    <a:srgbClr val="FFFF99"/>
    <a:srgbClr val="6666FF"/>
    <a:srgbClr val="003399"/>
    <a:srgbClr val="CCFF99"/>
    <a:srgbClr val="BD1003"/>
    <a:srgbClr val="FFCCFF"/>
    <a:srgbClr val="7FD600"/>
    <a:srgbClr val="FFE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淡色スタイル 3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>
      <p:cViewPr>
        <p:scale>
          <a:sx n="125" d="100"/>
          <a:sy n="125" d="100"/>
        </p:scale>
        <p:origin x="1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533" cy="497969"/>
          </a:xfrm>
          <a:prstGeom prst="rect">
            <a:avLst/>
          </a:prstGeom>
        </p:spPr>
        <p:txBody>
          <a:bodyPr vert="horz" lIns="88313" tIns="44156" rIns="88313" bIns="4415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146" y="1"/>
            <a:ext cx="2949532" cy="497969"/>
          </a:xfrm>
          <a:prstGeom prst="rect">
            <a:avLst/>
          </a:prstGeom>
        </p:spPr>
        <p:txBody>
          <a:bodyPr vert="horz" lIns="88313" tIns="44156" rIns="88313" bIns="44156" rtlCol="0"/>
          <a:lstStyle>
            <a:lvl1pPr algn="r">
              <a:defRPr sz="1200"/>
            </a:lvl1pPr>
          </a:lstStyle>
          <a:p>
            <a:fld id="{9719E57E-9B43-413E-AC6E-D2665D75C9FA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4725" y="1243013"/>
            <a:ext cx="23193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313" tIns="44156" rIns="88313" bIns="4415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480" y="4783895"/>
            <a:ext cx="5445760" cy="3912834"/>
          </a:xfrm>
          <a:prstGeom prst="rect">
            <a:avLst/>
          </a:prstGeom>
        </p:spPr>
        <p:txBody>
          <a:bodyPr vert="horz" lIns="88313" tIns="44156" rIns="88313" bIns="4415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1369"/>
            <a:ext cx="2949533" cy="497969"/>
          </a:xfrm>
          <a:prstGeom prst="rect">
            <a:avLst/>
          </a:prstGeom>
        </p:spPr>
        <p:txBody>
          <a:bodyPr vert="horz" lIns="88313" tIns="44156" rIns="88313" bIns="4415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146" y="9441369"/>
            <a:ext cx="2949532" cy="497969"/>
          </a:xfrm>
          <a:prstGeom prst="rect">
            <a:avLst/>
          </a:prstGeom>
        </p:spPr>
        <p:txBody>
          <a:bodyPr vert="horz" lIns="88313" tIns="44156" rIns="88313" bIns="44156" rtlCol="0" anchor="b"/>
          <a:lstStyle>
            <a:lvl1pPr algn="r">
              <a:defRPr sz="1200"/>
            </a:lvl1pPr>
          </a:lstStyle>
          <a:p>
            <a:fld id="{58A8DDC6-A10C-452D-9784-A38862BD88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7679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97F5F-9968-44B8-AF1A-9CD5CE3D6DC0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14C0-3FE8-47E6-B8C6-6A1075AB5D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5009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97F5F-9968-44B8-AF1A-9CD5CE3D6DC0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14C0-3FE8-47E6-B8C6-6A1075AB5D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6762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97F5F-9968-44B8-AF1A-9CD5CE3D6DC0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14C0-3FE8-47E6-B8C6-6A1075AB5D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9192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97F5F-9968-44B8-AF1A-9CD5CE3D6DC0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14C0-3FE8-47E6-B8C6-6A1075AB5D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7080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97F5F-9968-44B8-AF1A-9CD5CE3D6DC0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14C0-3FE8-47E6-B8C6-6A1075AB5D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0055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97F5F-9968-44B8-AF1A-9CD5CE3D6DC0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14C0-3FE8-47E6-B8C6-6A1075AB5D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8769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97F5F-9968-44B8-AF1A-9CD5CE3D6DC0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14C0-3FE8-47E6-B8C6-6A1075AB5D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9526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97F5F-9968-44B8-AF1A-9CD5CE3D6DC0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14C0-3FE8-47E6-B8C6-6A1075AB5D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5805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97F5F-9968-44B8-AF1A-9CD5CE3D6DC0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14C0-3FE8-47E6-B8C6-6A1075AB5D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3784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97F5F-9968-44B8-AF1A-9CD5CE3D6DC0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14C0-3FE8-47E6-B8C6-6A1075AB5D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8022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97F5F-9968-44B8-AF1A-9CD5CE3D6DC0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414C0-3FE8-47E6-B8C6-6A1075AB5D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4628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97F5F-9968-44B8-AF1A-9CD5CE3D6DC0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414C0-3FE8-47E6-B8C6-6A1075AB5D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0495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CBAD6BB-0D3A-4235-95CF-25E2F2CBF654}"/>
              </a:ext>
            </a:extLst>
          </p:cNvPr>
          <p:cNvSpPr/>
          <p:nvPr/>
        </p:nvSpPr>
        <p:spPr>
          <a:xfrm>
            <a:off x="-9000" y="8463000"/>
            <a:ext cx="6858000" cy="1477199"/>
          </a:xfrm>
          <a:prstGeom prst="rect">
            <a:avLst/>
          </a:prstGeom>
          <a:solidFill>
            <a:srgbClr val="33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8" name="図 47">
            <a:extLst>
              <a:ext uri="{FF2B5EF4-FFF2-40B4-BE49-F238E27FC236}">
                <a16:creationId xmlns:a16="http://schemas.microsoft.com/office/drawing/2014/main" id="{AC142769-9AC4-419F-8C09-6217B1A37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940" y="1984527"/>
            <a:ext cx="2196060" cy="2361355"/>
          </a:xfrm>
          <a:prstGeom prst="rect">
            <a:avLst/>
          </a:prstGeom>
        </p:spPr>
      </p:pic>
      <p:sp>
        <p:nvSpPr>
          <p:cNvPr id="5" name="WordArt 2">
            <a:extLst>
              <a:ext uri="{FF2B5EF4-FFF2-40B4-BE49-F238E27FC236}">
                <a16:creationId xmlns:a16="http://schemas.microsoft.com/office/drawing/2014/main" id="{099E606E-6151-4192-90E0-A96E1F2A63C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18200" y="588000"/>
            <a:ext cx="4495800" cy="561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zh-TW" altLang="en-US" sz="4400" b="1" kern="10" spc="0" dirty="0">
                <a:ln w="6350">
                  <a:solidFill>
                    <a:srgbClr val="D8D8D8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29783" dir="1514402" algn="ctr" rotWithShape="0">
                    <a:srgbClr val="000000">
                      <a:alpha val="50000"/>
                    </a:srgbClr>
                  </a:outerShdw>
                </a:effectLst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第二種電気工事士</a:t>
            </a:r>
            <a:endParaRPr lang="ja-JP" altLang="en-US" sz="4400" b="1" kern="10" spc="0" dirty="0">
              <a:ln w="6350">
                <a:solidFill>
                  <a:srgbClr val="D8D8D8"/>
                </a:solidFill>
                <a:round/>
                <a:headEnd/>
                <a:tailEnd/>
              </a:ln>
              <a:solidFill>
                <a:srgbClr val="FFFFFF"/>
              </a:solidFill>
              <a:effectLst>
                <a:outerShdw dist="29783" dir="1514402" algn="ctr" rotWithShape="0">
                  <a:srgbClr val="000000">
                    <a:alpha val="50000"/>
                  </a:srgbClr>
                </a:outerShdw>
              </a:effectLst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" name="WordArt 3">
            <a:extLst>
              <a:ext uri="{FF2B5EF4-FFF2-40B4-BE49-F238E27FC236}">
                <a16:creationId xmlns:a16="http://schemas.microsoft.com/office/drawing/2014/main" id="{EF3846F9-E80A-4500-9D12-00EFDC08DCF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2600" y="1218000"/>
            <a:ext cx="16764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ja-JP" altLang="en-US" sz="6600" b="1" kern="10" spc="0" dirty="0">
                <a:ln w="6350">
                  <a:solidFill>
                    <a:srgbClr val="D8D8D8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29783" dir="1514402" algn="ctr" rotWithShape="0">
                    <a:srgbClr val="000000">
                      <a:alpha val="50000"/>
                    </a:srgbClr>
                  </a:outerShdw>
                </a:effectLst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学科</a:t>
            </a:r>
          </a:p>
        </p:txBody>
      </p:sp>
      <p:sp>
        <p:nvSpPr>
          <p:cNvPr id="10" name="WordArt 4">
            <a:extLst>
              <a:ext uri="{FF2B5EF4-FFF2-40B4-BE49-F238E27FC236}">
                <a16:creationId xmlns:a16="http://schemas.microsoft.com/office/drawing/2014/main" id="{B7923AA2-1C3C-4692-93B5-BFFDDCF513E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29750" y="1443000"/>
            <a:ext cx="3524250" cy="409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zh-TW" altLang="en-US" sz="3200" b="1" kern="10" spc="0" dirty="0">
                <a:ln w="6350">
                  <a:solidFill>
                    <a:srgbClr val="D8D8D8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29783" dir="1514402" algn="ctr" rotWithShape="0">
                    <a:srgbClr val="000000">
                      <a:alpha val="50000"/>
                    </a:srgbClr>
                  </a:outerShdw>
                </a:effectLst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試験事前講習</a:t>
            </a:r>
            <a:r>
              <a:rPr lang="en-US" altLang="zh-TW" sz="3200" b="1" kern="10" spc="0" dirty="0">
                <a:ln w="6350">
                  <a:solidFill>
                    <a:srgbClr val="D8D8D8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29783" dir="1514402" algn="ctr" rotWithShape="0">
                    <a:srgbClr val="000000">
                      <a:alpha val="50000"/>
                    </a:srgbClr>
                  </a:outerShdw>
                </a:effectLst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</a:t>
            </a:r>
            <a:r>
              <a:rPr lang="ja-JP" altLang="en-US" sz="3200" b="1" kern="10" dirty="0">
                <a:ln w="6350">
                  <a:solidFill>
                    <a:srgbClr val="D8D8D8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29783" dir="1514402" algn="ctr" rotWithShape="0">
                    <a:srgbClr val="000000">
                      <a:alpha val="50000"/>
                    </a:srgbClr>
                  </a:outerShdw>
                </a:effectLst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下</a:t>
            </a:r>
            <a:r>
              <a:rPr lang="zh-TW" altLang="en-US" sz="3200" b="1" kern="10" spc="0" dirty="0">
                <a:ln w="6350">
                  <a:solidFill>
                    <a:srgbClr val="D8D8D8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29783" dir="1514402" algn="ctr" rotWithShape="0">
                    <a:srgbClr val="000000">
                      <a:alpha val="50000"/>
                    </a:srgbClr>
                  </a:outerShdw>
                </a:effectLst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期</a:t>
            </a:r>
            <a:r>
              <a:rPr lang="en-US" altLang="zh-TW" sz="3200" b="1" kern="10" spc="0" dirty="0">
                <a:ln w="6350">
                  <a:solidFill>
                    <a:srgbClr val="D8D8D8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29783" dir="1514402" algn="ctr" rotWithShape="0">
                    <a:srgbClr val="000000">
                      <a:alpha val="50000"/>
                    </a:srgbClr>
                  </a:outerShdw>
                </a:effectLst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</a:t>
            </a:r>
            <a:endParaRPr lang="ja-JP" altLang="en-US" sz="3200" b="1" kern="10" spc="0" dirty="0">
              <a:ln w="6350">
                <a:solidFill>
                  <a:srgbClr val="D8D8D8"/>
                </a:solidFill>
                <a:round/>
                <a:headEnd/>
                <a:tailEnd/>
              </a:ln>
              <a:solidFill>
                <a:srgbClr val="FFFFFF"/>
              </a:solidFill>
              <a:effectLst>
                <a:outerShdw dist="29783" dir="1514402" algn="ctr" rotWithShape="0">
                  <a:srgbClr val="000000">
                    <a:alpha val="50000"/>
                  </a:srgbClr>
                </a:outerShdw>
              </a:effectLst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2" name="吹き出し: 角を丸めた四角形 31">
            <a:extLst>
              <a:ext uri="{FF2B5EF4-FFF2-40B4-BE49-F238E27FC236}">
                <a16:creationId xmlns:a16="http://schemas.microsoft.com/office/drawing/2014/main" id="{29B22293-2410-4D59-84AB-CD922F5A301C}"/>
              </a:ext>
            </a:extLst>
          </p:cNvPr>
          <p:cNvSpPr/>
          <p:nvPr/>
        </p:nvSpPr>
        <p:spPr>
          <a:xfrm>
            <a:off x="320069" y="2360848"/>
            <a:ext cx="4219458" cy="2005138"/>
          </a:xfrm>
          <a:prstGeom prst="wedgeRoundRectCallout">
            <a:avLst>
              <a:gd name="adj1" fmla="val 55035"/>
              <a:gd name="adj2" fmla="val -33353"/>
              <a:gd name="adj3" fmla="val 16667"/>
            </a:avLst>
          </a:prstGeom>
          <a:solidFill>
            <a:srgbClr val="CCFF99"/>
          </a:solidFill>
          <a:ln w="76200"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楕円 37">
            <a:extLst>
              <a:ext uri="{FF2B5EF4-FFF2-40B4-BE49-F238E27FC236}">
                <a16:creationId xmlns:a16="http://schemas.microsoft.com/office/drawing/2014/main" id="{E7B7E643-C165-492B-A2CA-735E28AC9C07}"/>
              </a:ext>
            </a:extLst>
          </p:cNvPr>
          <p:cNvSpPr/>
          <p:nvPr/>
        </p:nvSpPr>
        <p:spPr>
          <a:xfrm>
            <a:off x="228612" y="1900138"/>
            <a:ext cx="880208" cy="847862"/>
          </a:xfrm>
          <a:prstGeom prst="ellipse">
            <a:avLst/>
          </a:prstGeom>
          <a:solidFill>
            <a:srgbClr val="FFFF99"/>
          </a:solidFill>
          <a:ln w="76200"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79605293-2FD5-48C5-A9D1-AB430C5D7B8B}"/>
              </a:ext>
            </a:extLst>
          </p:cNvPr>
          <p:cNvSpPr txBox="1"/>
          <p:nvPr/>
        </p:nvSpPr>
        <p:spPr>
          <a:xfrm>
            <a:off x="340283" y="2011669"/>
            <a:ext cx="790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受講</a:t>
            </a:r>
            <a:endParaRPr kumimoji="1" lang="en-US" altLang="ja-JP" b="1" dirty="0">
              <a:solidFill>
                <a:schemeClr val="tx1">
                  <a:lumMod val="75000"/>
                  <a:lumOff val="2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日時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37F830A-E443-46AE-A778-6634730D547F}"/>
              </a:ext>
            </a:extLst>
          </p:cNvPr>
          <p:cNvSpPr txBox="1"/>
          <p:nvPr/>
        </p:nvSpPr>
        <p:spPr>
          <a:xfrm>
            <a:off x="808293" y="2620727"/>
            <a:ext cx="373123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９</a:t>
            </a:r>
            <a:r>
              <a:rPr kumimoji="1" lang="en-US" altLang="ja-JP" sz="2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/</a:t>
            </a:r>
            <a:r>
              <a:rPr kumimoji="1" lang="ja-JP" altLang="en-US" sz="2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７　　・　９ ・　１０</a:t>
            </a:r>
            <a:endParaRPr kumimoji="1" lang="en-US" altLang="ja-JP" sz="2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2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　 １４</a:t>
            </a:r>
            <a:r>
              <a:rPr kumimoji="1" lang="en-US" altLang="ja-JP" sz="2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kumimoji="1" lang="ja-JP" altLang="en-US" sz="2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・１６　 ・１７</a:t>
            </a:r>
            <a:r>
              <a:rPr kumimoji="1" lang="en-US" altLang="ja-JP" sz="2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kumimoji="1" lang="ja-JP" altLang="en-US" sz="2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endParaRPr kumimoji="1" lang="en-US" altLang="ja-JP" sz="2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kumimoji="1" lang="ja-JP" altLang="en-US" dirty="0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3CEA1C29-08F1-4010-A6E6-31DD040449CF}"/>
              </a:ext>
            </a:extLst>
          </p:cNvPr>
          <p:cNvSpPr txBox="1"/>
          <p:nvPr/>
        </p:nvSpPr>
        <p:spPr>
          <a:xfrm>
            <a:off x="1073779" y="3234766"/>
            <a:ext cx="226519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１８：００～２１：００ </a:t>
            </a:r>
            <a:endParaRPr kumimoji="1" lang="en-US" altLang="ja-JP" sz="2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kumimoji="1" lang="ja-JP" altLang="en-US" dirty="0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0B055002-BC84-4FD6-8934-EC83E26C909A}"/>
              </a:ext>
            </a:extLst>
          </p:cNvPr>
          <p:cNvSpPr txBox="1"/>
          <p:nvPr/>
        </p:nvSpPr>
        <p:spPr>
          <a:xfrm>
            <a:off x="999000" y="3600892"/>
            <a:ext cx="3695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青森県立むつ高等技術専門校</a:t>
            </a:r>
            <a:endParaRPr kumimoji="1" lang="en-US" altLang="ja-JP" sz="2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(</a:t>
            </a:r>
            <a:r>
              <a:rPr kumimoji="1" lang="ja-JP" altLang="en-US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むつ市文京町</a:t>
            </a:r>
            <a:r>
              <a:rPr kumimoji="1"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31-1)</a:t>
            </a:r>
            <a:endParaRPr kumimoji="1" lang="ja-JP" altLang="en-US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2C64622F-149B-469B-86B9-F683E829C627}"/>
              </a:ext>
            </a:extLst>
          </p:cNvPr>
          <p:cNvSpPr txBox="1"/>
          <p:nvPr/>
        </p:nvSpPr>
        <p:spPr>
          <a:xfrm>
            <a:off x="2169000" y="138000"/>
            <a:ext cx="2619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令和８年度在職者訓練</a:t>
            </a:r>
          </a:p>
        </p:txBody>
      </p:sp>
      <p:graphicFrame>
        <p:nvGraphicFramePr>
          <p:cNvPr id="52" name="表 52">
            <a:extLst>
              <a:ext uri="{FF2B5EF4-FFF2-40B4-BE49-F238E27FC236}">
                <a16:creationId xmlns:a16="http://schemas.microsoft.com/office/drawing/2014/main" id="{FEB2F084-5223-43CF-BEA5-31FF782B4C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432481"/>
              </p:ext>
            </p:extLst>
          </p:nvPr>
        </p:nvGraphicFramePr>
        <p:xfrm>
          <a:off x="279000" y="4608434"/>
          <a:ext cx="6238717" cy="1919566"/>
        </p:xfrm>
        <a:graphic>
          <a:graphicData uri="http://schemas.openxmlformats.org/drawingml/2006/table">
            <a:tbl>
              <a:tblPr firstCol="1" bandRow="1">
                <a:tableStyleId>{93296810-A885-4BE3-A3E7-6D5BEEA58F35}</a:tableStyleId>
              </a:tblPr>
              <a:tblGrid>
                <a:gridCol w="1476825">
                  <a:extLst>
                    <a:ext uri="{9D8B030D-6E8A-4147-A177-3AD203B41FA5}">
                      <a16:colId xmlns:a16="http://schemas.microsoft.com/office/drawing/2014/main" val="3302885893"/>
                    </a:ext>
                  </a:extLst>
                </a:gridCol>
                <a:gridCol w="4761892">
                  <a:extLst>
                    <a:ext uri="{9D8B030D-6E8A-4147-A177-3AD203B41FA5}">
                      <a16:colId xmlns:a16="http://schemas.microsoft.com/office/drawing/2014/main" val="543087715"/>
                    </a:ext>
                  </a:extLst>
                </a:gridCol>
              </a:tblGrid>
              <a:tr h="398449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dirty="0"/>
                        <a:t>募集期間</a:t>
                      </a:r>
                    </a:p>
                  </a:txBody>
                  <a:tcPr anchor="ctr"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b="1" baseline="0" dirty="0"/>
                        <a:t>　８</a:t>
                      </a:r>
                      <a:r>
                        <a:rPr kumimoji="1" lang="en-US" altLang="ja-JP" b="1" baseline="0" dirty="0"/>
                        <a:t>/</a:t>
                      </a:r>
                      <a:r>
                        <a:rPr kumimoji="1" lang="ja-JP" altLang="en-US" b="1" baseline="0" dirty="0"/>
                        <a:t>３</a:t>
                      </a:r>
                      <a:r>
                        <a:rPr kumimoji="1" lang="en-US" altLang="ja-JP" b="1" baseline="0" dirty="0"/>
                        <a:t>(</a:t>
                      </a:r>
                      <a:r>
                        <a:rPr kumimoji="1" lang="ja-JP" altLang="en-US" b="1" baseline="0" dirty="0"/>
                        <a:t>月</a:t>
                      </a:r>
                      <a:r>
                        <a:rPr kumimoji="1" lang="en-US" altLang="ja-JP" b="1" baseline="0" dirty="0"/>
                        <a:t>)</a:t>
                      </a:r>
                      <a:r>
                        <a:rPr kumimoji="1" lang="ja-JP" altLang="en-US" b="1" baseline="0" dirty="0"/>
                        <a:t>～８</a:t>
                      </a:r>
                      <a:r>
                        <a:rPr kumimoji="1" lang="en-US" altLang="ja-JP" b="1" baseline="0" dirty="0"/>
                        <a:t>/</a:t>
                      </a:r>
                      <a:r>
                        <a:rPr kumimoji="1" lang="ja-JP" altLang="en-US" b="1" baseline="0" dirty="0"/>
                        <a:t>１４</a:t>
                      </a:r>
                      <a:r>
                        <a:rPr kumimoji="1" lang="en-US" altLang="ja-JP" b="1" baseline="0" dirty="0"/>
                        <a:t>(</a:t>
                      </a:r>
                      <a:r>
                        <a:rPr kumimoji="1" lang="ja-JP" altLang="en-US" b="1" baseline="0" dirty="0"/>
                        <a:t>金</a:t>
                      </a:r>
                      <a:r>
                        <a:rPr kumimoji="1" lang="en-US" altLang="ja-JP" b="1" baseline="0" dirty="0"/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7457853"/>
                  </a:ext>
                </a:extLst>
              </a:tr>
              <a:tr h="369801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dirty="0"/>
                        <a:t>募集定員</a:t>
                      </a:r>
                    </a:p>
                  </a:txBody>
                  <a:tcPr anchor="ctr"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b="1" baseline="0" dirty="0"/>
                        <a:t>　１５名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8000505"/>
                  </a:ext>
                </a:extLst>
              </a:tr>
              <a:tr h="398449">
                <a:tc>
                  <a:txBody>
                    <a:bodyPr/>
                    <a:lstStyle/>
                    <a:p>
                      <a:pPr marL="0" marR="0" lvl="0" indent="0" algn="di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受講経費　</a:t>
                      </a:r>
                    </a:p>
                  </a:txBody>
                  <a:tcPr anchor="ctr"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b="1" baseline="0" dirty="0"/>
                        <a:t>　３，６９０円（受講料</a:t>
                      </a:r>
                      <a:r>
                        <a:rPr kumimoji="1" lang="en-US" altLang="ja-JP" b="1" baseline="0" dirty="0"/>
                        <a:t>1,600</a:t>
                      </a:r>
                      <a:r>
                        <a:rPr kumimoji="1" lang="ja-JP" altLang="en-US" b="1" baseline="0" dirty="0"/>
                        <a:t>円＋テキスト代</a:t>
                      </a:r>
                      <a:r>
                        <a:rPr kumimoji="1" lang="en-US" altLang="ja-JP" b="1" baseline="0" dirty="0"/>
                        <a:t>2,090</a:t>
                      </a:r>
                      <a:r>
                        <a:rPr kumimoji="1" lang="ja-JP" altLang="en-US" b="1" baseline="0" dirty="0"/>
                        <a:t>円）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1165871"/>
                  </a:ext>
                </a:extLst>
              </a:tr>
              <a:tr h="752867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dirty="0"/>
                        <a:t>申込方法</a:t>
                      </a:r>
                    </a:p>
                  </a:txBody>
                  <a:tcPr anchor="ctr"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b="1" baseline="0" dirty="0"/>
                        <a:t>　当校ホームページに掲載している「受講申請フォーム」</a:t>
                      </a:r>
                      <a:endParaRPr kumimoji="1" lang="en-US" altLang="ja-JP" b="1" baseline="0" dirty="0"/>
                    </a:p>
                    <a:p>
                      <a:pPr algn="l"/>
                      <a:r>
                        <a:rPr kumimoji="1" lang="ja-JP" altLang="en-US" b="1" baseline="0" dirty="0"/>
                        <a:t>　によりお申込みください。</a:t>
                      </a:r>
                      <a:endParaRPr kumimoji="1" lang="en-US" altLang="ja-JP" b="1" baseline="0" dirty="0"/>
                    </a:p>
                    <a:p>
                      <a:pPr algn="l"/>
                      <a:r>
                        <a:rPr kumimoji="1" lang="ja-JP" altLang="en-US" sz="1200" b="1" baseline="0" dirty="0"/>
                        <a:t>　</a:t>
                      </a:r>
                      <a:r>
                        <a:rPr kumimoji="1" lang="en-US" altLang="ja-JP" sz="1350" b="1" baseline="0" dirty="0"/>
                        <a:t>※</a:t>
                      </a:r>
                      <a:r>
                        <a:rPr kumimoji="1" lang="ja-JP" altLang="en-US" sz="1350" b="1" baseline="0" dirty="0"/>
                        <a:t>受講申請リンクは</a:t>
                      </a:r>
                      <a:r>
                        <a:rPr kumimoji="1" lang="en-US" altLang="ja-JP" sz="1350" b="1" baseline="0" dirty="0"/>
                        <a:t>8/3(</a:t>
                      </a:r>
                      <a:r>
                        <a:rPr kumimoji="1" lang="ja-JP" altLang="en-US" sz="1350" b="1" baseline="0" dirty="0"/>
                        <a:t>月</a:t>
                      </a:r>
                      <a:r>
                        <a:rPr kumimoji="1" lang="en-US" altLang="ja-JP" sz="1350" b="1" baseline="0" dirty="0"/>
                        <a:t>)</a:t>
                      </a:r>
                      <a:r>
                        <a:rPr kumimoji="1" lang="ja-JP" altLang="en-US" sz="1350" b="1" baseline="0" dirty="0"/>
                        <a:t>の午前</a:t>
                      </a:r>
                      <a:r>
                        <a:rPr kumimoji="1" lang="en-US" altLang="ja-JP" sz="1350" b="1" baseline="0" dirty="0"/>
                        <a:t>9</a:t>
                      </a:r>
                      <a:r>
                        <a:rPr kumimoji="1" lang="ja-JP" altLang="en-US" sz="1350" b="1" baseline="0" dirty="0"/>
                        <a:t>時に掲載します。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3786906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4041DBE-BAF9-4D95-B284-01D830722D9B}"/>
              </a:ext>
            </a:extLst>
          </p:cNvPr>
          <p:cNvSpPr txBox="1"/>
          <p:nvPr/>
        </p:nvSpPr>
        <p:spPr>
          <a:xfrm>
            <a:off x="234000" y="6700284"/>
            <a:ext cx="6390000" cy="155427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kumimoji="1" lang="en-US" altLang="ja-JP" sz="1300" b="1" dirty="0">
              <a:latin typeface="+mn-ea"/>
            </a:endParaRPr>
          </a:p>
          <a:p>
            <a:r>
              <a:rPr kumimoji="1" lang="ja-JP" altLang="en-US" sz="1300" b="1" u="sng" dirty="0">
                <a:latin typeface="+mn-ea"/>
              </a:rPr>
              <a:t>テキストは、書店やインターネット等で事前に各自ご購入ください。</a:t>
            </a:r>
            <a:endParaRPr kumimoji="1" lang="en-US" altLang="ja-JP" sz="1300" b="1" u="sng" dirty="0">
              <a:latin typeface="+mn-ea"/>
            </a:endParaRPr>
          </a:p>
          <a:p>
            <a:pPr>
              <a:lnSpc>
                <a:spcPts val="1200"/>
              </a:lnSpc>
            </a:pPr>
            <a:endParaRPr kumimoji="1" lang="en-US" altLang="ja-JP" sz="1300" b="1" dirty="0">
              <a:latin typeface="+mn-ea"/>
            </a:endParaRPr>
          </a:p>
          <a:p>
            <a:pPr>
              <a:lnSpc>
                <a:spcPts val="1200"/>
              </a:lnSpc>
            </a:pPr>
            <a:endParaRPr kumimoji="1" lang="en-US" altLang="ja-JP" sz="13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200" b="1" dirty="0">
                <a:latin typeface="+mn-ea"/>
              </a:rPr>
              <a:t>「</a:t>
            </a:r>
            <a:r>
              <a:rPr kumimoji="1" lang="en-US" altLang="ja-JP" sz="1200" b="1" dirty="0">
                <a:latin typeface="+mn-ea"/>
              </a:rPr>
              <a:t>2026</a:t>
            </a:r>
            <a:r>
              <a:rPr kumimoji="1" lang="ja-JP" altLang="en-US" sz="1200" b="1" dirty="0">
                <a:latin typeface="+mn-ea"/>
              </a:rPr>
              <a:t>年版ぜんぶ絵で見て覚える第</a:t>
            </a:r>
            <a:r>
              <a:rPr kumimoji="1" lang="en-US" altLang="ja-JP" sz="1200" b="1" dirty="0">
                <a:latin typeface="+mn-ea"/>
              </a:rPr>
              <a:t>2</a:t>
            </a:r>
            <a:r>
              <a:rPr kumimoji="1" lang="ja-JP" altLang="en-US" sz="1200" b="1" dirty="0">
                <a:latin typeface="+mn-ea"/>
              </a:rPr>
              <a:t>種電気工事士学科試験すい～っと合格」</a:t>
            </a:r>
            <a:endParaRPr kumimoji="1" lang="en-US" altLang="ja-JP" sz="12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200" b="1" dirty="0">
                <a:latin typeface="+mn-ea"/>
              </a:rPr>
              <a:t>　藤瀧和弘著（</a:t>
            </a:r>
            <a:r>
              <a:rPr kumimoji="1" lang="en-US" altLang="ja-JP" sz="1200" b="1" dirty="0">
                <a:latin typeface="+mn-ea"/>
              </a:rPr>
              <a:t>2,090</a:t>
            </a:r>
            <a:r>
              <a:rPr kumimoji="1" lang="ja-JP" altLang="en-US" sz="1200" b="1" dirty="0">
                <a:latin typeface="+mn-ea"/>
              </a:rPr>
              <a:t>円税込）</a:t>
            </a:r>
            <a:endParaRPr kumimoji="1" lang="en-US" altLang="ja-JP" sz="1200" b="1" dirty="0">
              <a:latin typeface="+mn-ea"/>
            </a:endParaRPr>
          </a:p>
          <a:p>
            <a:endParaRPr kumimoji="1" lang="en-US" altLang="ja-JP" sz="1300" b="1" dirty="0">
              <a:latin typeface="+mn-ea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6617C24-5F5F-4948-8FCC-61BCDD3B4DAD}"/>
              </a:ext>
            </a:extLst>
          </p:cNvPr>
          <p:cNvSpPr txBox="1"/>
          <p:nvPr/>
        </p:nvSpPr>
        <p:spPr>
          <a:xfrm>
            <a:off x="95526" y="8553000"/>
            <a:ext cx="19565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solidFill>
                  <a:schemeClr val="bg1"/>
                </a:solidFill>
              </a:rPr>
              <a:t>当校ホームページ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CCA00C8-6443-47A9-AD12-469E7ECBD34D}"/>
              </a:ext>
            </a:extLst>
          </p:cNvPr>
          <p:cNvSpPr txBox="1"/>
          <p:nvPr/>
        </p:nvSpPr>
        <p:spPr>
          <a:xfrm>
            <a:off x="93607" y="8766335"/>
            <a:ext cx="39168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200" kern="1400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https://www.pref.aomori.lg.jp/soshiki</a:t>
            </a:r>
          </a:p>
          <a:p>
            <a:pPr algn="just"/>
            <a:r>
              <a:rPr lang="en-US" altLang="ja-JP" sz="1200" kern="1400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/sangyo/mu-</a:t>
            </a:r>
            <a:r>
              <a:rPr lang="en-US" altLang="ja-JP" sz="1200" kern="1400" dirty="0" err="1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gisen</a:t>
            </a:r>
            <a:r>
              <a:rPr lang="en-US" altLang="ja-JP" sz="1200" kern="1400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/top.html</a:t>
            </a:r>
            <a:endParaRPr lang="ja-JP" altLang="ja-JP" sz="1200" kern="1400" dirty="0">
              <a:solidFill>
                <a:schemeClr val="bg1"/>
              </a:solidFill>
              <a:effectLst/>
              <a:latin typeface="Century" panose="02040604050505020304" pitchFamily="18" charset="0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25" name="Text Box 17">
            <a:extLst>
              <a:ext uri="{FF2B5EF4-FFF2-40B4-BE49-F238E27FC236}">
                <a16:creationId xmlns:a16="http://schemas.microsoft.com/office/drawing/2014/main" id="{781773E9-F239-41A8-828D-72B4114C3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000" y="9366285"/>
            <a:ext cx="2032255" cy="3797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pPr algn="ctr">
              <a:lnSpc>
                <a:spcPct val="150000"/>
              </a:lnSpc>
            </a:pPr>
            <a:r>
              <a:rPr lang="ja-JP" sz="1000" b="1" kern="1400" dirty="0">
                <a:solidFill>
                  <a:srgbClr val="3F3F3F"/>
                </a:solidFill>
                <a:effectLst/>
                <a:latin typeface="Century" panose="02040604050505020304" pitchFamily="18" charset="0"/>
                <a:ea typeface="BIZ UDPゴシック" panose="020B0400000000000000" pitchFamily="50" charset="-128"/>
                <a:cs typeface="ＭＳ Ｐゴシック" panose="020B0600070205080204" pitchFamily="50" charset="-128"/>
              </a:rPr>
              <a:t>むつ高等技術専門校 在職者訓練</a:t>
            </a:r>
            <a:endParaRPr lang="ja-JP" sz="1050" kern="1400" dirty="0">
              <a:solidFill>
                <a:srgbClr val="000000"/>
              </a:solidFill>
              <a:effectLst/>
              <a:latin typeface="Century" panose="02040604050505020304" pitchFamily="18" charset="0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26" name="Text Box 19">
            <a:extLst>
              <a:ext uri="{FF2B5EF4-FFF2-40B4-BE49-F238E27FC236}">
                <a16:creationId xmlns:a16="http://schemas.microsoft.com/office/drawing/2014/main" id="{323DEB44-5AB2-4361-A201-201919AB8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7445" y="9366285"/>
            <a:ext cx="451943" cy="3797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rot="0" vert="horz" wrap="square" lIns="36576" tIns="36000" rIns="36576" bIns="36000" anchor="t" anchorCtr="0" upright="1">
            <a:noAutofit/>
          </a:bodyPr>
          <a:lstStyle/>
          <a:p>
            <a:pPr algn="ctr">
              <a:lnSpc>
                <a:spcPct val="150000"/>
              </a:lnSpc>
            </a:pPr>
            <a:r>
              <a:rPr lang="ja-JP" sz="1000" b="1" kern="1400">
                <a:solidFill>
                  <a:srgbClr val="3F3F3F"/>
                </a:solidFill>
                <a:effectLst/>
                <a:latin typeface="Century" panose="02040604050505020304" pitchFamily="18" charset="0"/>
                <a:ea typeface="BIZ UDPゴシック" panose="020B0400000000000000" pitchFamily="50" charset="-128"/>
                <a:cs typeface="ＭＳ Ｐゴシック" panose="020B0600070205080204" pitchFamily="50" charset="-128"/>
              </a:rPr>
              <a:t>検索</a:t>
            </a:r>
            <a:endParaRPr lang="ja-JP" sz="1050" kern="1400">
              <a:solidFill>
                <a:srgbClr val="000000"/>
              </a:solidFill>
              <a:effectLst/>
              <a:latin typeface="Century" panose="02040604050505020304" pitchFamily="18" charset="0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6E6D4DC0-4F9D-49A8-A70F-16BC59B8E81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000" y="9071015"/>
            <a:ext cx="696985" cy="69698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8" name="Text Box 2">
            <a:extLst>
              <a:ext uri="{FF2B5EF4-FFF2-40B4-BE49-F238E27FC236}">
                <a16:creationId xmlns:a16="http://schemas.microsoft.com/office/drawing/2014/main" id="{22AD7C13-2FDC-41E2-86CB-F696AD0B7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8622760"/>
            <a:ext cx="3335655" cy="65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CC33"/>
                </a:solidFill>
              </a14:hiddenFill>
            </a:ext>
            <a:ext uri="{91240B29-F687-4F45-9708-019B960494DF}">
              <a14:hiddenLine xmlns:a14="http://schemas.microsoft.com/office/drawing/2010/main" w="57150" algn="in">
                <a:solidFill>
                  <a:srgbClr val="FFFF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35560" tIns="107568" rIns="35560" bIns="35560" anchor="t" anchorCtr="0">
            <a:noAutofit/>
          </a:bodyPr>
          <a:lstStyle/>
          <a:p>
            <a:pPr algn="l"/>
            <a:r>
              <a:rPr lang="ja-JP" sz="1900" b="1" kern="1400" dirty="0">
                <a:solidFill>
                  <a:srgbClr val="FFFFFF"/>
                </a:solidFill>
                <a:effectLst/>
                <a:latin typeface="Century" panose="02040604050505020304" pitchFamily="18" charset="0"/>
                <a:ea typeface="UD デジタル 教科書体 NK-B" panose="02020700000000000000" pitchFamily="18" charset="-128"/>
                <a:cs typeface="ＭＳ Ｐゴシック" panose="020B0600070205080204" pitchFamily="50" charset="-128"/>
              </a:rPr>
              <a:t>　　　 </a:t>
            </a:r>
            <a:r>
              <a:rPr lang="ja-JP" sz="2400" b="1" kern="1400" dirty="0">
                <a:solidFill>
                  <a:srgbClr val="FFFFFF"/>
                </a:solidFill>
                <a:effectLst/>
                <a:latin typeface="Century" panose="02040604050505020304" pitchFamily="18" charset="0"/>
                <a:ea typeface="UD デジタル 教科書体 NK-B" panose="02020700000000000000" pitchFamily="18" charset="-128"/>
                <a:cs typeface="ＭＳ Ｐゴシック" panose="020B0600070205080204" pitchFamily="50" charset="-128"/>
              </a:rPr>
              <a:t>むつ高等技術専門校</a:t>
            </a:r>
            <a:r>
              <a:rPr lang="ja-JP" sz="1800" b="1" kern="1400" dirty="0">
                <a:solidFill>
                  <a:srgbClr val="FFFFFF"/>
                </a:solidFill>
                <a:effectLst/>
                <a:latin typeface="Century" panose="02040604050505020304" pitchFamily="18" charset="0"/>
                <a:ea typeface="UD デジタル 教科書体 NK-B" panose="02020700000000000000" pitchFamily="18" charset="-128"/>
                <a:cs typeface="ＭＳ Ｐゴシック" panose="020B0600070205080204" pitchFamily="50" charset="-128"/>
              </a:rPr>
              <a:t>　</a:t>
            </a:r>
            <a:endParaRPr lang="ja-JP" sz="1050" kern="1400" dirty="0">
              <a:solidFill>
                <a:srgbClr val="000000"/>
              </a:solidFill>
              <a:effectLst/>
              <a:latin typeface="Century" panose="02040604050505020304" pitchFamily="18" charset="0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  <a:p>
            <a:pPr algn="l"/>
            <a:r>
              <a:rPr lang="ja-JP" sz="1200" b="1" kern="1400" dirty="0">
                <a:solidFill>
                  <a:srgbClr val="3F3F3F"/>
                </a:solidFill>
                <a:effectLst/>
                <a:latin typeface="Century" panose="02040604050505020304" pitchFamily="18" charset="0"/>
                <a:ea typeface="UD デジタル 教科書体 NK-B" panose="02020700000000000000" pitchFamily="18" charset="-128"/>
                <a:cs typeface="ＭＳ Ｐゴシック" panose="020B0600070205080204" pitchFamily="50" charset="-128"/>
              </a:rPr>
              <a:t>　</a:t>
            </a:r>
            <a:r>
              <a:rPr lang="en-US" sz="1200" b="1" kern="1400" dirty="0">
                <a:solidFill>
                  <a:srgbClr val="3F3F3F"/>
                </a:solidFill>
                <a:effectLst/>
                <a:latin typeface="Century" panose="02040604050505020304" pitchFamily="18" charset="0"/>
                <a:ea typeface="UD デジタル 教科書体 NK-B" panose="02020700000000000000" pitchFamily="18" charset="-128"/>
                <a:cs typeface="ＭＳ Ｐゴシック" panose="020B0600070205080204" pitchFamily="50" charset="-128"/>
              </a:rPr>
              <a:t>  </a:t>
            </a:r>
            <a:endParaRPr lang="ja-JP" sz="1050" kern="1400" dirty="0">
              <a:solidFill>
                <a:srgbClr val="000000"/>
              </a:solidFill>
              <a:effectLst/>
              <a:latin typeface="Century" panose="02040604050505020304" pitchFamily="18" charset="0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29" name="テキスト ボックス 23">
            <a:extLst>
              <a:ext uri="{FF2B5EF4-FFF2-40B4-BE49-F238E27FC236}">
                <a16:creationId xmlns:a16="http://schemas.microsoft.com/office/drawing/2014/main" id="{6CB4F315-7F5C-403E-833B-359EA4F6A9E7}"/>
              </a:ext>
            </a:extLst>
          </p:cNvPr>
          <p:cNvSpPr txBox="1"/>
          <p:nvPr/>
        </p:nvSpPr>
        <p:spPr>
          <a:xfrm>
            <a:off x="3551465" y="8643000"/>
            <a:ext cx="597535" cy="6502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1500"/>
              </a:lnSpc>
            </a:pPr>
            <a:r>
              <a:rPr lang="ja-JP" sz="1050" kern="1400" dirty="0">
                <a:solidFill>
                  <a:srgbClr val="FFFFFF"/>
                </a:solidFill>
                <a:effectLst/>
                <a:latin typeface="Century" panose="02040604050505020304" pitchFamily="18" charset="0"/>
                <a:ea typeface="UD デジタル 教科書体 NP-B" panose="02020700000000000000" pitchFamily="18" charset="-128"/>
                <a:cs typeface="ＭＳ Ｐゴシック" panose="020B0600070205080204" pitchFamily="50" charset="-128"/>
              </a:rPr>
              <a:t>青森</a:t>
            </a:r>
            <a:endParaRPr lang="ja-JP" sz="1050" kern="1400" dirty="0">
              <a:solidFill>
                <a:srgbClr val="000000"/>
              </a:solidFill>
              <a:effectLst/>
              <a:latin typeface="Century" panose="02040604050505020304" pitchFamily="18" charset="0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1500"/>
              </a:lnSpc>
            </a:pPr>
            <a:r>
              <a:rPr lang="ja-JP" sz="1050" kern="1400" dirty="0">
                <a:solidFill>
                  <a:srgbClr val="FFFFFF"/>
                </a:solidFill>
                <a:effectLst/>
                <a:latin typeface="Century" panose="02040604050505020304" pitchFamily="18" charset="0"/>
                <a:ea typeface="UD デジタル 教科書体 NP-B" panose="02020700000000000000" pitchFamily="18" charset="-128"/>
                <a:cs typeface="ＭＳ Ｐゴシック" panose="020B0600070205080204" pitchFamily="50" charset="-128"/>
              </a:rPr>
              <a:t>県立</a:t>
            </a:r>
            <a:endParaRPr lang="ja-JP" sz="1050" kern="1400" dirty="0">
              <a:solidFill>
                <a:srgbClr val="000000"/>
              </a:solidFill>
              <a:effectLst/>
              <a:latin typeface="Century" panose="02040604050505020304" pitchFamily="18" charset="0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30" name="Text Box 2">
            <a:extLst>
              <a:ext uri="{FF2B5EF4-FFF2-40B4-BE49-F238E27FC236}">
                <a16:creationId xmlns:a16="http://schemas.microsoft.com/office/drawing/2014/main" id="{6364157F-E1D5-4DBF-BF75-0D02AAA5C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2450" y="9062175"/>
            <a:ext cx="287655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dk1">
                    <a:lumMod val="0"/>
                    <a:lumOff val="0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pPr algn="l">
              <a:lnSpc>
                <a:spcPts val="1700"/>
              </a:lnSpc>
            </a:pPr>
            <a:r>
              <a:rPr lang="ja-JP" sz="1300" b="1" kern="1400" dirty="0">
                <a:solidFill>
                  <a:srgbClr val="FFFFFF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anose="020B0600070205080204" pitchFamily="50" charset="-128"/>
              </a:rPr>
              <a:t>〒</a:t>
            </a:r>
            <a:r>
              <a:rPr lang="en-US" sz="1300" b="1" kern="1400" dirty="0">
                <a:solidFill>
                  <a:srgbClr val="FFFFFF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anose="020B0600070205080204" pitchFamily="50" charset="-128"/>
              </a:rPr>
              <a:t>035-0082 </a:t>
            </a:r>
            <a:r>
              <a:rPr lang="ja-JP" sz="1300" b="1" kern="1400" dirty="0">
                <a:solidFill>
                  <a:srgbClr val="FFFFFF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anose="020B0600070205080204" pitchFamily="50" charset="-128"/>
              </a:rPr>
              <a:t>むつ市文京町</a:t>
            </a:r>
            <a:r>
              <a:rPr lang="en-US" sz="1300" b="1" kern="1400" dirty="0">
                <a:solidFill>
                  <a:srgbClr val="FFFFFF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anose="020B0600070205080204" pitchFamily="50" charset="-128"/>
              </a:rPr>
              <a:t>31-1   </a:t>
            </a:r>
            <a:endParaRPr lang="ja-JP" sz="1050" kern="1400" dirty="0">
              <a:solidFill>
                <a:srgbClr val="000000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ＭＳ Ｐゴシック" panose="020B0600070205080204" pitchFamily="50" charset="-128"/>
            </a:endParaRPr>
          </a:p>
          <a:p>
            <a:pPr algn="l">
              <a:lnSpc>
                <a:spcPts val="1700"/>
              </a:lnSpc>
            </a:pPr>
            <a:r>
              <a:rPr lang="ja-JP" sz="1300" b="1" kern="1400" dirty="0">
                <a:solidFill>
                  <a:srgbClr val="FFFFFF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anose="020B0600070205080204" pitchFamily="50" charset="-128"/>
              </a:rPr>
              <a:t>　 </a:t>
            </a:r>
            <a:r>
              <a:rPr lang="en-US" sz="1300" b="1" kern="1400" dirty="0">
                <a:solidFill>
                  <a:srgbClr val="FFFFFF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anose="020B0600070205080204" pitchFamily="50" charset="-128"/>
              </a:rPr>
              <a:t>TEL</a:t>
            </a:r>
            <a:r>
              <a:rPr lang="ja-JP" sz="1300" b="1" kern="1400" dirty="0">
                <a:solidFill>
                  <a:srgbClr val="FFFFFF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anose="020B0600070205080204" pitchFamily="50" charset="-128"/>
              </a:rPr>
              <a:t>：</a:t>
            </a:r>
            <a:r>
              <a:rPr lang="en-US" sz="1300" b="1" kern="1400" dirty="0">
                <a:solidFill>
                  <a:srgbClr val="FFFFFF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anose="020B0600070205080204" pitchFamily="50" charset="-128"/>
              </a:rPr>
              <a:t>0175-24-1234</a:t>
            </a:r>
            <a:endParaRPr lang="ja-JP" sz="1050" kern="1400" dirty="0">
              <a:solidFill>
                <a:srgbClr val="000000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ＭＳ Ｐゴシック" panose="020B0600070205080204" pitchFamily="50" charset="-128"/>
            </a:endParaRPr>
          </a:p>
          <a:p>
            <a:pPr indent="165100" algn="l">
              <a:lnSpc>
                <a:spcPts val="1700"/>
              </a:lnSpc>
            </a:pPr>
            <a:r>
              <a:rPr lang="en-US" sz="1300" b="1" kern="1400" dirty="0">
                <a:solidFill>
                  <a:srgbClr val="FFFFFF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anose="020B0600070205080204" pitchFamily="50" charset="-128"/>
              </a:rPr>
              <a:t>FAX</a:t>
            </a:r>
            <a:r>
              <a:rPr lang="ja-JP" sz="1300" b="1" kern="1400" dirty="0">
                <a:solidFill>
                  <a:srgbClr val="FFFFFF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anose="020B0600070205080204" pitchFamily="50" charset="-128"/>
              </a:rPr>
              <a:t>：</a:t>
            </a:r>
            <a:r>
              <a:rPr lang="en-US" sz="1300" b="1" kern="1400" dirty="0">
                <a:solidFill>
                  <a:srgbClr val="FFFFFF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anose="020B0600070205080204" pitchFamily="50" charset="-128"/>
              </a:rPr>
              <a:t>0175-24-1250</a:t>
            </a:r>
            <a:endParaRPr lang="ja-JP" sz="1050" kern="1400" dirty="0">
              <a:solidFill>
                <a:srgbClr val="000000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ＭＳ Ｐゴシック" panose="020B0600070205080204" pitchFamily="50" charset="-128"/>
            </a:endParaRPr>
          </a:p>
          <a:p>
            <a:pPr algn="l">
              <a:lnSpc>
                <a:spcPts val="1700"/>
              </a:lnSpc>
            </a:pPr>
            <a:r>
              <a:rPr lang="en-US" sz="1300" b="1" kern="1400" dirty="0">
                <a:solidFill>
                  <a:srgbClr val="FFFFFF"/>
                </a:solidFill>
                <a:effectLst/>
                <a:latin typeface="UD デジタル 教科書体 NK-B" panose="02020700000000000000" pitchFamily="18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 </a:t>
            </a:r>
            <a:endParaRPr lang="ja-JP" sz="1050" kern="1400" dirty="0">
              <a:solidFill>
                <a:srgbClr val="000000"/>
              </a:solidFill>
              <a:effectLst/>
              <a:latin typeface="Century" panose="02040604050505020304" pitchFamily="18" charset="0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</p:txBody>
      </p:sp>
      <p:grpSp>
        <p:nvGrpSpPr>
          <p:cNvPr id="31" name="Group 2">
            <a:extLst>
              <a:ext uri="{FF2B5EF4-FFF2-40B4-BE49-F238E27FC236}">
                <a16:creationId xmlns:a16="http://schemas.microsoft.com/office/drawing/2014/main" id="{733BA954-354A-4E6E-BFE3-3F53E134A45B}"/>
              </a:ext>
            </a:extLst>
          </p:cNvPr>
          <p:cNvGrpSpPr>
            <a:grpSpLocks/>
          </p:cNvGrpSpPr>
          <p:nvPr/>
        </p:nvGrpSpPr>
        <p:grpSpPr bwMode="auto">
          <a:xfrm>
            <a:off x="8199000" y="6663986"/>
            <a:ext cx="1007745" cy="903699"/>
            <a:chOff x="1063767" y="1091140"/>
            <a:chExt cx="10394" cy="9601"/>
          </a:xfrm>
        </p:grpSpPr>
        <p:pic>
          <p:nvPicPr>
            <p:cNvPr id="33" name="Picture 3">
              <a:extLst>
                <a:ext uri="{FF2B5EF4-FFF2-40B4-BE49-F238E27FC236}">
                  <a16:creationId xmlns:a16="http://schemas.microsoft.com/office/drawing/2014/main" id="{2C276F7E-F488-42E2-9F39-1D0B929787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18"/>
            <a:stretch>
              <a:fillRect/>
            </a:stretch>
          </p:blipFill>
          <p:spPr bwMode="auto">
            <a:xfrm>
              <a:off x="1064890" y="1091140"/>
              <a:ext cx="8070" cy="76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dk1">
                      <a:lumMod val="0"/>
                      <a:lumOff val="0"/>
                    </a:schemeClr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34" name="Picture 4">
              <a:extLst>
                <a:ext uri="{FF2B5EF4-FFF2-40B4-BE49-F238E27FC236}">
                  <a16:creationId xmlns:a16="http://schemas.microsoft.com/office/drawing/2014/main" id="{E76E153A-C0C5-455D-A818-E453300D3F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3767" y="1097522"/>
              <a:ext cx="10394" cy="3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dk1">
                      <a:lumMod val="0"/>
                      <a:lumOff val="0"/>
                    </a:schemeClr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sp>
        <p:nvSpPr>
          <p:cNvPr id="18" name="楕円 17">
            <a:extLst>
              <a:ext uri="{FF2B5EF4-FFF2-40B4-BE49-F238E27FC236}">
                <a16:creationId xmlns:a16="http://schemas.microsoft.com/office/drawing/2014/main" id="{6FC8718E-B00B-460C-A687-B81F51D4C898}"/>
              </a:ext>
            </a:extLst>
          </p:cNvPr>
          <p:cNvSpPr/>
          <p:nvPr/>
        </p:nvSpPr>
        <p:spPr>
          <a:xfrm>
            <a:off x="1539000" y="2703000"/>
            <a:ext cx="195197" cy="195197"/>
          </a:xfrm>
          <a:prstGeom prst="ellipse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73B0BC0-D80B-4980-B84D-ACA857DEB79E}"/>
              </a:ext>
            </a:extLst>
          </p:cNvPr>
          <p:cNvSpPr txBox="1"/>
          <p:nvPr/>
        </p:nvSpPr>
        <p:spPr>
          <a:xfrm>
            <a:off x="1469715" y="2664478"/>
            <a:ext cx="2567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月</a:t>
            </a:r>
          </a:p>
        </p:txBody>
      </p:sp>
      <p:sp>
        <p:nvSpPr>
          <p:cNvPr id="40" name="楕円 39">
            <a:extLst>
              <a:ext uri="{FF2B5EF4-FFF2-40B4-BE49-F238E27FC236}">
                <a16:creationId xmlns:a16="http://schemas.microsoft.com/office/drawing/2014/main" id="{6BC3300C-B3BC-4346-BA84-9CF740EBE6CC}"/>
              </a:ext>
            </a:extLst>
          </p:cNvPr>
          <p:cNvSpPr/>
          <p:nvPr/>
        </p:nvSpPr>
        <p:spPr>
          <a:xfrm>
            <a:off x="2198803" y="2703175"/>
            <a:ext cx="195197" cy="195197"/>
          </a:xfrm>
          <a:prstGeom prst="ellipse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E6D1A0FB-4E71-4427-8847-DAF39FDC1B94}"/>
              </a:ext>
            </a:extLst>
          </p:cNvPr>
          <p:cNvSpPr txBox="1"/>
          <p:nvPr/>
        </p:nvSpPr>
        <p:spPr>
          <a:xfrm>
            <a:off x="2136410" y="2669792"/>
            <a:ext cx="2567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水</a:t>
            </a:r>
          </a:p>
        </p:txBody>
      </p:sp>
      <p:sp>
        <p:nvSpPr>
          <p:cNvPr id="41" name="楕円 40">
            <a:extLst>
              <a:ext uri="{FF2B5EF4-FFF2-40B4-BE49-F238E27FC236}">
                <a16:creationId xmlns:a16="http://schemas.microsoft.com/office/drawing/2014/main" id="{164DA6A4-E50A-47CE-A633-10FC5CA7E18F}"/>
              </a:ext>
            </a:extLst>
          </p:cNvPr>
          <p:cNvSpPr/>
          <p:nvPr/>
        </p:nvSpPr>
        <p:spPr>
          <a:xfrm>
            <a:off x="2889000" y="2702999"/>
            <a:ext cx="195197" cy="195197"/>
          </a:xfrm>
          <a:prstGeom prst="ellipse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楕円 45">
            <a:extLst>
              <a:ext uri="{FF2B5EF4-FFF2-40B4-BE49-F238E27FC236}">
                <a16:creationId xmlns:a16="http://schemas.microsoft.com/office/drawing/2014/main" id="{6BAAE4F2-F0F9-42ED-8F0F-45B91A72768B}"/>
              </a:ext>
            </a:extLst>
          </p:cNvPr>
          <p:cNvSpPr/>
          <p:nvPr/>
        </p:nvSpPr>
        <p:spPr>
          <a:xfrm>
            <a:off x="1539000" y="2992644"/>
            <a:ext cx="195197" cy="195197"/>
          </a:xfrm>
          <a:prstGeom prst="ellipse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楕円 46">
            <a:extLst>
              <a:ext uri="{FF2B5EF4-FFF2-40B4-BE49-F238E27FC236}">
                <a16:creationId xmlns:a16="http://schemas.microsoft.com/office/drawing/2014/main" id="{0AD7EA10-2691-4100-9B89-9BD0484D9804}"/>
              </a:ext>
            </a:extLst>
          </p:cNvPr>
          <p:cNvSpPr/>
          <p:nvPr/>
        </p:nvSpPr>
        <p:spPr>
          <a:xfrm>
            <a:off x="2214000" y="3002968"/>
            <a:ext cx="195197" cy="195197"/>
          </a:xfrm>
          <a:prstGeom prst="ellipse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楕円 48">
            <a:extLst>
              <a:ext uri="{FF2B5EF4-FFF2-40B4-BE49-F238E27FC236}">
                <a16:creationId xmlns:a16="http://schemas.microsoft.com/office/drawing/2014/main" id="{7670C596-FC9D-4DFE-9C29-478959A62131}"/>
              </a:ext>
            </a:extLst>
          </p:cNvPr>
          <p:cNvSpPr/>
          <p:nvPr/>
        </p:nvSpPr>
        <p:spPr>
          <a:xfrm>
            <a:off x="2888999" y="3008094"/>
            <a:ext cx="195197" cy="195197"/>
          </a:xfrm>
          <a:prstGeom prst="ellipse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E5FC4F6A-EEDE-47D3-8CE2-1DF0CCACAE8E}"/>
              </a:ext>
            </a:extLst>
          </p:cNvPr>
          <p:cNvSpPr txBox="1"/>
          <p:nvPr/>
        </p:nvSpPr>
        <p:spPr>
          <a:xfrm>
            <a:off x="2826541" y="2669792"/>
            <a:ext cx="2567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木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3D952050-294D-4536-B5E7-E9E2858CF533}"/>
              </a:ext>
            </a:extLst>
          </p:cNvPr>
          <p:cNvSpPr txBox="1"/>
          <p:nvPr/>
        </p:nvSpPr>
        <p:spPr>
          <a:xfrm>
            <a:off x="1477492" y="2953803"/>
            <a:ext cx="2567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月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3EE82A74-8646-466A-9408-768D8E7C9212}"/>
              </a:ext>
            </a:extLst>
          </p:cNvPr>
          <p:cNvSpPr txBox="1"/>
          <p:nvPr/>
        </p:nvSpPr>
        <p:spPr>
          <a:xfrm>
            <a:off x="2152492" y="2963228"/>
            <a:ext cx="2567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水</a:t>
            </a: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B92E54CF-84E2-417F-93ED-1CE4DDED1DCE}"/>
              </a:ext>
            </a:extLst>
          </p:cNvPr>
          <p:cNvSpPr txBox="1"/>
          <p:nvPr/>
        </p:nvSpPr>
        <p:spPr>
          <a:xfrm>
            <a:off x="2829562" y="2966601"/>
            <a:ext cx="2567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木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904402E6-095F-4985-BC5F-8FAF4814F540}"/>
              </a:ext>
            </a:extLst>
          </p:cNvPr>
          <p:cNvSpPr/>
          <p:nvPr/>
        </p:nvSpPr>
        <p:spPr>
          <a:xfrm>
            <a:off x="414000" y="3626409"/>
            <a:ext cx="647952" cy="307840"/>
          </a:xfrm>
          <a:prstGeom prst="round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335F0A3-9EF8-4F48-9F6A-9E37902ECA3F}"/>
              </a:ext>
            </a:extLst>
          </p:cNvPr>
          <p:cNvSpPr txBox="1"/>
          <p:nvPr/>
        </p:nvSpPr>
        <p:spPr>
          <a:xfrm>
            <a:off x="411795" y="3643217"/>
            <a:ext cx="6479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3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場　 所</a:t>
            </a:r>
          </a:p>
        </p:txBody>
      </p:sp>
      <p:sp>
        <p:nvSpPr>
          <p:cNvPr id="56" name="四角形: 角を丸くする 55">
            <a:extLst>
              <a:ext uri="{FF2B5EF4-FFF2-40B4-BE49-F238E27FC236}">
                <a16:creationId xmlns:a16="http://schemas.microsoft.com/office/drawing/2014/main" id="{6F49D738-E29A-462D-8B7A-C27300BC44C1}"/>
              </a:ext>
            </a:extLst>
          </p:cNvPr>
          <p:cNvSpPr/>
          <p:nvPr/>
        </p:nvSpPr>
        <p:spPr>
          <a:xfrm>
            <a:off x="3339000" y="2846391"/>
            <a:ext cx="660051" cy="261609"/>
          </a:xfrm>
          <a:prstGeom prst="round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8B46B995-98DF-4C5C-8449-AE6E561EB1B8}"/>
              </a:ext>
            </a:extLst>
          </p:cNvPr>
          <p:cNvSpPr txBox="1"/>
          <p:nvPr/>
        </p:nvSpPr>
        <p:spPr>
          <a:xfrm>
            <a:off x="3334700" y="2846450"/>
            <a:ext cx="6861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6</a:t>
            </a:r>
            <a:r>
              <a:rPr kumimoji="1" lang="ja-JP" altLang="en-US" sz="13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日間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2BA87F73-B68C-4F2A-9639-59298BCCA6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000" y="6906628"/>
            <a:ext cx="879600" cy="124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215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1456</TotalTime>
  <Words>222</Words>
  <Application>Microsoft Office PowerPoint</Application>
  <PresentationFormat>A4 210 x 297 mm</PresentationFormat>
  <Paragraphs>48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BIZ UDPゴシック</vt:lpstr>
      <vt:lpstr>HGSｺﾞｼｯｸE</vt:lpstr>
      <vt:lpstr>ＭＳ Ｐゴシック</vt:lpstr>
      <vt:lpstr>UD デジタル 教科書体 NK-B</vt:lpstr>
      <vt:lpstr>游ゴシック</vt:lpstr>
      <vt:lpstr>Arial</vt:lpstr>
      <vt:lpstr>Calibri</vt:lpstr>
      <vt:lpstr>Calibri Light</vt:lpstr>
      <vt:lpstr>Century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201user</dc:creator>
  <cp:lastModifiedBy>201op</cp:lastModifiedBy>
  <cp:revision>152</cp:revision>
  <cp:lastPrinted>2026-07-08T01:15:37Z</cp:lastPrinted>
  <dcterms:created xsi:type="dcterms:W3CDTF">2021-05-23T23:35:13Z</dcterms:created>
  <dcterms:modified xsi:type="dcterms:W3CDTF">2026-07-08T02:32:00Z</dcterms:modified>
</cp:coreProperties>
</file>