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 standalone="yes"?>
<Relationships xmlns="http://schemas.openxmlformats.org/package/2006/relationships"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1340" r:id="rId2"/>
    <p:sldId id="6559" r:id="rId3"/>
    <p:sldId id="5623" r:id="rId4"/>
    <p:sldId id="6380" r:id="rId5"/>
    <p:sldId id="6431" r:id="rId6"/>
    <p:sldId id="6483" r:id="rId7"/>
    <p:sldId id="6570" r:id="rId8"/>
    <p:sldId id="6569" r:id="rId9"/>
    <p:sldId id="6568" r:id="rId10"/>
    <p:sldId id="6571" r:id="rId11"/>
    <p:sldId id="6573" r:id="rId12"/>
    <p:sldId id="6063" r:id="rId13"/>
    <p:sldId id="6575" r:id="rId14"/>
    <p:sldId id="6427" r:id="rId15"/>
    <p:sldId id="437" r:id="rId16"/>
    <p:sldId id="4804" r:id="rId17"/>
    <p:sldId id="6053" r:id="rId18"/>
    <p:sldId id="4805" r:id="rId19"/>
    <p:sldId id="6006" r:id="rId20"/>
    <p:sldId id="6432" r:id="rId21"/>
    <p:sldId id="6346" r:id="rId22"/>
    <p:sldId id="6572" r:id="rId23"/>
    <p:sldId id="6479" r:id="rId24"/>
    <p:sldId id="6477" r:id="rId25"/>
    <p:sldId id="6370" r:id="rId26"/>
    <p:sldId id="6428" r:id="rId27"/>
    <p:sldId id="6537" r:id="rId28"/>
    <p:sldId id="6574" r:id="rId29"/>
    <p:sldId id="6576" r:id="rId30"/>
    <p:sldId id="6577" r:id="rId31"/>
    <p:sldId id="6581" r:id="rId32"/>
    <p:sldId id="6578" r:id="rId33"/>
    <p:sldId id="6579" r:id="rId34"/>
    <p:sldId id="6582" r:id="rId35"/>
    <p:sldId id="6535" r:id="rId36"/>
    <p:sldId id="6130" r:id="rId37"/>
    <p:sldId id="6131" r:id="rId38"/>
    <p:sldId id="6132" r:id="rId39"/>
    <p:sldId id="6557" r:id="rId40"/>
    <p:sldId id="6558" r:id="rId41"/>
    <p:sldId id="6184" r:id="rId42"/>
    <p:sldId id="6185" r:id="rId43"/>
    <p:sldId id="6379" r:id="rId44"/>
    <p:sldId id="6497" r:id="rId45"/>
    <p:sldId id="6301" r:id="rId46"/>
    <p:sldId id="4628" r:id="rId47"/>
    <p:sldId id="4629" r:id="rId48"/>
    <p:sldId id="4631" r:id="rId49"/>
    <p:sldId id="4630" r:id="rId50"/>
    <p:sldId id="6292" r:id="rId51"/>
    <p:sldId id="6320" r:id="rId52"/>
    <p:sldId id="6291" r:id="rId53"/>
  </p:sldIdLst>
  <p:sldSz cx="9144000" cy="6858000" type="screen4x3"/>
  <p:notesSz cx="6797675" cy="99266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1600" kern="1200">
        <a:solidFill>
          <a:srgbClr val="CC0000"/>
        </a:solidFill>
        <a:latin typeface="Arial" panose="020B0604020202020204" pitchFamily="34" charset="0"/>
        <a:ea typeface="HGP創英角ﾎﾟｯﾌﾟ体" panose="040B0A00000000000000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rgbClr val="CC0000"/>
        </a:solidFill>
        <a:latin typeface="Arial" panose="020B0604020202020204" pitchFamily="34" charset="0"/>
        <a:ea typeface="HGP創英角ﾎﾟｯﾌﾟ体" panose="040B0A00000000000000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rgbClr val="CC0000"/>
        </a:solidFill>
        <a:latin typeface="Arial" panose="020B0604020202020204" pitchFamily="34" charset="0"/>
        <a:ea typeface="HGP創英角ﾎﾟｯﾌﾟ体" panose="040B0A00000000000000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rgbClr val="CC0000"/>
        </a:solidFill>
        <a:latin typeface="Arial" panose="020B0604020202020204" pitchFamily="34" charset="0"/>
        <a:ea typeface="HGP創英角ﾎﾟｯﾌﾟ体" panose="040B0A00000000000000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rgbClr val="CC0000"/>
        </a:solidFill>
        <a:latin typeface="Arial" panose="020B0604020202020204" pitchFamily="34" charset="0"/>
        <a:ea typeface="HGP創英角ﾎﾟｯﾌﾟ体" panose="040B0A00000000000000" pitchFamily="50" charset="-128"/>
        <a:cs typeface="+mn-cs"/>
      </a:defRPr>
    </a:lvl5pPr>
    <a:lvl6pPr marL="2286000" algn="l" defTabSz="914400" rtl="0" eaLnBrk="1" latinLnBrk="0" hangingPunct="1">
      <a:defRPr kumimoji="1" sz="1600" kern="1200">
        <a:solidFill>
          <a:srgbClr val="CC0000"/>
        </a:solidFill>
        <a:latin typeface="Arial" panose="020B0604020202020204" pitchFamily="34" charset="0"/>
        <a:ea typeface="HGP創英角ﾎﾟｯﾌﾟ体" panose="040B0A00000000000000" pitchFamily="50" charset="-128"/>
        <a:cs typeface="+mn-cs"/>
      </a:defRPr>
    </a:lvl6pPr>
    <a:lvl7pPr marL="2743200" algn="l" defTabSz="914400" rtl="0" eaLnBrk="1" latinLnBrk="0" hangingPunct="1">
      <a:defRPr kumimoji="1" sz="1600" kern="1200">
        <a:solidFill>
          <a:srgbClr val="CC0000"/>
        </a:solidFill>
        <a:latin typeface="Arial" panose="020B0604020202020204" pitchFamily="34" charset="0"/>
        <a:ea typeface="HGP創英角ﾎﾟｯﾌﾟ体" panose="040B0A00000000000000" pitchFamily="50" charset="-128"/>
        <a:cs typeface="+mn-cs"/>
      </a:defRPr>
    </a:lvl7pPr>
    <a:lvl8pPr marL="3200400" algn="l" defTabSz="914400" rtl="0" eaLnBrk="1" latinLnBrk="0" hangingPunct="1">
      <a:defRPr kumimoji="1" sz="1600" kern="1200">
        <a:solidFill>
          <a:srgbClr val="CC0000"/>
        </a:solidFill>
        <a:latin typeface="Arial" panose="020B0604020202020204" pitchFamily="34" charset="0"/>
        <a:ea typeface="HGP創英角ﾎﾟｯﾌﾟ体" panose="040B0A00000000000000" pitchFamily="50" charset="-128"/>
        <a:cs typeface="+mn-cs"/>
      </a:defRPr>
    </a:lvl8pPr>
    <a:lvl9pPr marL="3657600" algn="l" defTabSz="914400" rtl="0" eaLnBrk="1" latinLnBrk="0" hangingPunct="1">
      <a:defRPr kumimoji="1" sz="1600" kern="1200">
        <a:solidFill>
          <a:srgbClr val="CC0000"/>
        </a:solidFill>
        <a:latin typeface="Arial" panose="020B0604020202020204" pitchFamily="34" charset="0"/>
        <a:ea typeface="HGP創英角ﾎﾟｯﾌﾟ体" panose="040B0A00000000000000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藻谷浩介" initials="" lastIdx="1" clrIdx="0"/>
  <p:cmAuthor id="2" name="浩介 藻谷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3300"/>
    <a:srgbClr val="006699"/>
    <a:srgbClr val="FF3300"/>
    <a:srgbClr val="CC0066"/>
    <a:srgbClr val="003300"/>
    <a:srgbClr val="CCECFF"/>
    <a:srgbClr val="CCFFCC"/>
    <a:srgbClr val="FF6600"/>
    <a:srgbClr val="0080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731" autoAdjust="0"/>
  </p:normalViewPr>
  <p:slideViewPr>
    <p:cSldViewPr>
      <p:cViewPr varScale="1">
        <p:scale>
          <a:sx n="75" d="100"/>
          <a:sy n="75" d="100"/>
        </p:scale>
        <p:origin x="936" y="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4676"/>
    </p:cViewPr>
  </p:sorterViewPr>
  <p:notesViewPr>
    <p:cSldViewPr>
      <p:cViewPr varScale="1">
        <p:scale>
          <a:sx n="47" d="100"/>
          <a:sy n="47" d="100"/>
        </p:scale>
        <p:origin x="2792" y="3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13" Type="http://schemas.openxmlformats.org/officeDocument/2006/relationships/slide" Target="slides/slide12.xml" />
  <Relationship Id="rId18" Type="http://schemas.openxmlformats.org/officeDocument/2006/relationships/slide" Target="slides/slide17.xml" />
  <Relationship Id="rId26" Type="http://schemas.openxmlformats.org/officeDocument/2006/relationships/slide" Target="slides/slide25.xml" />
  <Relationship Id="rId39" Type="http://schemas.openxmlformats.org/officeDocument/2006/relationships/slide" Target="slides/slide38.xml" />
  <Relationship Id="rId21" Type="http://schemas.openxmlformats.org/officeDocument/2006/relationships/slide" Target="slides/slide20.xml" />
  <Relationship Id="rId34" Type="http://schemas.openxmlformats.org/officeDocument/2006/relationships/slide" Target="slides/slide33.xml" />
  <Relationship Id="rId42" Type="http://schemas.openxmlformats.org/officeDocument/2006/relationships/slide" Target="slides/slide41.xml" />
  <Relationship Id="rId47" Type="http://schemas.openxmlformats.org/officeDocument/2006/relationships/slide" Target="slides/slide46.xml" />
  <Relationship Id="rId50" Type="http://schemas.openxmlformats.org/officeDocument/2006/relationships/slide" Target="slides/slide49.xml" />
  <Relationship Id="rId55" Type="http://schemas.openxmlformats.org/officeDocument/2006/relationships/handoutMaster" Target="handoutMasters/handoutMaster1.xml" />
  <Relationship Id="rId7" Type="http://schemas.openxmlformats.org/officeDocument/2006/relationships/slide" Target="slides/slide6.xml" />
  <Relationship Id="rId2" Type="http://schemas.openxmlformats.org/officeDocument/2006/relationships/slide" Target="slides/slide1.xml" />
  <Relationship Id="rId16" Type="http://schemas.openxmlformats.org/officeDocument/2006/relationships/slide" Target="slides/slide15.xml" />
  <Relationship Id="rId29" Type="http://schemas.openxmlformats.org/officeDocument/2006/relationships/slide" Target="slides/slide28.xml" />
  <Relationship Id="rId11" Type="http://schemas.openxmlformats.org/officeDocument/2006/relationships/slide" Target="slides/slide10.xml" />
  <Relationship Id="rId24" Type="http://schemas.openxmlformats.org/officeDocument/2006/relationships/slide" Target="slides/slide23.xml" />
  <Relationship Id="rId32" Type="http://schemas.openxmlformats.org/officeDocument/2006/relationships/slide" Target="slides/slide31.xml" />
  <Relationship Id="rId37" Type="http://schemas.openxmlformats.org/officeDocument/2006/relationships/slide" Target="slides/slide36.xml" />
  <Relationship Id="rId40" Type="http://schemas.openxmlformats.org/officeDocument/2006/relationships/slide" Target="slides/slide39.xml" />
  <Relationship Id="rId45" Type="http://schemas.openxmlformats.org/officeDocument/2006/relationships/slide" Target="slides/slide44.xml" />
  <Relationship Id="rId53" Type="http://schemas.openxmlformats.org/officeDocument/2006/relationships/slide" Target="slides/slide52.xml" />
  <Relationship Id="rId58" Type="http://schemas.openxmlformats.org/officeDocument/2006/relationships/viewProps" Target="viewProps.xml" />
  <Relationship Id="rId5" Type="http://schemas.openxmlformats.org/officeDocument/2006/relationships/slide" Target="slides/slide4.xml" />
  <Relationship Id="rId19" Type="http://schemas.openxmlformats.org/officeDocument/2006/relationships/slide" Target="slides/slide18.xml" />
  <Relationship Id="rId4" Type="http://schemas.openxmlformats.org/officeDocument/2006/relationships/slide" Target="slides/slide3.xml" />
  <Relationship Id="rId9" Type="http://schemas.openxmlformats.org/officeDocument/2006/relationships/slide" Target="slides/slide8.xml" />
  <Relationship Id="rId14" Type="http://schemas.openxmlformats.org/officeDocument/2006/relationships/slide" Target="slides/slide13.xml" />
  <Relationship Id="rId22" Type="http://schemas.openxmlformats.org/officeDocument/2006/relationships/slide" Target="slides/slide21.xml" />
  <Relationship Id="rId27" Type="http://schemas.openxmlformats.org/officeDocument/2006/relationships/slide" Target="slides/slide26.xml" />
  <Relationship Id="rId30" Type="http://schemas.openxmlformats.org/officeDocument/2006/relationships/slide" Target="slides/slide29.xml" />
  <Relationship Id="rId35" Type="http://schemas.openxmlformats.org/officeDocument/2006/relationships/slide" Target="slides/slide34.xml" />
  <Relationship Id="rId43" Type="http://schemas.openxmlformats.org/officeDocument/2006/relationships/slide" Target="slides/slide42.xml" />
  <Relationship Id="rId48" Type="http://schemas.openxmlformats.org/officeDocument/2006/relationships/slide" Target="slides/slide47.xml" />
  <Relationship Id="rId56" Type="http://schemas.openxmlformats.org/officeDocument/2006/relationships/commentAuthors" Target="commentAuthors.xml" />
  <Relationship Id="rId8" Type="http://schemas.openxmlformats.org/officeDocument/2006/relationships/slide" Target="slides/slide7.xml" />
  <Relationship Id="rId51" Type="http://schemas.openxmlformats.org/officeDocument/2006/relationships/slide" Target="slides/slide50.xml" />
  <Relationship Id="rId3" Type="http://schemas.openxmlformats.org/officeDocument/2006/relationships/slide" Target="slides/slide2.xml" />
  <Relationship Id="rId12" Type="http://schemas.openxmlformats.org/officeDocument/2006/relationships/slide" Target="slides/slide11.xml" />
  <Relationship Id="rId17" Type="http://schemas.openxmlformats.org/officeDocument/2006/relationships/slide" Target="slides/slide16.xml" />
  <Relationship Id="rId25" Type="http://schemas.openxmlformats.org/officeDocument/2006/relationships/slide" Target="slides/slide24.xml" />
  <Relationship Id="rId33" Type="http://schemas.openxmlformats.org/officeDocument/2006/relationships/slide" Target="slides/slide32.xml" />
  <Relationship Id="rId38" Type="http://schemas.openxmlformats.org/officeDocument/2006/relationships/slide" Target="slides/slide37.xml" />
  <Relationship Id="rId46" Type="http://schemas.openxmlformats.org/officeDocument/2006/relationships/slide" Target="slides/slide45.xml" />
  <Relationship Id="rId59" Type="http://schemas.openxmlformats.org/officeDocument/2006/relationships/theme" Target="theme/theme1.xml" />
  <Relationship Id="rId20" Type="http://schemas.openxmlformats.org/officeDocument/2006/relationships/slide" Target="slides/slide19.xml" />
  <Relationship Id="rId41" Type="http://schemas.openxmlformats.org/officeDocument/2006/relationships/slide" Target="slides/slide40.xml" />
  <Relationship Id="rId54" Type="http://schemas.openxmlformats.org/officeDocument/2006/relationships/notesMaster" Target="notesMasters/notesMaster1.xml" />
  <Relationship Id="rId1" Type="http://schemas.openxmlformats.org/officeDocument/2006/relationships/slideMaster" Target="slideMasters/slideMaster1.xml" />
  <Relationship Id="rId6" Type="http://schemas.openxmlformats.org/officeDocument/2006/relationships/slide" Target="slides/slide5.xml" />
  <Relationship Id="rId15" Type="http://schemas.openxmlformats.org/officeDocument/2006/relationships/slide" Target="slides/slide14.xml" />
  <Relationship Id="rId23" Type="http://schemas.openxmlformats.org/officeDocument/2006/relationships/slide" Target="slides/slide22.xml" />
  <Relationship Id="rId28" Type="http://schemas.openxmlformats.org/officeDocument/2006/relationships/slide" Target="slides/slide27.xml" />
  <Relationship Id="rId36" Type="http://schemas.openxmlformats.org/officeDocument/2006/relationships/slide" Target="slides/slide35.xml" />
  <Relationship Id="rId49" Type="http://schemas.openxmlformats.org/officeDocument/2006/relationships/slide" Target="slides/slide48.xml" />
  <Relationship Id="rId57" Type="http://schemas.openxmlformats.org/officeDocument/2006/relationships/presProps" Target="presProps.xml" />
  <Relationship Id="rId10" Type="http://schemas.openxmlformats.org/officeDocument/2006/relationships/slide" Target="slides/slide9.xml" />
  <Relationship Id="rId31" Type="http://schemas.openxmlformats.org/officeDocument/2006/relationships/slide" Target="slides/slide30.xml" />
  <Relationship Id="rId44" Type="http://schemas.openxmlformats.org/officeDocument/2006/relationships/slide" Target="slides/slide43.xml" />
  <Relationship Id="rId52" Type="http://schemas.openxmlformats.org/officeDocument/2006/relationships/slide" Target="slides/slide51.xml" />
  <Relationship Id="rId60" Type="http://schemas.openxmlformats.org/officeDocument/2006/relationships/tableStyles" Target="tableStyles.xml" />
</Relationships>
</file>

<file path=ppt/handoutMasters/_rels/handout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3.xml" />
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FB6D32A8-9A06-42AD-8D6C-359495FBA03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r>
              <a:rPr lang="ja-JP" altLang="en-US"/>
              <a:t>ＥＢＰＭに基づく地域振興</a:t>
            </a:r>
            <a:endParaRPr lang="en-US" altLang="ja-JP"/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67ADD373-481B-4E3B-961B-3D0CC82AEE8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70EF445-952E-4904-9E1D-DD1399DB287A}" type="datetime1">
              <a:rPr lang="ja-JP" altLang="en-US"/>
              <a:pPr>
                <a:defRPr/>
              </a:pPr>
              <a:t>2023/11/8</a:t>
            </a:fld>
            <a:endParaRPr lang="en-US" altLang="ja-JP"/>
          </a:p>
        </p:txBody>
      </p:sp>
      <p:sp>
        <p:nvSpPr>
          <p:cNvPr id="141316" name="Rectangle 4">
            <a:extLst>
              <a:ext uri="{FF2B5EF4-FFF2-40B4-BE49-F238E27FC236}">
                <a16:creationId xmlns:a16="http://schemas.microsoft.com/office/drawing/2014/main" id="{BE3E495B-CD53-4D0B-BA56-0420C2824F6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(株)日本総合研究所 藻谷浩介 </a:t>
            </a:r>
          </a:p>
        </p:txBody>
      </p:sp>
      <p:sp>
        <p:nvSpPr>
          <p:cNvPr id="141317" name="Rectangle 5">
            <a:extLst>
              <a:ext uri="{FF2B5EF4-FFF2-40B4-BE49-F238E27FC236}">
                <a16:creationId xmlns:a16="http://schemas.microsoft.com/office/drawing/2014/main" id="{74578452-A8E2-4AAC-B668-8F0791CD7C7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ea typeface="ＭＳ Ｐゴシック" panose="020B0600070205080204" pitchFamily="50" charset="-128"/>
              </a:defRPr>
            </a:lvl1pPr>
          </a:lstStyle>
          <a:p>
            <a:fld id="{D75D68B2-A07A-40AF-95A5-9C0E0F5B1B6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2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49CECCD-C9E6-433B-A9F9-C5D46045102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r>
              <a:rPr lang="ja-JP" altLang="en-US"/>
              <a:t>ＥＢＰＭに基づく地域振興</a:t>
            </a:r>
            <a:endParaRPr lang="en-US" altLang="ja-JP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219CB33-8F08-453F-BB5C-5A97B8E2B49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7CF42DA-4088-40E5-9335-E2B08B89EC80}" type="datetime1">
              <a:rPr lang="ja-JP" altLang="en-US"/>
              <a:pPr>
                <a:defRPr/>
              </a:pPr>
              <a:t>2023/11/8</a:t>
            </a:fld>
            <a:endParaRPr lang="en-US" altLang="ja-JP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3BF1907-EFCB-4DB5-ADCD-404BE7E3367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B3230014-6E01-46B3-8227-A2AE9AB897C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0AC260E7-5D07-4578-ABDD-735E80931FB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(株)日本総合研究所 藻谷浩介 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5778BAA9-1B74-4B97-ACA5-7BB4AFDBE9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ea typeface="ＭＳ Ｐゴシック" panose="020B0600070205080204" pitchFamily="50" charset="-128"/>
              </a:defRPr>
            </a:lvl1pPr>
          </a:lstStyle>
          <a:p>
            <a:fld id="{999714DC-43B5-42FE-A792-F279D5532C8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.xml" />
  <Relationship Id="rId1" Type="http://schemas.openxmlformats.org/officeDocument/2006/relationships/notesMaster" Target="../notesMasters/notesMaster1.xml" />
</Relationships>
</file>

<file path=ppt/notesSlides/_rels/notesSlide10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0.xml" />
  <Relationship Id="rId1" Type="http://schemas.openxmlformats.org/officeDocument/2006/relationships/notesMaster" Target="../notesMasters/notesMaster1.xml" />
</Relationships>
</file>

<file path=ppt/notesSlides/_rels/notesSlide1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1.xml" />
  <Relationship Id="rId1" Type="http://schemas.openxmlformats.org/officeDocument/2006/relationships/notesMaster" Target="../notesMasters/notesMaster1.xml" />
</Relationships>
</file>

<file path=ppt/notesSlides/_rels/notesSlide1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2.xml" />
  <Relationship Id="rId1" Type="http://schemas.openxmlformats.org/officeDocument/2006/relationships/notesMaster" Target="../notesMasters/notesMaster1.xml" />
</Relationships>
</file>

<file path=ppt/notesSlides/_rels/notesSlide1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3.xml" />
  <Relationship Id="rId1" Type="http://schemas.openxmlformats.org/officeDocument/2006/relationships/notesMaster" Target="../notesMasters/notesMaster1.xml" />
</Relationships>
</file>

<file path=ppt/notesSlides/_rels/notesSlide1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4.xml" />
  <Relationship Id="rId1" Type="http://schemas.openxmlformats.org/officeDocument/2006/relationships/notesMaster" Target="../notesMasters/notesMaster1.xml" />
</Relationships>
</file>

<file path=ppt/notesSlides/_rels/notesSlide1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5.xml" />
  <Relationship Id="rId1" Type="http://schemas.openxmlformats.org/officeDocument/2006/relationships/notesMaster" Target="../notesMasters/notesMaster1.xml" />
</Relationships>
</file>

<file path=ppt/notesSlides/_rels/notesSlide1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6.xml" />
  <Relationship Id="rId1" Type="http://schemas.openxmlformats.org/officeDocument/2006/relationships/notesMaster" Target="../notesMasters/notesMaster1.xml" />
</Relationships>
</file>

<file path=ppt/notesSlides/_rels/notesSlide1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7.xml" />
  <Relationship Id="rId1" Type="http://schemas.openxmlformats.org/officeDocument/2006/relationships/notesMaster" Target="../notesMasters/notesMaster1.xml" />
</Relationships>
</file>

<file path=ppt/notesSlides/_rels/notesSlide1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8.xml" />
  <Relationship Id="rId1" Type="http://schemas.openxmlformats.org/officeDocument/2006/relationships/notesMaster" Target="../notesMasters/notesMaster1.xml" />
</Relationships>
</file>

<file path=ppt/notesSlides/_rels/notesSlide1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9.xml" />
  <Relationship Id="rId1" Type="http://schemas.openxmlformats.org/officeDocument/2006/relationships/notesMaster" Target="../notesMasters/notesMaster1.xml" />
</Relationships>
</file>

<file path=ppt/notesSlides/_rels/notesSlide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.xml" />
  <Relationship Id="rId1" Type="http://schemas.openxmlformats.org/officeDocument/2006/relationships/notesMaster" Target="../notesMasters/notesMaster1.xml" />
</Relationships>
</file>

<file path=ppt/notesSlides/_rels/notesSlide20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0.xml" />
  <Relationship Id="rId1" Type="http://schemas.openxmlformats.org/officeDocument/2006/relationships/notesMaster" Target="../notesMasters/notesMaster1.xml" />
</Relationships>
</file>

<file path=ppt/notesSlides/_rels/notesSlide2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1.xml" />
  <Relationship Id="rId1" Type="http://schemas.openxmlformats.org/officeDocument/2006/relationships/notesMaster" Target="../notesMasters/notesMaster1.xml" />
</Relationships>
</file>

<file path=ppt/notesSlides/_rels/notesSlide2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2.xml" />
  <Relationship Id="rId1" Type="http://schemas.openxmlformats.org/officeDocument/2006/relationships/notesMaster" Target="../notesMasters/notesMaster1.xml" />
</Relationships>
</file>

<file path=ppt/notesSlides/_rels/notesSlide2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3.xml" />
  <Relationship Id="rId1" Type="http://schemas.openxmlformats.org/officeDocument/2006/relationships/notesMaster" Target="../notesMasters/notesMaster1.xml" />
</Relationships>
</file>

<file path=ppt/notesSlides/_rels/notesSlide2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4.xml" />
  <Relationship Id="rId1" Type="http://schemas.openxmlformats.org/officeDocument/2006/relationships/notesMaster" Target="../notesMasters/notesMaster1.xml" />
</Relationships>
</file>

<file path=ppt/notesSlides/_rels/notesSlide2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5.xml" />
  <Relationship Id="rId1" Type="http://schemas.openxmlformats.org/officeDocument/2006/relationships/notesMaster" Target="../notesMasters/notesMaster1.xml" />
</Relationships>
</file>

<file path=ppt/notesSlides/_rels/notesSlide2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6.xml" />
  <Relationship Id="rId1" Type="http://schemas.openxmlformats.org/officeDocument/2006/relationships/notesMaster" Target="../notesMasters/notesMaster1.xml" />
</Relationships>
</file>

<file path=ppt/notesSlides/_rels/notesSlide2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7.xml" />
  <Relationship Id="rId1" Type="http://schemas.openxmlformats.org/officeDocument/2006/relationships/notesMaster" Target="../notesMasters/notesMaster1.xml" />
</Relationships>
</file>

<file path=ppt/notesSlides/_rels/notesSlide2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8.xml" />
  <Relationship Id="rId1" Type="http://schemas.openxmlformats.org/officeDocument/2006/relationships/notesMaster" Target="../notesMasters/notesMaster1.xml" />
</Relationships>
</file>

<file path=ppt/notesSlides/_rels/notesSlide2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9.xml" />
  <Relationship Id="rId1" Type="http://schemas.openxmlformats.org/officeDocument/2006/relationships/notesMaster" Target="../notesMasters/notesMaster1.xml" />
</Relationships>
</file>

<file path=ppt/notesSlides/_rels/notesSlide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.xml" />
  <Relationship Id="rId1" Type="http://schemas.openxmlformats.org/officeDocument/2006/relationships/notesMaster" Target="../notesMasters/notesMaster1.xml" />
</Relationships>
</file>

<file path=ppt/notesSlides/_rels/notesSlide30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0.xml" />
  <Relationship Id="rId1" Type="http://schemas.openxmlformats.org/officeDocument/2006/relationships/notesMaster" Target="../notesMasters/notesMaster1.xml" />
</Relationships>
</file>

<file path=ppt/notesSlides/_rels/notesSlide3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1.xml" />
  <Relationship Id="rId1" Type="http://schemas.openxmlformats.org/officeDocument/2006/relationships/notesMaster" Target="../notesMasters/notesMaster1.xml" />
</Relationships>
</file>

<file path=ppt/notesSlides/_rels/notesSlide3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2.xml" />
  <Relationship Id="rId1" Type="http://schemas.openxmlformats.org/officeDocument/2006/relationships/notesMaster" Target="../notesMasters/notesMaster1.xml" />
</Relationships>
</file>

<file path=ppt/notesSlides/_rels/notesSlide3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3.xml" />
  <Relationship Id="rId1" Type="http://schemas.openxmlformats.org/officeDocument/2006/relationships/notesMaster" Target="../notesMasters/notesMaster1.xml" />
</Relationships>
</file>

<file path=ppt/notesSlides/_rels/notesSlide3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4.xml" />
  <Relationship Id="rId1" Type="http://schemas.openxmlformats.org/officeDocument/2006/relationships/notesMaster" Target="../notesMasters/notesMaster1.xml" />
</Relationships>
</file>

<file path=ppt/notesSlides/_rels/notesSlide3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5.xml" />
  <Relationship Id="rId1" Type="http://schemas.openxmlformats.org/officeDocument/2006/relationships/notesMaster" Target="../notesMasters/notesMaster1.xml" />
</Relationships>
</file>

<file path=ppt/notesSlides/_rels/notesSlide3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6.xml" />
  <Relationship Id="rId1" Type="http://schemas.openxmlformats.org/officeDocument/2006/relationships/notesMaster" Target="../notesMasters/notesMaster1.xml" />
</Relationships>
</file>

<file path=ppt/notesSlides/_rels/notesSlide3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7.xml" />
  <Relationship Id="rId1" Type="http://schemas.openxmlformats.org/officeDocument/2006/relationships/notesMaster" Target="../notesMasters/notesMaster1.xml" />
</Relationships>
</file>

<file path=ppt/notesSlides/_rels/notesSlide3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8.xml" />
  <Relationship Id="rId1" Type="http://schemas.openxmlformats.org/officeDocument/2006/relationships/notesMaster" Target="../notesMasters/notesMaster1.xml" />
</Relationships>
</file>

<file path=ppt/notesSlides/_rels/notesSlide3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9.xml" />
  <Relationship Id="rId1" Type="http://schemas.openxmlformats.org/officeDocument/2006/relationships/notesMaster" Target="../notesMasters/notesMaster1.xml" />
</Relationships>
</file>

<file path=ppt/notesSlides/_rels/notesSlide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4.xml" />
  <Relationship Id="rId1" Type="http://schemas.openxmlformats.org/officeDocument/2006/relationships/notesMaster" Target="../notesMasters/notesMaster1.xml" />
</Relationships>
</file>

<file path=ppt/notesSlides/_rels/notesSlide40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40.xml" />
  <Relationship Id="rId1" Type="http://schemas.openxmlformats.org/officeDocument/2006/relationships/notesMaster" Target="../notesMasters/notesMaster1.xml" />
</Relationships>
</file>

<file path=ppt/notesSlides/_rels/notesSlide4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41.xml" />
  <Relationship Id="rId1" Type="http://schemas.openxmlformats.org/officeDocument/2006/relationships/notesMaster" Target="../notesMasters/notesMaster1.xml" />
</Relationships>
</file>

<file path=ppt/notesSlides/_rels/notesSlide4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42.xml" />
  <Relationship Id="rId1" Type="http://schemas.openxmlformats.org/officeDocument/2006/relationships/notesMaster" Target="../notesMasters/notesMaster1.xml" />
</Relationships>
</file>

<file path=ppt/notesSlides/_rels/notesSlide4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43.xml" />
  <Relationship Id="rId1" Type="http://schemas.openxmlformats.org/officeDocument/2006/relationships/notesMaster" Target="../notesMasters/notesMaster1.xml" />
</Relationships>
</file>

<file path=ppt/notesSlides/_rels/notesSlide4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44.xml" />
  <Relationship Id="rId1" Type="http://schemas.openxmlformats.org/officeDocument/2006/relationships/notesMaster" Target="../notesMasters/notesMaster1.xml" />
</Relationships>
</file>

<file path=ppt/notesSlides/_rels/notesSlide4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45.xml" />
  <Relationship Id="rId1" Type="http://schemas.openxmlformats.org/officeDocument/2006/relationships/notesMaster" Target="../notesMasters/notesMaster1.xml" />
</Relationships>
</file>

<file path=ppt/notesSlides/_rels/notesSlide4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46.xml" />
  <Relationship Id="rId1" Type="http://schemas.openxmlformats.org/officeDocument/2006/relationships/notesMaster" Target="../notesMasters/notesMaster1.xml" />
</Relationships>
</file>

<file path=ppt/notesSlides/_rels/notesSlide4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47.xml" />
  <Relationship Id="rId1" Type="http://schemas.openxmlformats.org/officeDocument/2006/relationships/notesMaster" Target="../notesMasters/notesMaster1.xml" />
</Relationships>
</file>

<file path=ppt/notesSlides/_rels/notesSlide4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48.xml" />
  <Relationship Id="rId1" Type="http://schemas.openxmlformats.org/officeDocument/2006/relationships/notesMaster" Target="../notesMasters/notesMaster1.xml" />
</Relationships>
</file>

<file path=ppt/notesSlides/_rels/notesSlide4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49.xml" />
  <Relationship Id="rId1" Type="http://schemas.openxmlformats.org/officeDocument/2006/relationships/notesMaster" Target="../notesMasters/notesMaster1.xml" />
</Relationships>
</file>

<file path=ppt/notesSlides/_rels/notesSlide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5.xml" />
  <Relationship Id="rId1" Type="http://schemas.openxmlformats.org/officeDocument/2006/relationships/notesMaster" Target="../notesMasters/notesMaster1.xml" />
</Relationships>
</file>

<file path=ppt/notesSlides/_rels/notesSlide50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50.xml" />
  <Relationship Id="rId1" Type="http://schemas.openxmlformats.org/officeDocument/2006/relationships/notesMaster" Target="../notesMasters/notesMaster1.xml" />
</Relationships>
</file>

<file path=ppt/notesSlides/_rels/notesSlide5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51.xml" />
  <Relationship Id="rId1" Type="http://schemas.openxmlformats.org/officeDocument/2006/relationships/notesMaster" Target="../notesMasters/notesMaster1.xml" />
</Relationships>
</file>

<file path=ppt/notesSlides/_rels/notesSlide5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52.xml" />
  <Relationship Id="rId1" Type="http://schemas.openxmlformats.org/officeDocument/2006/relationships/notesMaster" Target="../notesMasters/notesMaster1.xml" />
</Relationships>
</file>

<file path=ppt/notesSlides/_rels/notesSlide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6.xml" />
  <Relationship Id="rId1" Type="http://schemas.openxmlformats.org/officeDocument/2006/relationships/notesMaster" Target="../notesMasters/notesMaster1.xml" />
</Relationships>
</file>

<file path=ppt/notesSlides/_rels/notesSlide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7.xml" />
  <Relationship Id="rId1" Type="http://schemas.openxmlformats.org/officeDocument/2006/relationships/notesMaster" Target="../notesMasters/notesMaster1.xml" />
</Relationships>
</file>

<file path=ppt/notesSlides/_rels/notesSlide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8.xml" />
  <Relationship Id="rId1" Type="http://schemas.openxmlformats.org/officeDocument/2006/relationships/notesMaster" Target="../notesMasters/notesMaster1.xml" />
</Relationships>
</file>

<file path=ppt/notesSlides/_rels/notesSlide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9.xml" />
  <Relationship Id="rId1" Type="http://schemas.openxmlformats.org/officeDocument/2006/relationships/notesMaster" Target="../notesMasters/notesMaster1.xml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F7DA663-F663-4AA1-9388-669F84D016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ＥＢＰＭに基づく地域振興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78D851AF-C6DC-48B6-9ABC-2999B5B712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日本総合研究所 藻谷浩介 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7E534CC7-7286-43B9-99BF-B8D75F1DD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B16CC099-73D5-4562-89EF-298DC8AF2BEE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1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FD78157D-B7FD-40EA-8561-95AF2CDE1E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w="12700" cap="flat">
            <a:solidFill>
              <a:schemeClr val="tx1"/>
            </a:solidFill>
          </a:ln>
        </p:spPr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64B461D7-8EF0-4EE2-934B-6454E7901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 lIns="92075" tIns="46038" rIns="92075" bIns="46038"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C82F9E3-A358-473E-8FF5-4758C6B34F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ＥＢＰＭに基づく地域振興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5363" name="Rectangle 6">
            <a:extLst>
              <a:ext uri="{FF2B5EF4-FFF2-40B4-BE49-F238E27FC236}">
                <a16:creationId xmlns:a16="http://schemas.microsoft.com/office/drawing/2014/main" id="{A5B784BA-F9F2-47DF-B7C6-D44E083C1B6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15364" name="Rectangle 7">
            <a:extLst>
              <a:ext uri="{FF2B5EF4-FFF2-40B4-BE49-F238E27FC236}">
                <a16:creationId xmlns:a16="http://schemas.microsoft.com/office/drawing/2014/main" id="{17A1FAAF-B764-447C-B95A-5CCB21E270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32D17DA5-CAFF-41F7-A4F6-A826CBB13762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10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2CC73F0F-0847-4C48-84F4-D8099F3F6A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366" name="Rectangle 3">
            <a:extLst>
              <a:ext uri="{FF2B5EF4-FFF2-40B4-BE49-F238E27FC236}">
                <a16:creationId xmlns:a16="http://schemas.microsoft.com/office/drawing/2014/main" id="{5D1212CD-9E96-41A0-818E-1E251A8568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04537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F7DA663-F663-4AA1-9388-669F84D016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里山資本主義と農業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78D851AF-C6DC-48B6-9ABC-2999B5B712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日本総合研究所 藻谷浩介 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7E534CC7-7286-43B9-99BF-B8D75F1DD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B16CC099-73D5-4562-89EF-298DC8AF2BEE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11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FD78157D-B7FD-40EA-8561-95AF2CDE1E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w="12700" cap="flat">
            <a:solidFill>
              <a:schemeClr val="tx1"/>
            </a:solidFill>
          </a:ln>
        </p:spPr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64B461D7-8EF0-4EE2-934B-6454E7901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 lIns="92075" tIns="46038" rIns="92075" bIns="46038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92502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「デフレの正体」と中小企業の経営戦略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12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11058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35980FE-2B9C-4A32-9C1A-012B7220731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「デフレの正体」と中小企業の経営戦略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47E3ACBA-844A-4B4C-8D70-79D80FF618A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B55ED502-19D8-4D4C-AA33-BBDDA229E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F954ED56-F2A0-402B-9758-B46D1FED14B8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13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AE2FF4F0-8577-4108-A5EB-16B574AA6E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w="12700" cap="flat">
            <a:solidFill>
              <a:schemeClr val="tx1"/>
            </a:solidFill>
          </a:ln>
        </p:spPr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92EC147F-81F5-49ED-B481-3C5E0E83D4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 lIns="92075" tIns="46038" rIns="92075" bIns="46038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28765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35980FE-2B9C-4A32-9C1A-012B7220731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「デフレの正体」と中小企業の経営戦略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47E3ACBA-844A-4B4C-8D70-79D80FF618A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B55ED502-19D8-4D4C-AA33-BBDDA229E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F954ED56-F2A0-402B-9758-B46D1FED14B8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14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AE2FF4F0-8577-4108-A5EB-16B574AA6E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w="12700" cap="flat">
            <a:solidFill>
              <a:schemeClr val="tx1"/>
            </a:solidFill>
          </a:ln>
        </p:spPr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92EC147F-81F5-49ED-B481-3C5E0E83D4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 lIns="92075" tIns="46038" rIns="92075" bIns="46038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98484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35980FE-2B9C-4A32-9C1A-012B7220731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「デフレの正体」と中小企業の経営戦略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47E3ACBA-844A-4B4C-8D70-79D80FF618A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B55ED502-19D8-4D4C-AA33-BBDDA229E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F954ED56-F2A0-402B-9758-B46D1FED14B8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15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AE2FF4F0-8577-4108-A5EB-16B574AA6E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w="12700" cap="flat">
            <a:solidFill>
              <a:schemeClr val="tx1"/>
            </a:solidFill>
          </a:ln>
        </p:spPr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92EC147F-81F5-49ED-B481-3C5E0E83D4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 lIns="92075" tIns="46038" rIns="92075" bIns="46038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43136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F7DA663-F663-4AA1-9388-669F84D016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国際競争と真庭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78D851AF-C6DC-48B6-9ABC-2999B5B712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日本総合研究所 藻谷浩介 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7E534CC7-7286-43B9-99BF-B8D75F1DD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B16CC099-73D5-4562-89EF-298DC8AF2BEE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16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FD78157D-B7FD-40EA-8561-95AF2CDE1E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w="12700" cap="flat">
            <a:solidFill>
              <a:schemeClr val="tx1"/>
            </a:solidFill>
          </a:ln>
        </p:spPr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64B461D7-8EF0-4EE2-934B-6454E7901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 lIns="92075" tIns="46038" rIns="92075" bIns="46038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8030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国際競争と真庭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17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83645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F7DA663-F663-4AA1-9388-669F84D016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国際競争と真庭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78D851AF-C6DC-48B6-9ABC-2999B5B712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日本総合研究所 藻谷浩介 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7E534CC7-7286-43B9-99BF-B8D75F1DD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B16CC099-73D5-4562-89EF-298DC8AF2BEE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18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FD78157D-B7FD-40EA-8561-95AF2CDE1E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w="12700" cap="flat">
            <a:solidFill>
              <a:schemeClr val="tx1"/>
            </a:solidFill>
          </a:ln>
        </p:spPr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64B461D7-8EF0-4EE2-934B-6454E7901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 lIns="92075" tIns="46038" rIns="92075" bIns="46038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16290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経済成長と真庭</a:t>
            </a:r>
            <a:endParaRPr lang="en-US" altLang="ja-JP" sz="1200" dirty="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1" name="Rectangle 6">
            <a:extLst>
              <a:ext uri="{FF2B5EF4-FFF2-40B4-BE49-F238E27FC236}">
                <a16:creationId xmlns:a16="http://schemas.microsoft.com/office/drawing/2014/main" id="{EBB496C1-57BA-4A6C-B1BE-05D84D3A22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 dirty="0">
                <a:solidFill>
                  <a:schemeClr val="tx1"/>
                </a:solidFill>
                <a:ea typeface="ＭＳ Ｐゴシック" panose="020B0600070205080204" pitchFamily="50" charset="-128"/>
              </a:rPr>
              <a:t>(株)</a:t>
            </a:r>
            <a:r>
              <a:rPr lang="en-US" altLang="ja-JP" sz="1200" dirty="0" err="1">
                <a:solidFill>
                  <a:schemeClr val="tx1"/>
                </a:solidFill>
                <a:ea typeface="ＭＳ Ｐゴシック" panose="020B0600070205080204" pitchFamily="50" charset="-128"/>
              </a:rPr>
              <a:t>日本総合研究所</a:t>
            </a:r>
            <a:r>
              <a:rPr lang="en-US" altLang="ja-JP" sz="1200" dirty="0">
                <a:solidFill>
                  <a:schemeClr val="tx1"/>
                </a:solidFill>
                <a:ea typeface="ＭＳ Ｐゴシック" panose="020B0600070205080204" pitchFamily="50" charset="-128"/>
              </a:rPr>
              <a:t> 藻谷浩介 </a:t>
            </a: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19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60442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ＥＢＰＭに基づく地域振興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1" name="Rectangle 6">
            <a:extLst>
              <a:ext uri="{FF2B5EF4-FFF2-40B4-BE49-F238E27FC236}">
                <a16:creationId xmlns:a16="http://schemas.microsoft.com/office/drawing/2014/main" id="{EBB496C1-57BA-4A6C-B1BE-05D84D3A22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2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75607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経済成長と真庭</a:t>
            </a:r>
            <a:endParaRPr lang="en-US" altLang="ja-JP" sz="1200" dirty="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1" name="Rectangle 6">
            <a:extLst>
              <a:ext uri="{FF2B5EF4-FFF2-40B4-BE49-F238E27FC236}">
                <a16:creationId xmlns:a16="http://schemas.microsoft.com/office/drawing/2014/main" id="{EBB496C1-57BA-4A6C-B1BE-05D84D3A22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 dirty="0">
                <a:solidFill>
                  <a:schemeClr val="tx1"/>
                </a:solidFill>
                <a:ea typeface="ＭＳ Ｐゴシック" panose="020B0600070205080204" pitchFamily="50" charset="-128"/>
              </a:rPr>
              <a:t>(株)</a:t>
            </a:r>
            <a:r>
              <a:rPr lang="en-US" altLang="ja-JP" sz="1200" dirty="0" err="1">
                <a:solidFill>
                  <a:schemeClr val="tx1"/>
                </a:solidFill>
                <a:ea typeface="ＭＳ Ｐゴシック" panose="020B0600070205080204" pitchFamily="50" charset="-128"/>
              </a:rPr>
              <a:t>日本総合研究所</a:t>
            </a:r>
            <a:r>
              <a:rPr lang="en-US" altLang="ja-JP" sz="1200" dirty="0">
                <a:solidFill>
                  <a:schemeClr val="tx1"/>
                </a:solidFill>
                <a:ea typeface="ＭＳ Ｐゴシック" panose="020B0600070205080204" pitchFamily="50" charset="-128"/>
              </a:rPr>
              <a:t> 藻谷浩介 </a:t>
            </a: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20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3256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国際競争と真庭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21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017283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35980FE-2B9C-4A32-9C1A-012B7220731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社会経済の実態と中小企業の対処策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47E3ACBA-844A-4B4C-8D70-79D80FF618A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B55ED502-19D8-4D4C-AA33-BBDDA229E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F954ED56-F2A0-402B-9758-B46D1FED14B8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22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AE2FF4F0-8577-4108-A5EB-16B574AA6E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w="12700" cap="flat">
            <a:solidFill>
              <a:schemeClr val="tx1"/>
            </a:solidFill>
          </a:ln>
        </p:spPr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92EC147F-81F5-49ED-B481-3C5E0E83D4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 lIns="92075" tIns="46038" rIns="92075" bIns="46038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927892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F7DA663-F663-4AA1-9388-669F84D016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ＥＢＰＭに基づく地域振興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78D851AF-C6DC-48B6-9ABC-2999B5B712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日本総合研究所 藻谷浩介 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7E534CC7-7286-43B9-99BF-B8D75F1DD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B16CC099-73D5-4562-89EF-298DC8AF2BEE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23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FD78157D-B7FD-40EA-8561-95AF2CDE1E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w="12700" cap="flat">
            <a:solidFill>
              <a:schemeClr val="tx1"/>
            </a:solidFill>
          </a:ln>
        </p:spPr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64B461D7-8EF0-4EE2-934B-6454E7901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 lIns="92075" tIns="46038" rIns="92075" bIns="46038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78086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F7DA663-F663-4AA1-9388-669F84D016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ＥＢＰＭに基づく地域振興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78D851AF-C6DC-48B6-9ABC-2999B5B712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日本総合研究所 藻谷浩介 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7E534CC7-7286-43B9-99BF-B8D75F1DD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B16CC099-73D5-4562-89EF-298DC8AF2BEE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24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FD78157D-B7FD-40EA-8561-95AF2CDE1E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w="12700" cap="flat">
            <a:solidFill>
              <a:schemeClr val="tx1"/>
            </a:solidFill>
          </a:ln>
        </p:spPr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64B461D7-8EF0-4EE2-934B-6454E7901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 lIns="92075" tIns="46038" rIns="92075" bIns="46038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730631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ＥＢＰＭに基づく地域振興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25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042442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ＥＢＰＭに基づく地域振興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26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549558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ＥＢＰＭに基づく地域振興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27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453523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F7DA663-F663-4AA1-9388-669F84D016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里山資本主義と農業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78D851AF-C6DC-48B6-9ABC-2999B5B712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日本総合研究所 藻谷浩介 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7E534CC7-7286-43B9-99BF-B8D75F1DD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B16CC099-73D5-4562-89EF-298DC8AF2BEE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28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FD78157D-B7FD-40EA-8561-95AF2CDE1E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w="12700" cap="flat">
            <a:solidFill>
              <a:schemeClr val="tx1"/>
            </a:solidFill>
          </a:ln>
        </p:spPr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64B461D7-8EF0-4EE2-934B-6454E7901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 lIns="92075" tIns="46038" rIns="92075" bIns="46038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664873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「里山資本主義」から</a:t>
            </a:r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10</a:t>
            </a:r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年、これからの</a:t>
            </a:r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10</a:t>
            </a:r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年。そして</a:t>
            </a:r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100</a:t>
            </a:r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年後の世界は？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29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58463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F7DA663-F663-4AA1-9388-669F84D016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ＥＢＰＭに基づく地域振興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78D851AF-C6DC-48B6-9ABC-2999B5B712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日本総合研究所 藻谷浩介 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7E534CC7-7286-43B9-99BF-B8D75F1DD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B16CC099-73D5-4562-89EF-298DC8AF2BEE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3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FD78157D-B7FD-40EA-8561-95AF2CDE1E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w="12700" cap="flat">
            <a:solidFill>
              <a:schemeClr val="tx1"/>
            </a:solidFill>
          </a:ln>
        </p:spPr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64B461D7-8EF0-4EE2-934B-6454E7901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 lIns="92075" tIns="46038" rIns="92075" bIns="46038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822543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「里山資本主義」から</a:t>
            </a:r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10</a:t>
            </a:r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年、これからの</a:t>
            </a:r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10</a:t>
            </a:r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年。そして</a:t>
            </a:r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100</a:t>
            </a:r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年後の世界は？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30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808280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「里山資本主義」から</a:t>
            </a:r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10</a:t>
            </a:r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年、これからの</a:t>
            </a:r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10</a:t>
            </a:r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年。そして</a:t>
            </a:r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100</a:t>
            </a:r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年後の世界は？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31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071923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「里山資本主義」から</a:t>
            </a:r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10</a:t>
            </a:r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年、これからの</a:t>
            </a:r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10</a:t>
            </a:r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年。そして</a:t>
            </a:r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100</a:t>
            </a:r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年後の世界は？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32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270027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「里山資本主義」から</a:t>
            </a:r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10</a:t>
            </a:r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年、これからの</a:t>
            </a:r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10</a:t>
            </a:r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年。そして</a:t>
            </a:r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100</a:t>
            </a:r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年後の世界は？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33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731535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「里山資本主義」から</a:t>
            </a:r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10</a:t>
            </a:r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年、これからの</a:t>
            </a:r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10</a:t>
            </a:r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年。そして</a:t>
            </a:r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100</a:t>
            </a:r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年後の世界は？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34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552920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ＥＢＰＭに基づく地域振興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1" name="Rectangle 6">
            <a:extLst>
              <a:ext uri="{FF2B5EF4-FFF2-40B4-BE49-F238E27FC236}">
                <a16:creationId xmlns:a16="http://schemas.microsoft.com/office/drawing/2014/main" id="{EBB496C1-57BA-4A6C-B1BE-05D84D3A22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35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484626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東北にあと一つだけ欠けたピースは、資源か、人材か、それとも？</a:t>
            </a:r>
            <a:endParaRPr lang="en-US" altLang="ja-JP" sz="1200" dirty="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1" name="Rectangle 6">
            <a:extLst>
              <a:ext uri="{FF2B5EF4-FFF2-40B4-BE49-F238E27FC236}">
                <a16:creationId xmlns:a16="http://schemas.microsoft.com/office/drawing/2014/main" id="{EBB496C1-57BA-4A6C-B1BE-05D84D3A22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 dirty="0">
                <a:solidFill>
                  <a:schemeClr val="tx1"/>
                </a:solidFill>
                <a:ea typeface="ＭＳ Ｐゴシック" panose="020B0600070205080204" pitchFamily="50" charset="-128"/>
              </a:rPr>
              <a:t>(株)</a:t>
            </a:r>
            <a:r>
              <a:rPr lang="en-US" altLang="ja-JP" sz="1200" dirty="0" err="1">
                <a:solidFill>
                  <a:schemeClr val="tx1"/>
                </a:solidFill>
                <a:ea typeface="ＭＳ Ｐゴシック" panose="020B0600070205080204" pitchFamily="50" charset="-128"/>
              </a:rPr>
              <a:t>日本総合研究所</a:t>
            </a:r>
            <a:r>
              <a:rPr lang="en-US" altLang="ja-JP" sz="1200" dirty="0">
                <a:solidFill>
                  <a:schemeClr val="tx1"/>
                </a:solidFill>
                <a:ea typeface="ＭＳ Ｐゴシック" panose="020B0600070205080204" pitchFamily="50" charset="-128"/>
              </a:rPr>
              <a:t> 藻谷浩介 </a:t>
            </a: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36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140518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東北にあと一つだけ欠けたピースは、資源か、人材か、それとも？</a:t>
            </a:r>
            <a:endParaRPr lang="en-US" altLang="ja-JP" sz="1200" dirty="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1" name="Rectangle 6">
            <a:extLst>
              <a:ext uri="{FF2B5EF4-FFF2-40B4-BE49-F238E27FC236}">
                <a16:creationId xmlns:a16="http://schemas.microsoft.com/office/drawing/2014/main" id="{EBB496C1-57BA-4A6C-B1BE-05D84D3A22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 dirty="0">
                <a:solidFill>
                  <a:schemeClr val="tx1"/>
                </a:solidFill>
                <a:ea typeface="ＭＳ Ｐゴシック" panose="020B0600070205080204" pitchFamily="50" charset="-128"/>
              </a:rPr>
              <a:t>(株)</a:t>
            </a:r>
            <a:r>
              <a:rPr lang="en-US" altLang="ja-JP" sz="1200" dirty="0" err="1">
                <a:solidFill>
                  <a:schemeClr val="tx1"/>
                </a:solidFill>
                <a:ea typeface="ＭＳ Ｐゴシック" panose="020B0600070205080204" pitchFamily="50" charset="-128"/>
              </a:rPr>
              <a:t>日本総合研究所</a:t>
            </a:r>
            <a:r>
              <a:rPr lang="en-US" altLang="ja-JP" sz="1200" dirty="0">
                <a:solidFill>
                  <a:schemeClr val="tx1"/>
                </a:solidFill>
                <a:ea typeface="ＭＳ Ｐゴシック" panose="020B0600070205080204" pitchFamily="50" charset="-128"/>
              </a:rPr>
              <a:t> 藻谷浩介 </a:t>
            </a: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37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300347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東北にあと一つだけ欠けたピースは、資源か、人材か、それとも？</a:t>
            </a:r>
            <a:endParaRPr lang="en-US" altLang="ja-JP" sz="1200" dirty="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1" name="Rectangle 6">
            <a:extLst>
              <a:ext uri="{FF2B5EF4-FFF2-40B4-BE49-F238E27FC236}">
                <a16:creationId xmlns:a16="http://schemas.microsoft.com/office/drawing/2014/main" id="{EBB496C1-57BA-4A6C-B1BE-05D84D3A22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 dirty="0">
                <a:solidFill>
                  <a:schemeClr val="tx1"/>
                </a:solidFill>
                <a:ea typeface="ＭＳ Ｐゴシック" panose="020B0600070205080204" pitchFamily="50" charset="-128"/>
              </a:rPr>
              <a:t>(株)</a:t>
            </a:r>
            <a:r>
              <a:rPr lang="en-US" altLang="ja-JP" sz="1200" dirty="0" err="1">
                <a:solidFill>
                  <a:schemeClr val="tx1"/>
                </a:solidFill>
                <a:ea typeface="ＭＳ Ｐゴシック" panose="020B0600070205080204" pitchFamily="50" charset="-128"/>
              </a:rPr>
              <a:t>日本総合研究所</a:t>
            </a:r>
            <a:r>
              <a:rPr lang="en-US" altLang="ja-JP" sz="1200" dirty="0">
                <a:solidFill>
                  <a:schemeClr val="tx1"/>
                </a:solidFill>
                <a:ea typeface="ＭＳ Ｐゴシック" panose="020B0600070205080204" pitchFamily="50" charset="-128"/>
              </a:rPr>
              <a:t> 藻谷浩介 </a:t>
            </a: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38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301247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FB34D49-BF13-448A-AE29-0347118F0D8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ＥＢＰＭに基づく地域振興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3316" name="Rectangle 7">
            <a:extLst>
              <a:ext uri="{FF2B5EF4-FFF2-40B4-BE49-F238E27FC236}">
                <a16:creationId xmlns:a16="http://schemas.microsoft.com/office/drawing/2014/main" id="{874D923C-0959-4801-9902-A10DAA963C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B82E93F5-B655-48AB-8A9C-48315111D73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39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3317" name="Rectangle 2">
            <a:extLst>
              <a:ext uri="{FF2B5EF4-FFF2-40B4-BE49-F238E27FC236}">
                <a16:creationId xmlns:a16="http://schemas.microsoft.com/office/drawing/2014/main" id="{11564B08-01DB-4DEB-9C7C-E89768E915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318" name="Rectangle 3">
            <a:extLst>
              <a:ext uri="{FF2B5EF4-FFF2-40B4-BE49-F238E27FC236}">
                <a16:creationId xmlns:a16="http://schemas.microsoft.com/office/drawing/2014/main" id="{74159394-27A9-422B-8447-9CBE4B2599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69281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ＥＢＰＭに基づく地域振興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4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301733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FB34D49-BF13-448A-AE29-0347118F0D8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ＥＢＰＭに基づく地域振興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3316" name="Rectangle 7">
            <a:extLst>
              <a:ext uri="{FF2B5EF4-FFF2-40B4-BE49-F238E27FC236}">
                <a16:creationId xmlns:a16="http://schemas.microsoft.com/office/drawing/2014/main" id="{874D923C-0959-4801-9902-A10DAA963C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B82E93F5-B655-48AB-8A9C-48315111D73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40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3317" name="Rectangle 2">
            <a:extLst>
              <a:ext uri="{FF2B5EF4-FFF2-40B4-BE49-F238E27FC236}">
                <a16:creationId xmlns:a16="http://schemas.microsoft.com/office/drawing/2014/main" id="{11564B08-01DB-4DEB-9C7C-E89768E915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318" name="Rectangle 3">
            <a:extLst>
              <a:ext uri="{FF2B5EF4-FFF2-40B4-BE49-F238E27FC236}">
                <a16:creationId xmlns:a16="http://schemas.microsoft.com/office/drawing/2014/main" id="{74159394-27A9-422B-8447-9CBE4B2599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49735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4DF5F0F-2FB5-4983-9519-CFA210E1B00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農山村へ暮らすことの魅力と可能性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9219" name="Rectangle 6">
            <a:extLst>
              <a:ext uri="{FF2B5EF4-FFF2-40B4-BE49-F238E27FC236}">
                <a16:creationId xmlns:a16="http://schemas.microsoft.com/office/drawing/2014/main" id="{8E54117F-2C03-4144-8CC3-FF8BB8B05E4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9220" name="Rectangle 7">
            <a:extLst>
              <a:ext uri="{FF2B5EF4-FFF2-40B4-BE49-F238E27FC236}">
                <a16:creationId xmlns:a16="http://schemas.microsoft.com/office/drawing/2014/main" id="{1093A374-7CDC-44A0-911D-0C2CB9E0813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algn="r" eaLnBrk="1" hangingPunct="1"/>
            <a:fld id="{0928C2E0-E229-4C30-A1B8-12BA605F6F34}" type="slidenum"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pPr algn="r" eaLnBrk="1" hangingPunct="1"/>
              <a:t>41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9221" name="Rectangle 2">
            <a:extLst>
              <a:ext uri="{FF2B5EF4-FFF2-40B4-BE49-F238E27FC236}">
                <a16:creationId xmlns:a16="http://schemas.microsoft.com/office/drawing/2014/main" id="{26FFCC3A-CC21-4494-AE96-FF6ED650F8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222" name="Rectangle 3">
            <a:extLst>
              <a:ext uri="{FF2B5EF4-FFF2-40B4-BE49-F238E27FC236}">
                <a16:creationId xmlns:a16="http://schemas.microsoft.com/office/drawing/2014/main" id="{72AED111-9521-442E-BA50-C47AF9B06E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881256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6244C43-A2E8-494A-BD5F-BB54428D091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農山村へ暮らすことの魅力と可能性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1267" name="Rectangle 6">
            <a:extLst>
              <a:ext uri="{FF2B5EF4-FFF2-40B4-BE49-F238E27FC236}">
                <a16:creationId xmlns:a16="http://schemas.microsoft.com/office/drawing/2014/main" id="{97BDE7A6-9570-4C6C-BC1B-5B88A8FD063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11268" name="Rectangle 7">
            <a:extLst>
              <a:ext uri="{FF2B5EF4-FFF2-40B4-BE49-F238E27FC236}">
                <a16:creationId xmlns:a16="http://schemas.microsoft.com/office/drawing/2014/main" id="{7BA561DA-1656-487B-9413-02D7CFDA2D2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algn="r" eaLnBrk="1" hangingPunct="1"/>
            <a:fld id="{60CF27B5-BFE3-4E95-A683-DE69F8E4D437}" type="slidenum"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pPr algn="r" eaLnBrk="1" hangingPunct="1"/>
              <a:t>42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1269" name="Rectangle 2">
            <a:extLst>
              <a:ext uri="{FF2B5EF4-FFF2-40B4-BE49-F238E27FC236}">
                <a16:creationId xmlns:a16="http://schemas.microsoft.com/office/drawing/2014/main" id="{46820180-2E27-4324-84E8-700A82A746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270" name="Rectangle 3">
            <a:extLst>
              <a:ext uri="{FF2B5EF4-FFF2-40B4-BE49-F238E27FC236}">
                <a16:creationId xmlns:a16="http://schemas.microsoft.com/office/drawing/2014/main" id="{482FBECE-D0B7-4F4E-8B00-BF9123719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47130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836F815-1C8A-4E77-9F8E-8CE6F30862F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農山村へ暮らすことの魅力と可能性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3315" name="Rectangle 6">
            <a:extLst>
              <a:ext uri="{FF2B5EF4-FFF2-40B4-BE49-F238E27FC236}">
                <a16:creationId xmlns:a16="http://schemas.microsoft.com/office/drawing/2014/main" id="{E8F91A4D-2D19-4DA0-B029-8E8CC046CF0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13316" name="Rectangle 7">
            <a:extLst>
              <a:ext uri="{FF2B5EF4-FFF2-40B4-BE49-F238E27FC236}">
                <a16:creationId xmlns:a16="http://schemas.microsoft.com/office/drawing/2014/main" id="{30FF1F3B-4ACE-44C4-A852-403A306CB25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algn="r" eaLnBrk="1" hangingPunct="1"/>
            <a:fld id="{ED9BE97D-2F36-47D2-A175-849424F108D4}" type="slidenum"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pPr algn="r" eaLnBrk="1" hangingPunct="1"/>
              <a:t>43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3317" name="Rectangle 2">
            <a:extLst>
              <a:ext uri="{FF2B5EF4-FFF2-40B4-BE49-F238E27FC236}">
                <a16:creationId xmlns:a16="http://schemas.microsoft.com/office/drawing/2014/main" id="{CB59CF42-695B-4E14-A680-FBE254CBD5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318" name="Rectangle 3">
            <a:extLst>
              <a:ext uri="{FF2B5EF4-FFF2-40B4-BE49-F238E27FC236}">
                <a16:creationId xmlns:a16="http://schemas.microsoft.com/office/drawing/2014/main" id="{F0AFCD9C-AB9A-4257-BF6F-73C98190F4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041581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AC0F3864-A0CD-45B7-8E68-2242F928D6F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ＥＢＰＭに基づく地域振興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8003" name="Rectangle 6">
            <a:extLst>
              <a:ext uri="{FF2B5EF4-FFF2-40B4-BE49-F238E27FC236}">
                <a16:creationId xmlns:a16="http://schemas.microsoft.com/office/drawing/2014/main" id="{56C25005-80A8-4BC6-AC23-87EBDA5891D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</a:t>
            </a:r>
          </a:p>
        </p:txBody>
      </p:sp>
      <p:sp>
        <p:nvSpPr>
          <p:cNvPr id="128004" name="Rectangle 7">
            <a:extLst>
              <a:ext uri="{FF2B5EF4-FFF2-40B4-BE49-F238E27FC236}">
                <a16:creationId xmlns:a16="http://schemas.microsoft.com/office/drawing/2014/main" id="{FE19E941-2793-4D46-B4CF-17B7955FE2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8DBF59B2-D055-4F36-A83C-7BBEA43BD16B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44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8005" name="Rectangle 2">
            <a:extLst>
              <a:ext uri="{FF2B5EF4-FFF2-40B4-BE49-F238E27FC236}">
                <a16:creationId xmlns:a16="http://schemas.microsoft.com/office/drawing/2014/main" id="{62310BB2-E1ED-4F2F-96D0-FDE39CF875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8006" name="Rectangle 3">
            <a:extLst>
              <a:ext uri="{FF2B5EF4-FFF2-40B4-BE49-F238E27FC236}">
                <a16:creationId xmlns:a16="http://schemas.microsoft.com/office/drawing/2014/main" id="{A123A8C1-6A47-4E87-8E36-B2DD5D153A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311683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AC0F3864-A0CD-45B7-8E68-2242F928D6F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ＥＢＰＭに基づく地域振興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8003" name="Rectangle 6">
            <a:extLst>
              <a:ext uri="{FF2B5EF4-FFF2-40B4-BE49-F238E27FC236}">
                <a16:creationId xmlns:a16="http://schemas.microsoft.com/office/drawing/2014/main" id="{56C25005-80A8-4BC6-AC23-87EBDA5891D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</a:t>
            </a:r>
          </a:p>
        </p:txBody>
      </p:sp>
      <p:sp>
        <p:nvSpPr>
          <p:cNvPr id="128004" name="Rectangle 7">
            <a:extLst>
              <a:ext uri="{FF2B5EF4-FFF2-40B4-BE49-F238E27FC236}">
                <a16:creationId xmlns:a16="http://schemas.microsoft.com/office/drawing/2014/main" id="{FE19E941-2793-4D46-B4CF-17B7955FE2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8DBF59B2-D055-4F36-A83C-7BBEA43BD16B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45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8005" name="Rectangle 2">
            <a:extLst>
              <a:ext uri="{FF2B5EF4-FFF2-40B4-BE49-F238E27FC236}">
                <a16:creationId xmlns:a16="http://schemas.microsoft.com/office/drawing/2014/main" id="{62310BB2-E1ED-4F2F-96D0-FDE39CF875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8006" name="Rectangle 3">
            <a:extLst>
              <a:ext uri="{FF2B5EF4-FFF2-40B4-BE49-F238E27FC236}">
                <a16:creationId xmlns:a16="http://schemas.microsoft.com/office/drawing/2014/main" id="{A123A8C1-6A47-4E87-8E36-B2DD5D153A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189147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E761B4D8-68A9-4057-BAEC-6A8920D4992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「デフレの正体」と中小企業の経営戦略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48131" name="Rectangle 6">
            <a:extLst>
              <a:ext uri="{FF2B5EF4-FFF2-40B4-BE49-F238E27FC236}">
                <a16:creationId xmlns:a16="http://schemas.microsoft.com/office/drawing/2014/main" id="{44ECD871-7D36-4D24-A33A-5A5FBF4A855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48132" name="Rectangle 7">
            <a:extLst>
              <a:ext uri="{FF2B5EF4-FFF2-40B4-BE49-F238E27FC236}">
                <a16:creationId xmlns:a16="http://schemas.microsoft.com/office/drawing/2014/main" id="{644577C1-AFF0-4BE8-A6AA-95E50763C3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A9995F7B-2419-4567-8B3F-E2A13862349B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46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48133" name="Rectangle 2">
            <a:extLst>
              <a:ext uri="{FF2B5EF4-FFF2-40B4-BE49-F238E27FC236}">
                <a16:creationId xmlns:a16="http://schemas.microsoft.com/office/drawing/2014/main" id="{2D483EB6-121C-4850-8A31-C6550D7357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8134" name="Rectangle 3">
            <a:extLst>
              <a:ext uri="{FF2B5EF4-FFF2-40B4-BE49-F238E27FC236}">
                <a16:creationId xmlns:a16="http://schemas.microsoft.com/office/drawing/2014/main" id="{9B570F99-F5FB-4958-BEBB-E376CBA92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335177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0978BB97-924D-4E60-9572-2AB811CA5A8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「デフレの正体」と中小企業の経営戦略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0179" name="Rectangle 6">
            <a:extLst>
              <a:ext uri="{FF2B5EF4-FFF2-40B4-BE49-F238E27FC236}">
                <a16:creationId xmlns:a16="http://schemas.microsoft.com/office/drawing/2014/main" id="{97F76227-F870-4C8A-8D44-37ADCE0A328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50180" name="Rectangle 7">
            <a:extLst>
              <a:ext uri="{FF2B5EF4-FFF2-40B4-BE49-F238E27FC236}">
                <a16:creationId xmlns:a16="http://schemas.microsoft.com/office/drawing/2014/main" id="{DCD1EF19-7FB6-4045-A455-382037D590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6F56E370-BA7C-4C56-9293-DC1FE154BF69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47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0181" name="Rectangle 2">
            <a:extLst>
              <a:ext uri="{FF2B5EF4-FFF2-40B4-BE49-F238E27FC236}">
                <a16:creationId xmlns:a16="http://schemas.microsoft.com/office/drawing/2014/main" id="{9896AAB9-E89D-4F6C-B702-6E57049EFE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0182" name="Rectangle 3">
            <a:extLst>
              <a:ext uri="{FF2B5EF4-FFF2-40B4-BE49-F238E27FC236}">
                <a16:creationId xmlns:a16="http://schemas.microsoft.com/office/drawing/2014/main" id="{63750128-1E3F-49AA-B483-BC424EB71C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843110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51A3FDFD-2D9D-4A22-8EE2-2D87189AF8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「デフレの正体」と中小企業の経営戦略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2227" name="Rectangle 6">
            <a:extLst>
              <a:ext uri="{FF2B5EF4-FFF2-40B4-BE49-F238E27FC236}">
                <a16:creationId xmlns:a16="http://schemas.microsoft.com/office/drawing/2014/main" id="{46E029A2-BC44-4D15-B196-A6A09D9A845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52228" name="Rectangle 7">
            <a:extLst>
              <a:ext uri="{FF2B5EF4-FFF2-40B4-BE49-F238E27FC236}">
                <a16:creationId xmlns:a16="http://schemas.microsoft.com/office/drawing/2014/main" id="{3A127E56-D622-4C77-A6DF-511953D612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E469DFB-5369-4012-A101-17550753E99B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48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2229" name="Rectangle 2">
            <a:extLst>
              <a:ext uri="{FF2B5EF4-FFF2-40B4-BE49-F238E27FC236}">
                <a16:creationId xmlns:a16="http://schemas.microsoft.com/office/drawing/2014/main" id="{31789455-AF89-47A1-A902-AA99867F65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2230" name="Rectangle 3">
            <a:extLst>
              <a:ext uri="{FF2B5EF4-FFF2-40B4-BE49-F238E27FC236}">
                <a16:creationId xmlns:a16="http://schemas.microsoft.com/office/drawing/2014/main" id="{D350E7A4-ADE8-4D0B-815D-821A5D8197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396076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51A3FDFD-2D9D-4A22-8EE2-2D87189AF8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「デフレの正体」と中小企業の経営戦略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2227" name="Rectangle 6">
            <a:extLst>
              <a:ext uri="{FF2B5EF4-FFF2-40B4-BE49-F238E27FC236}">
                <a16:creationId xmlns:a16="http://schemas.microsoft.com/office/drawing/2014/main" id="{46E029A2-BC44-4D15-B196-A6A09D9A845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52228" name="Rectangle 7">
            <a:extLst>
              <a:ext uri="{FF2B5EF4-FFF2-40B4-BE49-F238E27FC236}">
                <a16:creationId xmlns:a16="http://schemas.microsoft.com/office/drawing/2014/main" id="{3A127E56-D622-4C77-A6DF-511953D612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E469DFB-5369-4012-A101-17550753E99B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49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2229" name="Rectangle 2">
            <a:extLst>
              <a:ext uri="{FF2B5EF4-FFF2-40B4-BE49-F238E27FC236}">
                <a16:creationId xmlns:a16="http://schemas.microsoft.com/office/drawing/2014/main" id="{31789455-AF89-47A1-A902-AA99867F65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2230" name="Rectangle 3">
            <a:extLst>
              <a:ext uri="{FF2B5EF4-FFF2-40B4-BE49-F238E27FC236}">
                <a16:creationId xmlns:a16="http://schemas.microsoft.com/office/drawing/2014/main" id="{D350E7A4-ADE8-4D0B-815D-821A5D8197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88419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ＥＢＰＭに基づく地域振興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5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798035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ＥＢＰＭに基づく地域振興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50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037420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ＥＢＰＭに基づく地域振興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51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956616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ＥＢＰＭに基づく地域振興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52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04632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F7DA663-F663-4AA1-9388-669F84D016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里山資本主義と農業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78D851AF-C6DC-48B6-9ABC-2999B5B712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日本総合研究所 藻谷浩介 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7E534CC7-7286-43B9-99BF-B8D75F1DD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B16CC099-73D5-4562-89EF-298DC8AF2BEE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6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FD78157D-B7FD-40EA-8561-95AF2CDE1E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w="12700" cap="flat">
            <a:solidFill>
              <a:schemeClr val="tx1"/>
            </a:solidFill>
          </a:ln>
        </p:spPr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64B461D7-8EF0-4EE2-934B-6454E7901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 lIns="92075" tIns="46038" rIns="92075" bIns="46038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92502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C82F9E3-A358-473E-8FF5-4758C6B34F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ＥＢＰＭに基づく地域振興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5363" name="Rectangle 6">
            <a:extLst>
              <a:ext uri="{FF2B5EF4-FFF2-40B4-BE49-F238E27FC236}">
                <a16:creationId xmlns:a16="http://schemas.microsoft.com/office/drawing/2014/main" id="{A5B784BA-F9F2-47DF-B7C6-D44E083C1B6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15364" name="Rectangle 7">
            <a:extLst>
              <a:ext uri="{FF2B5EF4-FFF2-40B4-BE49-F238E27FC236}">
                <a16:creationId xmlns:a16="http://schemas.microsoft.com/office/drawing/2014/main" id="{17A1FAAF-B764-447C-B95A-5CCB21E270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32D17DA5-CAFF-41F7-A4F6-A826CBB13762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7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2CC73F0F-0847-4C48-84F4-D8099F3F6A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366" name="Rectangle 3">
            <a:extLst>
              <a:ext uri="{FF2B5EF4-FFF2-40B4-BE49-F238E27FC236}">
                <a16:creationId xmlns:a16="http://schemas.microsoft.com/office/drawing/2014/main" id="{5D1212CD-9E96-41A0-818E-1E251A8568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66577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C82F9E3-A358-473E-8FF5-4758C6B34F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ＥＢＰＭに基づく地域振興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5363" name="Rectangle 6">
            <a:extLst>
              <a:ext uri="{FF2B5EF4-FFF2-40B4-BE49-F238E27FC236}">
                <a16:creationId xmlns:a16="http://schemas.microsoft.com/office/drawing/2014/main" id="{A5B784BA-F9F2-47DF-B7C6-D44E083C1B6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15364" name="Rectangle 7">
            <a:extLst>
              <a:ext uri="{FF2B5EF4-FFF2-40B4-BE49-F238E27FC236}">
                <a16:creationId xmlns:a16="http://schemas.microsoft.com/office/drawing/2014/main" id="{17A1FAAF-B764-447C-B95A-5CCB21E270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32D17DA5-CAFF-41F7-A4F6-A826CBB13762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8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2CC73F0F-0847-4C48-84F4-D8099F3F6A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366" name="Rectangle 3">
            <a:extLst>
              <a:ext uri="{FF2B5EF4-FFF2-40B4-BE49-F238E27FC236}">
                <a16:creationId xmlns:a16="http://schemas.microsoft.com/office/drawing/2014/main" id="{5D1212CD-9E96-41A0-818E-1E251A8568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87050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C82F9E3-A358-473E-8FF5-4758C6B34F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ＥＢＰＭに基づく地域振興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5363" name="Rectangle 6">
            <a:extLst>
              <a:ext uri="{FF2B5EF4-FFF2-40B4-BE49-F238E27FC236}">
                <a16:creationId xmlns:a16="http://schemas.microsoft.com/office/drawing/2014/main" id="{A5B784BA-F9F2-47DF-B7C6-D44E083C1B6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15364" name="Rectangle 7">
            <a:extLst>
              <a:ext uri="{FF2B5EF4-FFF2-40B4-BE49-F238E27FC236}">
                <a16:creationId xmlns:a16="http://schemas.microsoft.com/office/drawing/2014/main" id="{17A1FAAF-B764-447C-B95A-5CCB21E270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32D17DA5-CAFF-41F7-A4F6-A826CBB13762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9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2CC73F0F-0847-4C48-84F4-D8099F3F6A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366" name="Rectangle 3">
            <a:extLst>
              <a:ext uri="{FF2B5EF4-FFF2-40B4-BE49-F238E27FC236}">
                <a16:creationId xmlns:a16="http://schemas.microsoft.com/office/drawing/2014/main" id="{5D1212CD-9E96-41A0-818E-1E251A8568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89676751"/>
      </p:ext>
    </p:extLst>
  </p:cSld>
  <p:clrMapOvr>
    <a:masterClrMapping/>
  </p:clrMapOvr>
</p:notes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EBB620-F211-4764-839A-8CBE719926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8A5408-90D9-4AE6-AF86-0D853D0CC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744F8C-B5A6-4161-B064-5FD2BEAF55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99CB79-22FA-431A-AB36-33F73E1592A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613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7D8153-0246-41A5-B893-D58E9DB2E2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C3807E-02D7-40FB-8683-54EBA97292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0CC434-395D-4B56-AF65-ABBBA2209F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1EAC74-D57C-4E51-B9F7-22970C40462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35113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B8B3FC-489F-4C60-B3C0-FE23C4F268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DCFC27-5EC8-44A7-AC99-812DF3BF51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66C789-1A62-4FC6-A50C-B7E07DD5BD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676AB-B08B-415E-9340-315809E0B32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2974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9F4C98-06A0-4772-8AA7-9C62A539B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C828E7-40A1-4545-A8C1-A246BC7A46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2112D6-7D34-4EDF-9D19-13E99DD5E7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1BBD2-B098-4876-8D87-0AA47A44D54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615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13C077-C67B-4F9F-8FEF-F352567336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5149B5-1EC2-4E42-B7A9-F6ABABD27C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56B693-1098-4C53-B1A5-4C2EFBBD25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A19C15-F320-45C5-96E4-10D2D360076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606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97D8F8-182B-48D1-A990-731ECC2AA5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94F464-4163-4ED2-874F-B4AD5C1A1A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6F4BDA-9D94-4972-BF05-7D7603ADC3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5F15C-586B-4B4F-A207-86CFFB17FAA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7408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14CBE71-08C9-4D24-85EA-7DDC3CA5D6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33CAF5F-E4EB-43C3-B7FB-F712E09814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F8AB231-DA65-4498-BFEC-EEC3B9577C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7F6311-C07E-4C9B-9B71-297C3F1B1C6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1659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FA1D318-4F85-444B-80F2-7852EA03B9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A57E025-D537-44E2-BFDF-14D0E21B57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135BE5-D7FB-4671-BB9C-A82AA73CBC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BD0015-D7B0-45F4-B8E3-DF0AC5310CB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818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EAEE41A-B1F9-4214-B0D1-993F194EA9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F4326DA-EB90-47C3-AC94-F90BD45C6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27397D-1620-4AAB-9F5D-74BE84171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78E203-9F2C-4B44-A855-860C193B827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8389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BC3E6F-755D-41E6-B4C5-35F8CEEFDC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FDED48-2C8B-4B2D-B1EC-600E78D8D7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87EB60-1531-4447-90B0-1DEE2DE9BC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CFD28-B034-4B3B-915D-6BDF26835E1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9027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DAD4DF-99AB-45DC-A569-B5D2C95251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16CD7E-C75D-4E1C-884B-CEFA5AE9E2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EF8A6B-756B-48E1-8F9F-206F998AB4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305C8F-DEB9-413D-B594-94468D0E563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5101033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7463967-7CDE-4858-8747-9344C4CC7F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E7578EC-7679-48FE-A9C4-2B85E9FA44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E9B4E6D-EB1E-46E6-9036-EADE03473B6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48C5314-8F92-4205-BCFA-1D1D6B390A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26AFBB3-11BB-41A8-B6BB-D658025497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a typeface="ＭＳ Ｐゴシック" panose="020B0600070205080204" pitchFamily="50" charset="-128"/>
              </a:defRPr>
            </a:lvl1pPr>
          </a:lstStyle>
          <a:p>
            <a:fld id="{807CA658-235F-421D-8451-9DCA90D6E48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.wmf" />
  <Relationship Id="rId2" Type="http://schemas.openxmlformats.org/officeDocument/2006/relationships/notesSlide" Target="../notesSlides/notesSlide1.xml" />
  <Relationship Id="rId1" Type="http://schemas.openxmlformats.org/officeDocument/2006/relationships/slideLayout" Target="../slideLayouts/slideLayout1.xml" />
</Relationships>
</file>

<file path=ppt/slides/_rels/slide10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0.xml" />
  <Relationship Id="rId1" Type="http://schemas.openxmlformats.org/officeDocument/2006/relationships/slideLayout" Target="../slideLayouts/slideLayout1.xml" />
</Relationships>
</file>

<file path=ppt/slides/_rels/slide11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1.xml" />
  <Relationship Id="rId1" Type="http://schemas.openxmlformats.org/officeDocument/2006/relationships/slideLayout" Target="../slideLayouts/slideLayout1.xml" />
</Relationships>
</file>

<file path=ppt/slides/_rels/slide12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2.xml" />
  <Relationship Id="rId1" Type="http://schemas.openxmlformats.org/officeDocument/2006/relationships/slideLayout" Target="../slideLayouts/slideLayout7.xml" />
</Relationships>
</file>

<file path=ppt/slides/_rels/slide1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.png" />
  <Relationship Id="rId2" Type="http://schemas.openxmlformats.org/officeDocument/2006/relationships/notesSlide" Target="../notesSlides/notesSlide13.xml" />
  <Relationship Id="rId1" Type="http://schemas.openxmlformats.org/officeDocument/2006/relationships/slideLayout" Target="../slideLayouts/slideLayout1.xml" />
</Relationships>
</file>

<file path=ppt/slides/_rels/slide1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.png" />
  <Relationship Id="rId2" Type="http://schemas.openxmlformats.org/officeDocument/2006/relationships/notesSlide" Target="../notesSlides/notesSlide14.xml" />
  <Relationship Id="rId1" Type="http://schemas.openxmlformats.org/officeDocument/2006/relationships/slideLayout" Target="../slideLayouts/slideLayout1.xml" />
</Relationships>
</file>

<file path=ppt/slides/_rels/slide1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png" />
  <Relationship Id="rId2" Type="http://schemas.openxmlformats.org/officeDocument/2006/relationships/notesSlide" Target="../notesSlides/notesSlide15.xml" />
  <Relationship Id="rId1" Type="http://schemas.openxmlformats.org/officeDocument/2006/relationships/slideLayout" Target="../slideLayouts/slideLayout1.xml" />
</Relationships>
</file>

<file path=ppt/slides/_rels/slide1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notesSlide" Target="../notesSlides/notesSlide16.xml" />
  <Relationship Id="rId1" Type="http://schemas.openxmlformats.org/officeDocument/2006/relationships/slideLayout" Target="../slideLayouts/slideLayout1.xml" />
</Relationships>
</file>

<file path=ppt/slides/_rels/slide17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7.xml" />
  <Relationship Id="rId1" Type="http://schemas.openxmlformats.org/officeDocument/2006/relationships/slideLayout" Target="../slideLayouts/slideLayout7.xml" />
</Relationships>
</file>

<file path=ppt/slides/_rels/slide1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notesSlide" Target="../notesSlides/notesSlide18.xml" />
  <Relationship Id="rId1" Type="http://schemas.openxmlformats.org/officeDocument/2006/relationships/slideLayout" Target="../slideLayouts/slideLayout1.xml" />
</Relationships>
</file>

<file path=ppt/slides/_rels/slide19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9.xml" />
  <Relationship Id="rId1" Type="http://schemas.openxmlformats.org/officeDocument/2006/relationships/slideLayout" Target="../slideLayouts/slideLayout7.xml" />
</Relationships>
</file>

<file path=ppt/slides/_rels/slide2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.xml" />
  <Relationship Id="rId1" Type="http://schemas.openxmlformats.org/officeDocument/2006/relationships/slideLayout" Target="../slideLayouts/slideLayout7.xml" />
</Relationships>
</file>

<file path=ppt/slides/_rels/slide20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0.xml" />
  <Relationship Id="rId1" Type="http://schemas.openxmlformats.org/officeDocument/2006/relationships/slideLayout" Target="../slideLayouts/slideLayout7.xml" />
</Relationships>
</file>

<file path=ppt/slides/_rels/slide21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1.xml" />
  <Relationship Id="rId1" Type="http://schemas.openxmlformats.org/officeDocument/2006/relationships/slideLayout" Target="../slideLayouts/slideLayout7.xml" />
</Relationships>
</file>

<file path=ppt/slides/_rels/slide2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notesSlide" Target="../notesSlides/notesSlide22.xml" />
  <Relationship Id="rId1" Type="http://schemas.openxmlformats.org/officeDocument/2006/relationships/slideLayout" Target="../slideLayouts/slideLayout1.xml" />
</Relationships>
</file>

<file path=ppt/slides/_rels/slide23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3.xml" />
  <Relationship Id="rId1" Type="http://schemas.openxmlformats.org/officeDocument/2006/relationships/slideLayout" Target="../slideLayouts/slideLayout1.xml" />
</Relationships>
</file>

<file path=ppt/slides/_rels/slide24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4.xml" />
  <Relationship Id="rId1" Type="http://schemas.openxmlformats.org/officeDocument/2006/relationships/slideLayout" Target="../slideLayouts/slideLayout1.xml" />
</Relationships>
</file>

<file path=ppt/slides/_rels/slide25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5.xml" />
  <Relationship Id="rId1" Type="http://schemas.openxmlformats.org/officeDocument/2006/relationships/slideLayout" Target="../slideLayouts/slideLayout7.xml" />
</Relationships>
</file>

<file path=ppt/slides/_rels/slide26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6.xml" />
  <Relationship Id="rId1" Type="http://schemas.openxmlformats.org/officeDocument/2006/relationships/slideLayout" Target="../slideLayouts/slideLayout7.xml" />
</Relationships>
</file>

<file path=ppt/slides/_rels/slide27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7.xml" />
  <Relationship Id="rId1" Type="http://schemas.openxmlformats.org/officeDocument/2006/relationships/slideLayout" Target="../slideLayouts/slideLayout7.xml" />
</Relationships>
</file>

<file path=ppt/slides/_rels/slide28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8.xml" />
  <Relationship Id="rId1" Type="http://schemas.openxmlformats.org/officeDocument/2006/relationships/slideLayout" Target="../slideLayouts/slideLayout1.xml" />
</Relationships>
</file>

<file path=ppt/slides/_rels/slide29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9.xml" />
  <Relationship Id="rId1" Type="http://schemas.openxmlformats.org/officeDocument/2006/relationships/slideLayout" Target="../slideLayouts/slideLayout7.xml" />
</Relationships>
</file>

<file path=ppt/slides/_rels/slide3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3.xml" />
  <Relationship Id="rId1" Type="http://schemas.openxmlformats.org/officeDocument/2006/relationships/slideLayout" Target="../slideLayouts/slideLayout1.xml" />
</Relationships>
</file>

<file path=ppt/slides/_rels/slide30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30.xml" />
  <Relationship Id="rId1" Type="http://schemas.openxmlformats.org/officeDocument/2006/relationships/slideLayout" Target="../slideLayouts/slideLayout7.xml" />
</Relationships>
</file>

<file path=ppt/slides/_rels/slide31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31.xml" />
  <Relationship Id="rId1" Type="http://schemas.openxmlformats.org/officeDocument/2006/relationships/slideLayout" Target="../slideLayouts/slideLayout7.xml" />
</Relationships>
</file>

<file path=ppt/slides/_rels/slide32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32.xml" />
  <Relationship Id="rId1" Type="http://schemas.openxmlformats.org/officeDocument/2006/relationships/slideLayout" Target="../slideLayouts/slideLayout7.xml" />
</Relationships>
</file>

<file path=ppt/slides/_rels/slide33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33.xml" />
  <Relationship Id="rId1" Type="http://schemas.openxmlformats.org/officeDocument/2006/relationships/slideLayout" Target="../slideLayouts/slideLayout7.xml" />
</Relationships>
</file>

<file path=ppt/slides/_rels/slide34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34.xml" />
  <Relationship Id="rId1" Type="http://schemas.openxmlformats.org/officeDocument/2006/relationships/slideLayout" Target="../slideLayouts/slideLayout7.xml" />
</Relationships>
</file>

<file path=ppt/slides/_rels/slide35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35.xml" />
  <Relationship Id="rId1" Type="http://schemas.openxmlformats.org/officeDocument/2006/relationships/slideLayout" Target="../slideLayouts/slideLayout7.xml" />
</Relationships>
</file>

<file path=ppt/slides/_rels/slide3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7.png" />
  <Relationship Id="rId2" Type="http://schemas.openxmlformats.org/officeDocument/2006/relationships/notesSlide" Target="../notesSlides/notesSlide36.xml" />
  <Relationship Id="rId1" Type="http://schemas.openxmlformats.org/officeDocument/2006/relationships/slideLayout" Target="../slideLayouts/slideLayout7.xml" />
</Relationships>
</file>

<file path=ppt/slides/_rels/slide3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8.png" />
  <Relationship Id="rId2" Type="http://schemas.openxmlformats.org/officeDocument/2006/relationships/notesSlide" Target="../notesSlides/notesSlide37.xml" />
  <Relationship Id="rId1" Type="http://schemas.openxmlformats.org/officeDocument/2006/relationships/slideLayout" Target="../slideLayouts/slideLayout7.xml" />
</Relationships>
</file>

<file path=ppt/slides/_rels/slide3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9.png" />
  <Relationship Id="rId2" Type="http://schemas.openxmlformats.org/officeDocument/2006/relationships/notesSlide" Target="../notesSlides/notesSlide38.xml" />
  <Relationship Id="rId1" Type="http://schemas.openxmlformats.org/officeDocument/2006/relationships/slideLayout" Target="../slideLayouts/slideLayout7.xml" />
</Relationships>
</file>

<file path=ppt/slides/_rels/slide3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0.png" />
  <Relationship Id="rId2" Type="http://schemas.openxmlformats.org/officeDocument/2006/relationships/notesSlide" Target="../notesSlides/notesSlide39.xml" />
  <Relationship Id="rId1" Type="http://schemas.openxmlformats.org/officeDocument/2006/relationships/slideLayout" Target="../slideLayouts/slideLayout7.xml" />
  <Relationship Id="rId4" Type="http://schemas.openxmlformats.org/officeDocument/2006/relationships/image" Target="../media/image11.png" />
</Relationships>
</file>

<file path=ppt/slides/_rels/slide4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4.xml" />
  <Relationship Id="rId1" Type="http://schemas.openxmlformats.org/officeDocument/2006/relationships/slideLayout" Target="../slideLayouts/slideLayout7.xml" />
</Relationships>
</file>

<file path=ppt/slides/_rels/slide4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2.png" />
  <Relationship Id="rId2" Type="http://schemas.openxmlformats.org/officeDocument/2006/relationships/notesSlide" Target="../notesSlides/notesSlide40.xml" />
  <Relationship Id="rId1" Type="http://schemas.openxmlformats.org/officeDocument/2006/relationships/slideLayout" Target="../slideLayouts/slideLayout7.xml" />
  <Relationship Id="rId4" Type="http://schemas.openxmlformats.org/officeDocument/2006/relationships/image" Target="../media/image13.png" />
</Relationships>
</file>

<file path=ppt/slides/_rels/slide4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4.wmf" />
  <Relationship Id="rId2" Type="http://schemas.openxmlformats.org/officeDocument/2006/relationships/notesSlide" Target="../notesSlides/notesSlide41.xml" />
  <Relationship Id="rId1" Type="http://schemas.openxmlformats.org/officeDocument/2006/relationships/slideLayout" Target="../slideLayouts/slideLayout7.xml" />
</Relationships>
</file>

<file path=ppt/slides/_rels/slide4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5.wmf" />
  <Relationship Id="rId2" Type="http://schemas.openxmlformats.org/officeDocument/2006/relationships/notesSlide" Target="../notesSlides/notesSlide42.xml" />
  <Relationship Id="rId1" Type="http://schemas.openxmlformats.org/officeDocument/2006/relationships/slideLayout" Target="../slideLayouts/slideLayout7.xml" />
</Relationships>
</file>

<file path=ppt/slides/_rels/slide4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6.wmf" />
  <Relationship Id="rId2" Type="http://schemas.openxmlformats.org/officeDocument/2006/relationships/notesSlide" Target="../notesSlides/notesSlide43.xml" />
  <Relationship Id="rId1" Type="http://schemas.openxmlformats.org/officeDocument/2006/relationships/slideLayout" Target="../slideLayouts/slideLayout7.xml" />
</Relationships>
</file>

<file path=ppt/slides/_rels/slide44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44.xml" />
  <Relationship Id="rId1" Type="http://schemas.openxmlformats.org/officeDocument/2006/relationships/slideLayout" Target="../slideLayouts/slideLayout7.xml" />
</Relationships>
</file>

<file path=ppt/slides/_rels/slide45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45.xml" />
  <Relationship Id="rId1" Type="http://schemas.openxmlformats.org/officeDocument/2006/relationships/slideLayout" Target="../slideLayouts/slideLayout7.xml" />
</Relationships>
</file>

<file path=ppt/slides/_rels/slide4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7.png" />
  <Relationship Id="rId2" Type="http://schemas.openxmlformats.org/officeDocument/2006/relationships/notesSlide" Target="../notesSlides/notesSlide46.xml" />
  <Relationship Id="rId1" Type="http://schemas.openxmlformats.org/officeDocument/2006/relationships/slideLayout" Target="../slideLayouts/slideLayout7.xml" />
</Relationships>
</file>

<file path=ppt/slides/_rels/slide4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8.png" />
  <Relationship Id="rId2" Type="http://schemas.openxmlformats.org/officeDocument/2006/relationships/notesSlide" Target="../notesSlides/notesSlide47.xml" />
  <Relationship Id="rId1" Type="http://schemas.openxmlformats.org/officeDocument/2006/relationships/slideLayout" Target="../slideLayouts/slideLayout7.xml" />
</Relationships>
</file>

<file path=ppt/slides/_rels/slide4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8.png" />
  <Relationship Id="rId2" Type="http://schemas.openxmlformats.org/officeDocument/2006/relationships/notesSlide" Target="../notesSlides/notesSlide48.xml" />
  <Relationship Id="rId1" Type="http://schemas.openxmlformats.org/officeDocument/2006/relationships/slideLayout" Target="../slideLayouts/slideLayout7.xml" />
</Relationships>
</file>

<file path=ppt/slides/_rels/slide4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8.png" />
  <Relationship Id="rId2" Type="http://schemas.openxmlformats.org/officeDocument/2006/relationships/notesSlide" Target="../notesSlides/notesSlide49.xml" />
  <Relationship Id="rId1" Type="http://schemas.openxmlformats.org/officeDocument/2006/relationships/slideLayout" Target="../slideLayouts/slideLayout7.xml" />
</Relationships>
</file>

<file path=ppt/slides/_rels/slide5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5.xml" />
  <Relationship Id="rId1" Type="http://schemas.openxmlformats.org/officeDocument/2006/relationships/slideLayout" Target="../slideLayouts/slideLayout7.xml" />
</Relationships>
</file>

<file path=ppt/slides/_rels/slide50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50.xml" />
  <Relationship Id="rId1" Type="http://schemas.openxmlformats.org/officeDocument/2006/relationships/slideLayout" Target="../slideLayouts/slideLayout7.xml" />
</Relationships>
</file>

<file path=ppt/slides/_rels/slide51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51.xml" />
  <Relationship Id="rId1" Type="http://schemas.openxmlformats.org/officeDocument/2006/relationships/slideLayout" Target="../slideLayouts/slideLayout7.xml" />
</Relationships>
</file>

<file path=ppt/slides/_rels/slide52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52.xml" />
  <Relationship Id="rId1" Type="http://schemas.openxmlformats.org/officeDocument/2006/relationships/slideLayout" Target="../slideLayouts/slideLayout7.xml" />
</Relationships>
</file>

<file path=ppt/slides/_rels/slide6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6.xml" />
  <Relationship Id="rId1" Type="http://schemas.openxmlformats.org/officeDocument/2006/relationships/slideLayout" Target="../slideLayouts/slideLayout1.xml" />
</Relationships>
</file>

<file path=ppt/slides/_rels/slide7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7.xml" />
  <Relationship Id="rId1" Type="http://schemas.openxmlformats.org/officeDocument/2006/relationships/slideLayout" Target="../slideLayouts/slideLayout1.xml" />
</Relationships>
</file>

<file path=ppt/slides/_rels/slide8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8.xml" />
  <Relationship Id="rId1" Type="http://schemas.openxmlformats.org/officeDocument/2006/relationships/slideLayout" Target="../slideLayouts/slideLayout1.xml" />
</Relationships>
</file>

<file path=ppt/slides/_rels/slide9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9.xml" />
  <Relationship Id="rId1" Type="http://schemas.openxmlformats.org/officeDocument/2006/relationships/slideLayout" Target="../slideLayouts/slideLayout1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B246313B-E36B-4EC1-B805-DC8BDA0D7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6C9FC-802E-46B1-B38C-FA0B546A7E3C}" type="slidenum">
              <a:rPr lang="en-US" altLang="ja-JP"/>
              <a:pPr>
                <a:defRPr/>
              </a:pPr>
              <a:t>1</a:t>
            </a:fld>
            <a:endParaRPr lang="en-US" altLang="ja-JP"/>
          </a:p>
        </p:txBody>
      </p:sp>
      <p:pic>
        <p:nvPicPr>
          <p:cNvPr id="4099" name="Picture 2" descr="BD06663_">
            <a:extLst>
              <a:ext uri="{FF2B5EF4-FFF2-40B4-BE49-F238E27FC236}">
                <a16:creationId xmlns:a16="http://schemas.microsoft.com/office/drawing/2014/main" id="{F0B6FF9D-12AD-4D1C-A235-F84A63186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4144963"/>
            <a:ext cx="2743200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3">
            <a:extLst>
              <a:ext uri="{FF2B5EF4-FFF2-40B4-BE49-F238E27FC236}">
                <a16:creationId xmlns:a16="http://schemas.microsoft.com/office/drawing/2014/main" id="{2FDF40AB-7109-43E5-9012-308BEDADB0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348880"/>
            <a:ext cx="9144000" cy="1143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ja-JP" altLang="en-US" sz="54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ＥＢＰＭに基づく地域振興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71AA90E7-D852-9DAB-6E13-250169ED3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3925212"/>
            <a:ext cx="6265168" cy="268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  <a:endParaRPr lang="ja-JP" altLang="en-US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buFontTx/>
              <a:buNone/>
            </a:pPr>
            <a:endParaRPr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buFontTx/>
              <a:buNone/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株式会社 </a:t>
            </a:r>
            <a:r>
              <a:rPr lang="en-US" altLang="en-US" sz="1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日本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政策投資銀行</a:t>
            </a:r>
            <a:r>
              <a:rPr lang="en-US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地域調査部 特任顧問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buFontTx/>
              <a:buNone/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株式会社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en-US" sz="1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日本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総合研究所 主席研究員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1200" b="1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みきわめ　・ 　みとおす</a:t>
            </a:r>
            <a:endParaRPr lang="en-US" altLang="ja-JP" sz="1200" b="1" i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ja-JP" altLang="en-US" sz="1800" b="1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事実発見＆構造把握業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3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も た に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藻谷浩介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kosuke@motani.com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>
            <a:extLst>
              <a:ext uri="{FF2B5EF4-FFF2-40B4-BE49-F238E27FC236}">
                <a16:creationId xmlns:a16="http://schemas.microsoft.com/office/drawing/2014/main" id="{E8345466-2EBA-45FB-A025-13D204262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44624"/>
            <a:ext cx="9018587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青森市の「コンパクトシティ政策」を　　“エビデンスベース”で評価すると？</a:t>
            </a:r>
            <a:endParaRPr lang="en-US" altLang="ja-JP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23AC9615-ED8B-4D5A-837E-D6F287065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42022"/>
            <a:ext cx="9108281" cy="518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804863" indent="-804863">
              <a:lnSpc>
                <a:spcPct val="80000"/>
              </a:lnSpc>
              <a:spcBef>
                <a:spcPts val="1800"/>
              </a:spcBef>
              <a:buNone/>
              <a:defRPr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アウガが破綻したので失敗</a:t>
            </a:r>
            <a:endParaRPr lang="en-US" altLang="ja-JP" sz="48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804863" indent="-804863">
              <a:lnSpc>
                <a:spcPct val="80000"/>
              </a:lnSpc>
              <a:spcBef>
                <a:spcPts val="1800"/>
              </a:spcBef>
              <a:buFontTx/>
              <a:buNone/>
              <a:tabLst>
                <a:tab pos="804863" algn="l"/>
              </a:tabLst>
              <a:defRPr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中三が閉店したので失敗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804863" indent="-804863">
              <a:lnSpc>
                <a:spcPct val="80000"/>
              </a:lnSpc>
              <a:spcBef>
                <a:spcPts val="1800"/>
              </a:spcBef>
              <a:buFontTx/>
              <a:buNone/>
              <a:defRPr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新青森駅前が閑散なので失敗</a:t>
            </a:r>
            <a:endParaRPr lang="en-US" altLang="ja-JP" sz="48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804863" indent="-804863">
              <a:lnSpc>
                <a:spcPct val="80000"/>
              </a:lnSpc>
              <a:spcBef>
                <a:spcPts val="1800"/>
              </a:spcBef>
              <a:buFontTx/>
              <a:buNone/>
              <a:defRPr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 市街地にマンション投資などが増え続けているので成功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804863" indent="-804863">
              <a:lnSpc>
                <a:spcPct val="80000"/>
              </a:lnSpc>
              <a:spcBef>
                <a:spcPts val="1800"/>
              </a:spcBef>
              <a:buFontTx/>
              <a:buNone/>
              <a:defRPr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 青森道の南の広大な田んぼを保全できたので成功</a:t>
            </a:r>
            <a:endParaRPr lang="en-US" altLang="ja-JP" sz="48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FAFA1E5-60C6-77C4-7813-6A43E35FF933}"/>
              </a:ext>
            </a:extLst>
          </p:cNvPr>
          <p:cNvSpPr txBox="1"/>
          <p:nvPr/>
        </p:nvSpPr>
        <p:spPr>
          <a:xfrm>
            <a:off x="-36512" y="1556792"/>
            <a:ext cx="834423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314567A-9DD1-766C-8FCA-34EA4E08B636}"/>
              </a:ext>
            </a:extLst>
          </p:cNvPr>
          <p:cNvSpPr txBox="1"/>
          <p:nvPr/>
        </p:nvSpPr>
        <p:spPr>
          <a:xfrm>
            <a:off x="-36512" y="2383838"/>
            <a:ext cx="834423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3AD02A04-5689-499B-FD5E-1D11508C2893}"/>
              </a:ext>
            </a:extLst>
          </p:cNvPr>
          <p:cNvSpPr/>
          <p:nvPr/>
        </p:nvSpPr>
        <p:spPr bwMode="auto">
          <a:xfrm>
            <a:off x="52430" y="4023470"/>
            <a:ext cx="663732" cy="638133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5CA1F0E-A66E-637B-1D36-95C1AB4F8F27}"/>
              </a:ext>
            </a:extLst>
          </p:cNvPr>
          <p:cNvSpPr txBox="1"/>
          <p:nvPr/>
        </p:nvSpPr>
        <p:spPr>
          <a:xfrm>
            <a:off x="-44979" y="3150525"/>
            <a:ext cx="834423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0A0D2B2A-E2D4-77FA-6355-2649520540BD}"/>
              </a:ext>
            </a:extLst>
          </p:cNvPr>
          <p:cNvSpPr/>
          <p:nvPr/>
        </p:nvSpPr>
        <p:spPr bwMode="auto">
          <a:xfrm>
            <a:off x="65169" y="5408556"/>
            <a:ext cx="663732" cy="638133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C4CF7CF8-1CC0-EFB5-901D-4AC3D253F4B2}"/>
              </a:ext>
            </a:extLst>
          </p:cNvPr>
          <p:cNvSpPr/>
          <p:nvPr/>
        </p:nvSpPr>
        <p:spPr bwMode="auto">
          <a:xfrm>
            <a:off x="1403648" y="1556792"/>
            <a:ext cx="7200800" cy="1152128"/>
          </a:xfrm>
          <a:prstGeom prst="wedgeRoundRectCallout">
            <a:avLst>
              <a:gd name="adj1" fmla="val -8490"/>
              <a:gd name="adj2" fmla="val 58619"/>
              <a:gd name="adj3" fmla="val 16667"/>
            </a:avLst>
          </a:prstGeom>
          <a:solidFill>
            <a:srgbClr val="FFFFCC"/>
          </a:solidFill>
          <a:ln w="381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ja-JP" altLang="en-US" sz="2800" dirty="0">
                <a:solidFill>
                  <a:srgbClr val="C00000"/>
                </a:solidFill>
                <a:latin typeface="HGP創英角ﾎﾟｯﾌﾟ体" panose="040B0A00000000000000" pitchFamily="50" charset="-128"/>
              </a:rPr>
              <a:t>コンパクトシティ政策は、中心商店街活性化策</a:t>
            </a:r>
            <a:endParaRPr lang="en-US" altLang="ja-JP" sz="2800" dirty="0">
              <a:solidFill>
                <a:srgbClr val="C00000"/>
              </a:solidFill>
              <a:latin typeface="HGP創英角ﾎﾟｯﾌﾟ体" panose="040B0A00000000000000" pitchFamily="50" charset="-128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ja-JP" altLang="en-US" sz="2800" dirty="0">
                <a:solidFill>
                  <a:srgbClr val="C00000"/>
                </a:solidFill>
                <a:latin typeface="HGP創英角ﾎﾟｯﾌﾟ体" panose="040B0A00000000000000" pitchFamily="50" charset="-128"/>
              </a:rPr>
              <a:t>ではなく、郊外の自然保全＆インフラ投資の</a:t>
            </a:r>
            <a:endParaRPr lang="en-US" altLang="ja-JP" sz="2800" dirty="0">
              <a:solidFill>
                <a:srgbClr val="C00000"/>
              </a:solidFill>
              <a:latin typeface="HGP創英角ﾎﾟｯﾌﾟ体" panose="040B0A00000000000000" pitchFamily="50" charset="-128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ja-JP" altLang="en-US" sz="2800" dirty="0">
                <a:solidFill>
                  <a:srgbClr val="C00000"/>
                </a:solidFill>
                <a:latin typeface="HGP創英角ﾎﾟｯﾌﾟ体" panose="040B0A00000000000000" pitchFamily="50" charset="-128"/>
              </a:rPr>
              <a:t>抑制のための政策なので、商業施設は無関係。</a:t>
            </a:r>
            <a:endParaRPr kumimoji="1" lang="ja-JP" altLang="en-US" sz="2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HGP創英角ﾎﾟｯﾌﾟ体" panose="040B0A00000000000000" pitchFamily="50" charset="-128"/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75220CEC-89CD-51C9-4011-AB5D71A55830}"/>
              </a:ext>
            </a:extLst>
          </p:cNvPr>
          <p:cNvSpPr/>
          <p:nvPr/>
        </p:nvSpPr>
        <p:spPr bwMode="auto">
          <a:xfrm>
            <a:off x="1691680" y="2995190"/>
            <a:ext cx="6912768" cy="912465"/>
          </a:xfrm>
          <a:prstGeom prst="wedgeRoundRectCallout">
            <a:avLst>
              <a:gd name="adj1" fmla="val -53440"/>
              <a:gd name="adj2" fmla="val -9849"/>
              <a:gd name="adj3" fmla="val 16667"/>
            </a:avLst>
          </a:prstGeom>
          <a:solidFill>
            <a:srgbClr val="FFFFCC"/>
          </a:solidFill>
          <a:ln w="381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ja-JP" altLang="en-US" sz="28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新青森駅は、新規投資を促進する地域の外に</a:t>
            </a:r>
            <a:endParaRPr lang="en-US" altLang="ja-JP" sz="2800" dirty="0">
              <a:solidFill>
                <a:srgbClr val="002060"/>
              </a:solidFill>
              <a:latin typeface="HGP創英角ﾎﾟｯﾌﾟ体" panose="040B0A00000000000000" pitchFamily="50" charset="-128"/>
            </a:endParaRPr>
          </a:p>
          <a:p>
            <a:pPr algn="ctr" eaLnBrk="1" hangingPunct="1">
              <a:lnSpc>
                <a:spcPct val="85000"/>
              </a:lnSpc>
            </a:pPr>
            <a:r>
              <a:rPr lang="ja-JP" altLang="en-US" sz="28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あるので、駅前が未開発なのは政策通り。</a:t>
            </a:r>
            <a:endParaRPr kumimoji="1" lang="ja-JP" altLang="en-US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GP創英角ﾎﾟｯﾌﾟ体" panose="040B0A00000000000000" pitchFamily="50" charset="-128"/>
            </a:endParaRP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509087AF-BEC8-5F38-2797-6C7045F2AC0F}"/>
              </a:ext>
            </a:extLst>
          </p:cNvPr>
          <p:cNvSpPr/>
          <p:nvPr/>
        </p:nvSpPr>
        <p:spPr bwMode="auto">
          <a:xfrm>
            <a:off x="1475656" y="4077072"/>
            <a:ext cx="7200800" cy="1224136"/>
          </a:xfrm>
          <a:prstGeom prst="wedgeRoundRectCallout">
            <a:avLst>
              <a:gd name="adj1" fmla="val -51524"/>
              <a:gd name="adj2" fmla="val -13312"/>
              <a:gd name="adj3" fmla="val 16667"/>
            </a:avLst>
          </a:prstGeom>
          <a:solidFill>
            <a:srgbClr val="FFFFCC"/>
          </a:solidFill>
          <a:ln w="381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5000"/>
              </a:lnSpc>
            </a:pPr>
            <a:r>
              <a:rPr lang="ja-JP" altLang="en-US" sz="2800" dirty="0">
                <a:solidFill>
                  <a:srgbClr val="C00000"/>
                </a:solidFill>
                <a:latin typeface="HGP創英角ﾎﾟｯﾌﾟ体" panose="040B0A00000000000000" pitchFamily="50" charset="-128"/>
              </a:rPr>
              <a:t>コンパクトシティ政策は、市街地への投資を促進</a:t>
            </a:r>
            <a:endParaRPr lang="en-US" altLang="ja-JP" sz="2800" dirty="0">
              <a:solidFill>
                <a:srgbClr val="C00000"/>
              </a:solidFill>
              <a:latin typeface="HGP創英角ﾎﾟｯﾌﾟ体" panose="040B0A00000000000000" pitchFamily="50" charset="-128"/>
            </a:endParaRPr>
          </a:p>
          <a:p>
            <a:pPr algn="ctr" eaLnBrk="1" hangingPunct="1">
              <a:lnSpc>
                <a:spcPct val="85000"/>
              </a:lnSpc>
            </a:pPr>
            <a:r>
              <a:rPr lang="ja-JP" altLang="en-US" sz="2800" dirty="0">
                <a:solidFill>
                  <a:srgbClr val="C00000"/>
                </a:solidFill>
                <a:latin typeface="HGP創英角ﾎﾟｯﾌﾟ体" panose="040B0A00000000000000" pitchFamily="50" charset="-128"/>
              </a:rPr>
              <a:t>して固定資産税収を増やすことも目的なので、</a:t>
            </a:r>
            <a:endParaRPr lang="en-US" altLang="ja-JP" sz="2800" dirty="0">
              <a:solidFill>
                <a:srgbClr val="C00000"/>
              </a:solidFill>
              <a:latin typeface="HGP創英角ﾎﾟｯﾌﾟ体" panose="040B0A00000000000000" pitchFamily="50" charset="-128"/>
            </a:endParaRPr>
          </a:p>
          <a:p>
            <a:pPr algn="ctr" eaLnBrk="1" hangingPunct="1">
              <a:lnSpc>
                <a:spcPct val="85000"/>
              </a:lnSpc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HGP創英角ﾎﾟｯﾌﾟ体" panose="040B0A00000000000000" pitchFamily="50" charset="-128"/>
              </a:rPr>
              <a:t>市街地へのビル投資の増加はそれなりの成功。</a:t>
            </a: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32AA016D-71E4-7A03-BEEC-1D1D8E43BBF6}"/>
              </a:ext>
            </a:extLst>
          </p:cNvPr>
          <p:cNvSpPr/>
          <p:nvPr/>
        </p:nvSpPr>
        <p:spPr bwMode="auto">
          <a:xfrm>
            <a:off x="1484123" y="5445224"/>
            <a:ext cx="7200800" cy="1224136"/>
          </a:xfrm>
          <a:prstGeom prst="wedgeRoundRectCallout">
            <a:avLst>
              <a:gd name="adj1" fmla="val -51877"/>
              <a:gd name="adj2" fmla="val -27837"/>
              <a:gd name="adj3" fmla="val 16667"/>
            </a:avLst>
          </a:prstGeom>
          <a:solidFill>
            <a:srgbClr val="FFFFCC"/>
          </a:solidFill>
          <a:ln w="381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ja-JP" altLang="en-US" sz="28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コンパクトシティ政策は、郊外の自然の保全と</a:t>
            </a:r>
            <a:endParaRPr lang="en-US" altLang="ja-JP" sz="2800" dirty="0">
              <a:solidFill>
                <a:srgbClr val="002060"/>
              </a:solidFill>
              <a:latin typeface="HGP創英角ﾎﾟｯﾌﾟ体" panose="040B0A00000000000000" pitchFamily="50" charset="-128"/>
            </a:endParaRPr>
          </a:p>
          <a:p>
            <a:pPr algn="ctr" eaLnBrk="1" hangingPunct="1">
              <a:lnSpc>
                <a:spcPct val="85000"/>
              </a:lnSpc>
            </a:pPr>
            <a:r>
              <a:rPr lang="ja-JP" altLang="en-US" sz="28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道路や上下水道、除雪などのインフラ投資の</a:t>
            </a:r>
            <a:endParaRPr lang="en-US" altLang="ja-JP" sz="2800" dirty="0">
              <a:solidFill>
                <a:srgbClr val="002060"/>
              </a:solidFill>
              <a:latin typeface="HGP創英角ﾎﾟｯﾌﾟ体" panose="040B0A00000000000000" pitchFamily="50" charset="-128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ja-JP" altLang="en-US" sz="28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抑制のための政策なので、農地保全は大成功。</a:t>
            </a:r>
            <a:endParaRPr kumimoji="1" lang="ja-JP" altLang="en-US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3767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 animBg="1"/>
      <p:bldP spid="3" grpId="0" animBg="1"/>
      <p:bldP spid="1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>
            <a:extLst>
              <a:ext uri="{FF2B5EF4-FFF2-40B4-BE49-F238E27FC236}">
                <a16:creationId xmlns:a16="http://schemas.microsoft.com/office/drawing/2014/main" id="{2FDF40AB-7109-43E5-9012-308BEDADB0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560" y="3006080"/>
            <a:ext cx="8064896" cy="1143000"/>
          </a:xfrm>
          <a:noFill/>
        </p:spPr>
        <p:txBody>
          <a:bodyPr lIns="0" tIns="46038" rIns="0" bIns="46038" anchor="ctr"/>
          <a:lstStyle/>
          <a:p>
            <a:pPr eaLnBrk="1" hangingPunct="1">
              <a:lnSpc>
                <a:spcPct val="90000"/>
              </a:lnSpc>
            </a:pPr>
            <a:r>
              <a:rPr lang="ja-JP" altLang="en-US" sz="72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“国際競争”を題材にＥＢ（実証ベース）とは何か？を考える</a:t>
            </a:r>
            <a:endParaRPr lang="ja-JP" altLang="en-US" sz="720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032069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0B4937E4-24B0-BC1C-8A41-72CDC5D1A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3200196"/>
            <a:ext cx="3880043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半減以下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同水準</a:t>
            </a:r>
            <a:endParaRPr lang="en-US" altLang="ja-JP" sz="5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倍増以上</a:t>
            </a:r>
            <a:endParaRPr lang="en-US" altLang="ja-JP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0ECCEB1B-184D-440F-8C31-A975BF347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028650"/>
            <a:ext cx="9144000" cy="153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バブル最盛期の</a:t>
            </a:r>
            <a:r>
              <a:rPr lang="en-US" altLang="ja-JP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90</a:t>
            </a: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年と、昨年</a:t>
            </a:r>
            <a:r>
              <a:rPr lang="en-US" altLang="ja-JP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(22</a:t>
            </a: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</a:t>
            </a:r>
            <a:r>
              <a:rPr lang="en-US" altLang="ja-JP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　　　　　比べると</a:t>
            </a: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日本の輸出額（兆円）は？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1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＠財務省 国際収支状況</a:t>
            </a:r>
          </a:p>
        </p:txBody>
      </p:sp>
      <p:sp>
        <p:nvSpPr>
          <p:cNvPr id="3389443" name="Text Box 3">
            <a:extLst>
              <a:ext uri="{FF2B5EF4-FFF2-40B4-BE49-F238E27FC236}">
                <a16:creationId xmlns:a16="http://schemas.microsoft.com/office/drawing/2014/main" id="{B6294455-3018-40A5-89B8-C1F6EC3EC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795" y="2420888"/>
            <a:ext cx="5350709" cy="442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ヒント</a:t>
            </a:r>
            <a:r>
              <a:rPr lang="en-US" altLang="ja-JP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:</a:t>
            </a:r>
          </a:p>
          <a:p>
            <a:pPr marL="536575" indent="-536575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輸出は「㈱日本の売上」のようなものです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輸出は日本で生産され、　　税関を通って海外に売られた商品の額で、９９％が　　　　</a:t>
            </a:r>
            <a:r>
              <a:rPr lang="en-US" altLang="ja-JP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ハイテク</a:t>
            </a:r>
            <a:r>
              <a:rPr lang="en-US" altLang="ja-JP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工業製品です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海外移転した工場の売上は、輸出に入らなくなります</a:t>
            </a:r>
            <a:endParaRPr lang="en-US" altLang="ja-JP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D4D79601-67AB-4CF4-95B5-C172956B87B6}"/>
              </a:ext>
            </a:extLst>
          </p:cNvPr>
          <p:cNvSpPr/>
          <p:nvPr/>
        </p:nvSpPr>
        <p:spPr bwMode="auto">
          <a:xfrm>
            <a:off x="140617" y="5236494"/>
            <a:ext cx="663732" cy="638133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B00A2F-DE4F-4FD5-92EF-23D9DD1D86B5}"/>
              </a:ext>
            </a:extLst>
          </p:cNvPr>
          <p:cNvSpPr txBox="1"/>
          <p:nvPr/>
        </p:nvSpPr>
        <p:spPr>
          <a:xfrm>
            <a:off x="27107" y="4243266"/>
            <a:ext cx="927831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67B2E73-E3A5-4E89-923C-5C9C9C0F01BF}"/>
              </a:ext>
            </a:extLst>
          </p:cNvPr>
          <p:cNvSpPr txBox="1"/>
          <p:nvPr/>
        </p:nvSpPr>
        <p:spPr>
          <a:xfrm>
            <a:off x="18718" y="3285342"/>
            <a:ext cx="907530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A71DB3FB-7434-C139-EC2D-64CF7D843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" y="79582"/>
            <a:ext cx="8964613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ガラパゴス日本の国際競争①</a:t>
            </a:r>
            <a:endParaRPr lang="en-US" altLang="ja-JP" sz="3600" u="sng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9908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389443" grpId="0" uiExpand="1" build="p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1EA6F806-2B58-6583-965B-61C0C0DA0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3" y="980728"/>
            <a:ext cx="9061351" cy="5701524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C819E74F-99A4-E431-34CA-B1DA67EF8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640"/>
            <a:ext cx="9144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430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2286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3429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4572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914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1371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日本の輸出はバブル期の２</a:t>
            </a:r>
            <a:r>
              <a:rPr lang="en-US" altLang="ja-JP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.</a:t>
            </a: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５倍</a:t>
            </a:r>
            <a:endParaRPr lang="ja-JP" altLang="en-US" dirty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3163D641-1F53-8AF0-F13C-83E94DFD9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2195" y="5993244"/>
            <a:ext cx="232430" cy="620886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FAB3B43F-0AF0-C914-2FC6-3C72EDA0A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898" y="2201987"/>
            <a:ext cx="304438" cy="260846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4B8D1623-190C-EAB7-C77E-8C81B4A73238}"/>
              </a:ext>
            </a:extLst>
          </p:cNvPr>
          <p:cNvSpPr/>
          <p:nvPr/>
        </p:nvSpPr>
        <p:spPr bwMode="auto">
          <a:xfrm rot="19509697">
            <a:off x="7126099" y="1791849"/>
            <a:ext cx="1411523" cy="424719"/>
          </a:xfrm>
          <a:prstGeom prst="downArrow">
            <a:avLst>
              <a:gd name="adj1" fmla="val 69932"/>
              <a:gd name="adj2" fmla="val 4122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0800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史上最高</a:t>
            </a: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EE8BE7C8-1770-8599-5385-9DFE51C6D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8919" y="4212699"/>
            <a:ext cx="232802" cy="33237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2C3281D3-D7CB-5CC7-557A-A37F288207EC}"/>
              </a:ext>
            </a:extLst>
          </p:cNvPr>
          <p:cNvSpPr/>
          <p:nvPr/>
        </p:nvSpPr>
        <p:spPr bwMode="auto">
          <a:xfrm>
            <a:off x="5533271" y="1476395"/>
            <a:ext cx="1728192" cy="1154947"/>
          </a:xfrm>
          <a:prstGeom prst="rightArrow">
            <a:avLst>
              <a:gd name="adj1" fmla="val 66776"/>
              <a:gd name="adj2" fmla="val 2893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車は３割弱。</a:t>
            </a:r>
            <a:endParaRPr lang="en-US" altLang="ja-JP" dirty="0">
              <a:solidFill>
                <a:srgbClr val="002060"/>
              </a:solidFill>
              <a:latin typeface="HGP創英角ﾎﾟｯﾌﾟ体" panose="040B0A00000000000000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GP創英角ﾎﾟｯﾌﾟ体" panose="040B0A00000000000000" pitchFamily="50" charset="-128"/>
              </a:rPr>
              <a:t>主力は、</a:t>
            </a:r>
            <a:r>
              <a:rPr lang="en-US" altLang="ja-JP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B</a:t>
            </a:r>
            <a:r>
              <a:rPr lang="ja-JP" altLang="en-US" sz="8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 </a:t>
            </a:r>
            <a:r>
              <a:rPr lang="en-US" altLang="ja-JP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to</a:t>
            </a:r>
            <a:r>
              <a:rPr lang="ja-JP" altLang="en-US" sz="8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 </a:t>
            </a:r>
            <a:r>
              <a:rPr lang="en-US" altLang="ja-JP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B</a:t>
            </a:r>
            <a:r>
              <a:rPr lang="ja-JP" altLang="en-US" sz="8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 </a:t>
            </a:r>
            <a:r>
              <a:rPr lang="ja-JP" altLang="en-US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の</a:t>
            </a:r>
            <a:endParaRPr lang="en-US" altLang="ja-JP" dirty="0">
              <a:solidFill>
                <a:srgbClr val="002060"/>
              </a:solidFill>
              <a:latin typeface="HGP創英角ﾎﾟｯﾌﾟ体" panose="040B0A00000000000000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機械、部品</a:t>
            </a:r>
            <a:r>
              <a:rPr lang="en-US" altLang="ja-JP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､</a:t>
            </a:r>
            <a:r>
              <a:rPr lang="ja-JP" altLang="en-US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素材</a:t>
            </a:r>
            <a:endParaRPr lang="en-US" altLang="ja-JP" dirty="0">
              <a:solidFill>
                <a:srgbClr val="00206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282B7A3B-EBC3-EEE5-3749-932A92A39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6029677"/>
            <a:ext cx="232430" cy="620886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36017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  <p:bldP spid="11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1EA6F806-2B58-6583-965B-61C0C0DA0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3" y="980728"/>
            <a:ext cx="9061351" cy="5701524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C819E74F-99A4-E431-34CA-B1DA67EF8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640"/>
            <a:ext cx="9144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430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2286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3429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4572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914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1371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日本の輸出はバブル期の２</a:t>
            </a:r>
            <a:r>
              <a:rPr lang="en-US" altLang="ja-JP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.</a:t>
            </a: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５倍</a:t>
            </a:r>
            <a:endParaRPr lang="ja-JP" altLang="en-US" dirty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3163D641-1F53-8AF0-F13C-83E94DFD9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2195" y="5993244"/>
            <a:ext cx="232430" cy="620886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FAB3B43F-0AF0-C914-2FC6-3C72EDA0A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898" y="2201987"/>
            <a:ext cx="304438" cy="260846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4B8D1623-190C-EAB7-C77E-8C81B4A73238}"/>
              </a:ext>
            </a:extLst>
          </p:cNvPr>
          <p:cNvSpPr/>
          <p:nvPr/>
        </p:nvSpPr>
        <p:spPr bwMode="auto">
          <a:xfrm rot="19509697">
            <a:off x="7126099" y="1791849"/>
            <a:ext cx="1411523" cy="424719"/>
          </a:xfrm>
          <a:prstGeom prst="downArrow">
            <a:avLst>
              <a:gd name="adj1" fmla="val 69932"/>
              <a:gd name="adj2" fmla="val 4122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0800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史上最高</a:t>
            </a: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EE8BE7C8-1770-8599-5385-9DFE51C6D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8919" y="4212699"/>
            <a:ext cx="232802" cy="33237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2C3281D3-D7CB-5CC7-557A-A37F288207EC}"/>
              </a:ext>
            </a:extLst>
          </p:cNvPr>
          <p:cNvSpPr/>
          <p:nvPr/>
        </p:nvSpPr>
        <p:spPr bwMode="auto">
          <a:xfrm>
            <a:off x="5533271" y="1476395"/>
            <a:ext cx="1728192" cy="1154947"/>
          </a:xfrm>
          <a:prstGeom prst="rightArrow">
            <a:avLst>
              <a:gd name="adj1" fmla="val 66776"/>
              <a:gd name="adj2" fmla="val 2893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車は３割弱。</a:t>
            </a:r>
            <a:endParaRPr lang="en-US" altLang="ja-JP" dirty="0">
              <a:solidFill>
                <a:srgbClr val="002060"/>
              </a:solidFill>
              <a:latin typeface="HGP創英角ﾎﾟｯﾌﾟ体" panose="040B0A00000000000000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GP創英角ﾎﾟｯﾌﾟ体" panose="040B0A00000000000000" pitchFamily="50" charset="-128"/>
              </a:rPr>
              <a:t>主力は、</a:t>
            </a:r>
            <a:r>
              <a:rPr lang="en-US" altLang="ja-JP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B</a:t>
            </a:r>
            <a:r>
              <a:rPr lang="ja-JP" altLang="en-US" sz="8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 </a:t>
            </a:r>
            <a:r>
              <a:rPr lang="en-US" altLang="ja-JP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to</a:t>
            </a:r>
            <a:r>
              <a:rPr lang="ja-JP" altLang="en-US" sz="8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 </a:t>
            </a:r>
            <a:r>
              <a:rPr lang="en-US" altLang="ja-JP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B</a:t>
            </a:r>
            <a:r>
              <a:rPr lang="ja-JP" altLang="en-US" sz="8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 </a:t>
            </a:r>
            <a:r>
              <a:rPr lang="ja-JP" altLang="en-US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の</a:t>
            </a:r>
            <a:endParaRPr lang="en-US" altLang="ja-JP" dirty="0">
              <a:solidFill>
                <a:srgbClr val="002060"/>
              </a:solidFill>
              <a:latin typeface="HGP創英角ﾎﾟｯﾌﾟ体" panose="040B0A00000000000000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機械、部品</a:t>
            </a:r>
            <a:r>
              <a:rPr lang="en-US" altLang="ja-JP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､</a:t>
            </a:r>
            <a:r>
              <a:rPr lang="ja-JP" altLang="en-US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素材</a:t>
            </a:r>
            <a:endParaRPr lang="en-US" altLang="ja-JP" dirty="0">
              <a:solidFill>
                <a:srgbClr val="00206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282B7A3B-EBC3-EEE5-3749-932A92A39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6029677"/>
            <a:ext cx="232430" cy="620886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5" name="AutoShape 26">
            <a:extLst>
              <a:ext uri="{FF2B5EF4-FFF2-40B4-BE49-F238E27FC236}">
                <a16:creationId xmlns:a16="http://schemas.microsoft.com/office/drawing/2014/main" id="{373CF533-219A-DB8B-C18F-5BE5652C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42" y="44624"/>
            <a:ext cx="8912954" cy="6669360"/>
          </a:xfrm>
          <a:prstGeom prst="star24">
            <a:avLst>
              <a:gd name="adj" fmla="val 46787"/>
            </a:avLst>
          </a:prstGeom>
          <a:solidFill>
            <a:srgbClr val="FFFFCC"/>
          </a:solidFill>
          <a:ln w="762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日本人の９割以上は、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不安を強く感じ、未来を悲観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する傾向を、遺伝的に持つという。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1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→ 私も、あなたも、とかく日本人は</a:t>
            </a:r>
            <a:r>
              <a:rPr lang="en-US" altLang="ja-JP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...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</a:t>
            </a:r>
            <a:r>
              <a:rPr lang="ja-JP" altLang="en-US" sz="4000" u="sng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否定的な気分</a:t>
            </a: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で話しがち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spcBef>
                <a:spcPts val="0"/>
              </a:spcBef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うまくいっても</a:t>
            </a:r>
            <a:r>
              <a:rPr lang="ja-JP" altLang="en-US" sz="4000" u="sng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成果を否定しがち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spcBef>
                <a:spcPts val="0"/>
              </a:spcBef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</a:t>
            </a:r>
            <a:r>
              <a:rPr lang="ja-JP" altLang="en-US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たまに反動で、</a:t>
            </a:r>
            <a:r>
              <a:rPr lang="ja-JP" altLang="en-US" sz="4000" u="sng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過度の楽観</a:t>
            </a: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に走る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12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u="sng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等身大の事実</a:t>
            </a: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に興味がなく、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「８割卑屈、２割傲慢」で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ブレ続ける。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62480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  <p:bldP spid="11" grpId="0" animBg="1"/>
      <p:bldP spid="15" grpId="0" animBg="1"/>
      <p:bldP spid="5" grpId="0" uiExpand="1" build="p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C97B03E-5F16-196A-DE22-E90BD5620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24744"/>
            <a:ext cx="8939694" cy="5624976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FC035A91-5B31-5BCD-6E4E-7C3D6E64E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632"/>
            <a:ext cx="9144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430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2286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3429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4572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914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1371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しかし輸入増で貿易赤字に転落</a:t>
            </a:r>
            <a:endParaRPr lang="ja-JP" altLang="en-US" dirty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4600AE91-3171-3443-EBD4-73A460FEF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6837" y="6123975"/>
            <a:ext cx="232430" cy="620886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94924B4-7F0B-FEB2-880A-157D09EC6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4367" y="1767920"/>
            <a:ext cx="414899" cy="29292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720D198B-771D-B245-C05D-74DE222D7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675" y="6119346"/>
            <a:ext cx="232430" cy="620886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8CA2E474-F87C-2716-2B05-CD0CBB176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320" y="4696569"/>
            <a:ext cx="272785" cy="23507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49943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BB2C93C-CA10-098B-F0FD-412C745DC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3" y="1455151"/>
            <a:ext cx="9075051" cy="5286217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4C2A5F13-E1C1-185F-97B9-6A2F26ED7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134" y="6126852"/>
            <a:ext cx="547563" cy="319376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4" name="矢印: 左 3">
            <a:extLst>
              <a:ext uri="{FF2B5EF4-FFF2-40B4-BE49-F238E27FC236}">
                <a16:creationId xmlns:a16="http://schemas.microsoft.com/office/drawing/2014/main" id="{D9A738FC-C284-B95B-0E0A-D5C6553938B6}"/>
              </a:ext>
            </a:extLst>
          </p:cNvPr>
          <p:cNvSpPr/>
          <p:nvPr/>
        </p:nvSpPr>
        <p:spPr bwMode="auto">
          <a:xfrm rot="705569">
            <a:off x="2232930" y="6363919"/>
            <a:ext cx="955656" cy="412829"/>
          </a:xfrm>
          <a:prstGeom prst="leftArrow">
            <a:avLst>
              <a:gd name="adj1" fmla="val 70856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原発事故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D151B6BA-42EC-C3FD-E328-026701A7C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6" y="115888"/>
            <a:ext cx="9075051" cy="12172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輸入増の主因は化石燃料代の高騰</a:t>
            </a:r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3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← 超円安の昨年は歴史的な高水準</a:t>
            </a:r>
            <a:endParaRPr lang="en-US" altLang="ja-JP" sz="3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8AF3C120-84E2-68C0-E163-642240D882F8}"/>
              </a:ext>
            </a:extLst>
          </p:cNvPr>
          <p:cNvSpPr/>
          <p:nvPr/>
        </p:nvSpPr>
        <p:spPr bwMode="auto">
          <a:xfrm>
            <a:off x="4716016" y="3712142"/>
            <a:ext cx="791295" cy="614510"/>
          </a:xfrm>
          <a:prstGeom prst="downArrow">
            <a:avLst>
              <a:gd name="adj1" fmla="val 76134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HGP創英角ﾎﾟｯﾌﾟ体" panose="040B0A00000000000000" pitchFamily="50" charset="-128"/>
              </a:rPr>
              <a:t>ｼｪｰﾙ</a:t>
            </a:r>
            <a:endParaRPr kumimoji="1" lang="en-US" altLang="ja-JP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2060"/>
                </a:solidFill>
              </a:rPr>
              <a:t>革命</a:t>
            </a:r>
            <a:endParaRPr kumimoji="1" lang="ja-JP" altLang="en-US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549926D3-6054-A838-EF8D-FE6CA4CC4F68}"/>
              </a:ext>
            </a:extLst>
          </p:cNvPr>
          <p:cNvSpPr/>
          <p:nvPr/>
        </p:nvSpPr>
        <p:spPr bwMode="auto">
          <a:xfrm>
            <a:off x="7021065" y="3822602"/>
            <a:ext cx="791295" cy="614510"/>
          </a:xfrm>
          <a:prstGeom prst="downArrow">
            <a:avLst>
              <a:gd name="adj1" fmla="val 76134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HGP創英角ﾎﾟｯﾌﾟ体" panose="040B0A00000000000000" pitchFamily="50" charset="-128"/>
              </a:rPr>
              <a:t>ｺﾛﾅ</a:t>
            </a:r>
            <a:endParaRPr kumimoji="1" lang="en-US" altLang="ja-JP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2060"/>
                </a:solidFill>
              </a:rPr>
              <a:t>ｼｮｯｸ</a:t>
            </a:r>
            <a:endParaRPr kumimoji="1" lang="ja-JP" altLang="en-US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0BE54A28-D643-4592-CBC0-AF99F30CE1EE}"/>
              </a:ext>
            </a:extLst>
          </p:cNvPr>
          <p:cNvSpPr/>
          <p:nvPr/>
        </p:nvSpPr>
        <p:spPr bwMode="auto">
          <a:xfrm>
            <a:off x="514385" y="3429000"/>
            <a:ext cx="791295" cy="614510"/>
          </a:xfrm>
          <a:prstGeom prst="downArrow">
            <a:avLst>
              <a:gd name="adj1" fmla="val 76134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HGP創英角ﾎﾟｯﾌﾟ体" panose="040B0A00000000000000" pitchFamily="50" charset="-128"/>
              </a:rPr>
              <a:t>ﾘｰﾏﾝ</a:t>
            </a:r>
            <a:endParaRPr kumimoji="1" lang="en-US" altLang="ja-JP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2060"/>
                </a:solidFill>
              </a:rPr>
              <a:t>ｼｮｯｸ</a:t>
            </a:r>
            <a:endParaRPr kumimoji="1" lang="ja-JP" altLang="en-US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6" name="四角形: 角を丸くする 4">
            <a:extLst>
              <a:ext uri="{FF2B5EF4-FFF2-40B4-BE49-F238E27FC236}">
                <a16:creationId xmlns:a16="http://schemas.microsoft.com/office/drawing/2014/main" id="{D0B013C4-EF54-8227-2EA0-3D11AD70C4D2}"/>
              </a:ext>
            </a:extLst>
          </p:cNvPr>
          <p:cNvSpPr>
            <a:spLocks noChangeArrowheads="1"/>
          </p:cNvSpPr>
          <p:nvPr/>
        </p:nvSpPr>
        <p:spPr bwMode="auto">
          <a:xfrm rot="18942141">
            <a:off x="577349" y="4244556"/>
            <a:ext cx="547563" cy="319376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8D302E9C-5B0E-3FEB-3704-8D1A75073A47}"/>
              </a:ext>
            </a:extLst>
          </p:cNvPr>
          <p:cNvSpPr/>
          <p:nvPr/>
        </p:nvSpPr>
        <p:spPr bwMode="auto">
          <a:xfrm rot="792524">
            <a:off x="2079541" y="1945363"/>
            <a:ext cx="1782173" cy="1080120"/>
          </a:xfrm>
          <a:prstGeom prst="rightArrow">
            <a:avLst>
              <a:gd name="adj1" fmla="val 69716"/>
              <a:gd name="adj2" fmla="val 3028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/>
                <a:latin typeface="Arial" panose="020B0604020202020204" pitchFamily="34" charset="0"/>
                <a:ea typeface="HGP創英角ﾎﾟｯﾌﾟ体" panose="040B0A00000000000000" pitchFamily="50" charset="-128"/>
              </a:rPr>
              <a:t>天然ガス輸入増</a:t>
            </a:r>
            <a:endParaRPr kumimoji="1" lang="en-US" altLang="ja-JP" sz="1600" b="0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3300"/>
                </a:solidFill>
              </a:rPr>
              <a:t>＆円安＆相場上昇</a:t>
            </a:r>
            <a:endParaRPr lang="en-US" altLang="ja-JP" dirty="0">
              <a:solidFill>
                <a:srgbClr val="003300"/>
              </a:solidFill>
            </a:endParaRPr>
          </a:p>
          <a:p>
            <a:pPr marL="0" marR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/>
                <a:latin typeface="Arial" panose="020B0604020202020204" pitchFamily="34" charset="0"/>
                <a:ea typeface="HGP創英角ﾎﾟｯﾌﾟ体" panose="040B0A00000000000000" pitchFamily="50" charset="-128"/>
              </a:rPr>
              <a:t>のトリプルパンチ</a:t>
            </a:r>
          </a:p>
        </p:txBody>
      </p:sp>
      <p:sp>
        <p:nvSpPr>
          <p:cNvPr id="19" name="四角形: 角を丸くする 4">
            <a:extLst>
              <a:ext uri="{FF2B5EF4-FFF2-40B4-BE49-F238E27FC236}">
                <a16:creationId xmlns:a16="http://schemas.microsoft.com/office/drawing/2014/main" id="{9DD0078C-738B-BCA9-34BA-4BE750666DDB}"/>
              </a:ext>
            </a:extLst>
          </p:cNvPr>
          <p:cNvSpPr>
            <a:spLocks noChangeArrowheads="1"/>
          </p:cNvSpPr>
          <p:nvPr/>
        </p:nvSpPr>
        <p:spPr bwMode="auto">
          <a:xfrm rot="18942141">
            <a:off x="3503465" y="3053976"/>
            <a:ext cx="547563" cy="319376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20" name="四角形: 角を丸くする 4">
            <a:extLst>
              <a:ext uri="{FF2B5EF4-FFF2-40B4-BE49-F238E27FC236}">
                <a16:creationId xmlns:a16="http://schemas.microsoft.com/office/drawing/2014/main" id="{65F1C040-186E-CA52-FEC5-EDA02BFF1D2D}"/>
              </a:ext>
            </a:extLst>
          </p:cNvPr>
          <p:cNvSpPr>
            <a:spLocks noChangeArrowheads="1"/>
          </p:cNvSpPr>
          <p:nvPr/>
        </p:nvSpPr>
        <p:spPr bwMode="auto">
          <a:xfrm rot="18942141">
            <a:off x="4749710" y="4467593"/>
            <a:ext cx="547563" cy="319376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21" name="四角形: 角を丸くする 4">
            <a:extLst>
              <a:ext uri="{FF2B5EF4-FFF2-40B4-BE49-F238E27FC236}">
                <a16:creationId xmlns:a16="http://schemas.microsoft.com/office/drawing/2014/main" id="{0DD26C4D-8D9F-FB94-EA54-D9CF77E7D24C}"/>
              </a:ext>
            </a:extLst>
          </p:cNvPr>
          <p:cNvSpPr>
            <a:spLocks noChangeArrowheads="1"/>
          </p:cNvSpPr>
          <p:nvPr/>
        </p:nvSpPr>
        <p:spPr bwMode="auto">
          <a:xfrm rot="18942141">
            <a:off x="5918616" y="3846064"/>
            <a:ext cx="547563" cy="319376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22" name="四角形: 角を丸くする 4">
            <a:extLst>
              <a:ext uri="{FF2B5EF4-FFF2-40B4-BE49-F238E27FC236}">
                <a16:creationId xmlns:a16="http://schemas.microsoft.com/office/drawing/2014/main" id="{DED73F19-2383-849F-B5F6-F778093BE13A}"/>
              </a:ext>
            </a:extLst>
          </p:cNvPr>
          <p:cNvSpPr>
            <a:spLocks noChangeArrowheads="1"/>
          </p:cNvSpPr>
          <p:nvPr/>
        </p:nvSpPr>
        <p:spPr bwMode="auto">
          <a:xfrm rot="18942141">
            <a:off x="7125974" y="4524199"/>
            <a:ext cx="547563" cy="319376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5818E6DB-D1AD-2CD8-32AE-5FE190D7F114}"/>
              </a:ext>
            </a:extLst>
          </p:cNvPr>
          <p:cNvSpPr/>
          <p:nvPr/>
        </p:nvSpPr>
        <p:spPr bwMode="auto">
          <a:xfrm rot="792524">
            <a:off x="4919279" y="3190326"/>
            <a:ext cx="1326161" cy="672115"/>
          </a:xfrm>
          <a:prstGeom prst="rightArrow">
            <a:avLst>
              <a:gd name="adj1" fmla="val 69716"/>
              <a:gd name="adj2" fmla="val 3028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/>
                <a:latin typeface="Arial" panose="020B0604020202020204" pitchFamily="34" charset="0"/>
                <a:ea typeface="HGP創英角ﾎﾟｯﾌﾟ体" panose="040B0A00000000000000" pitchFamily="50" charset="-128"/>
              </a:rPr>
              <a:t>シェール淘汰</a:t>
            </a:r>
            <a:endParaRPr kumimoji="1" lang="en-US" altLang="ja-JP" sz="1600" b="0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3300"/>
                </a:solidFill>
              </a:rPr>
              <a:t>で単価上昇</a:t>
            </a:r>
            <a:endParaRPr kumimoji="1" lang="ja-JP" altLang="en-US" sz="1600" b="0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27" name="四角形: 角を丸くする 4">
            <a:extLst>
              <a:ext uri="{FF2B5EF4-FFF2-40B4-BE49-F238E27FC236}">
                <a16:creationId xmlns:a16="http://schemas.microsoft.com/office/drawing/2014/main" id="{1D86209E-00DE-C3C8-B4A5-9FD9C0E41D88}"/>
              </a:ext>
            </a:extLst>
          </p:cNvPr>
          <p:cNvSpPr>
            <a:spLocks noChangeArrowheads="1"/>
          </p:cNvSpPr>
          <p:nvPr/>
        </p:nvSpPr>
        <p:spPr bwMode="auto">
          <a:xfrm rot="18942141">
            <a:off x="8328001" y="2473043"/>
            <a:ext cx="547563" cy="319376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28" name="矢印: 下 27">
            <a:extLst>
              <a:ext uri="{FF2B5EF4-FFF2-40B4-BE49-F238E27FC236}">
                <a16:creationId xmlns:a16="http://schemas.microsoft.com/office/drawing/2014/main" id="{7686CB08-208C-21D2-C57E-C867D5E9BB17}"/>
              </a:ext>
            </a:extLst>
          </p:cNvPr>
          <p:cNvSpPr/>
          <p:nvPr/>
        </p:nvSpPr>
        <p:spPr bwMode="auto">
          <a:xfrm rot="20820402">
            <a:off x="7164941" y="1460035"/>
            <a:ext cx="2112753" cy="1034670"/>
          </a:xfrm>
          <a:prstGeom prst="downArrow">
            <a:avLst>
              <a:gd name="adj1" fmla="val 76134"/>
              <a:gd name="adj2" fmla="val 3657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HGP創英角ﾎﾟｯﾌﾟ体" panose="040B0A00000000000000" pitchFamily="50" charset="-128"/>
              </a:rPr>
              <a:t>投機資金流入＆</a:t>
            </a:r>
            <a:endParaRPr kumimoji="1" lang="en-US" altLang="ja-JP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HGP創英角ﾎﾟｯﾌﾟ体" panose="040B0A00000000000000" pitchFamily="50" charset="-128"/>
              </a:rPr>
              <a:t>ウクライナ侵攻＆</a:t>
            </a:r>
            <a:endParaRPr kumimoji="1" lang="en-US" altLang="ja-JP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HGP創英角ﾎﾟｯﾌﾟ体" panose="040B0A00000000000000" pitchFamily="50" charset="-128"/>
              </a:rPr>
              <a:t>＆ｱﾍﾞﾉﾐｸｽ円安</a:t>
            </a:r>
            <a:endParaRPr kumimoji="1" lang="en-US" altLang="ja-JP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2060"/>
                </a:solidFill>
              </a:rPr>
              <a:t>のﾄﾘﾌﾟﾙパンチ</a:t>
            </a:r>
            <a:endParaRPr kumimoji="1" lang="ja-JP" altLang="en-US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698311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2" grpId="0" animBg="1"/>
      <p:bldP spid="14" grpId="0" animBg="1"/>
      <p:bldP spid="15" grpId="0" animBg="1"/>
      <p:bldP spid="16" grpId="0" animBg="1"/>
      <p:bldP spid="18" grpId="0" build="p" animBg="1"/>
      <p:bldP spid="19" grpId="0" animBg="1"/>
      <p:bldP spid="20" grpId="0" animBg="1"/>
      <p:bldP spid="21" grpId="0" animBg="1"/>
      <p:bldP spid="22" grpId="0" animBg="1"/>
      <p:bldP spid="24" grpId="0" build="p" animBg="1"/>
      <p:bldP spid="27" grpId="0" animBg="1"/>
      <p:bldP spid="28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0ECCEB1B-184D-440F-8C31-A975BF347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46131"/>
            <a:ext cx="9144000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東日本震災前年の</a:t>
            </a:r>
            <a:r>
              <a:rPr lang="en-US" altLang="ja-JP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2010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</a:t>
            </a:r>
            <a:r>
              <a:rPr lang="en-US" altLang="ja-JP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22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年を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比べると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日本の化石燃料輸入量（百万ｔ）は？</a:t>
            </a:r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＠財務省 貿易統計</a:t>
            </a:r>
          </a:p>
        </p:txBody>
      </p:sp>
      <p:sp>
        <p:nvSpPr>
          <p:cNvPr id="3389443" name="Text Box 3">
            <a:extLst>
              <a:ext uri="{FF2B5EF4-FFF2-40B4-BE49-F238E27FC236}">
                <a16:creationId xmlns:a16="http://schemas.microsoft.com/office/drawing/2014/main" id="{B6294455-3018-40A5-89B8-C1F6EC3EC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545461"/>
            <a:ext cx="8820472" cy="533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２倍に増えた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２割増えた</a:t>
            </a:r>
            <a:endParaRPr lang="en-US" altLang="ja-JP" sz="5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１割減った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lnSpc>
                <a:spcPct val="80000"/>
              </a:lnSpc>
              <a:spcBef>
                <a:spcPts val="1800"/>
              </a:spcBef>
              <a:spcAft>
                <a:spcPts val="600"/>
              </a:spcAft>
              <a:buFontTx/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ヒント</a:t>
            </a:r>
            <a:r>
              <a:rPr lang="en-US" altLang="ja-JP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:</a:t>
            </a:r>
          </a:p>
          <a:p>
            <a:pPr marL="536575" indent="-536575"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化石燃料は、石炭＋石油＋天然ガスの合計です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eaLnBrk="1" hangingPunct="1">
              <a:spcBef>
                <a:spcPts val="1200"/>
              </a:spcBef>
              <a:buFontTx/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聞いているのは量で、金額ではありません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eaLnBrk="1" hangingPunct="1">
              <a:spcBef>
                <a:spcPts val="1200"/>
              </a:spcBef>
              <a:buFontTx/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震災後に再開した原発は、まだ一部だけです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D4D79601-67AB-4CF4-95B5-C172956B87B6}"/>
              </a:ext>
            </a:extLst>
          </p:cNvPr>
          <p:cNvSpPr/>
          <p:nvPr/>
        </p:nvSpPr>
        <p:spPr bwMode="auto">
          <a:xfrm>
            <a:off x="353345" y="3438939"/>
            <a:ext cx="663732" cy="638133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B00A2F-DE4F-4FD5-92EF-23D9DD1D86B5}"/>
              </a:ext>
            </a:extLst>
          </p:cNvPr>
          <p:cNvSpPr txBox="1"/>
          <p:nvPr/>
        </p:nvSpPr>
        <p:spPr>
          <a:xfrm>
            <a:off x="241581" y="2527854"/>
            <a:ext cx="907530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67B2E73-E3A5-4E89-923C-5C9C9C0F01BF}"/>
              </a:ext>
            </a:extLst>
          </p:cNvPr>
          <p:cNvSpPr txBox="1"/>
          <p:nvPr/>
        </p:nvSpPr>
        <p:spPr>
          <a:xfrm>
            <a:off x="251520" y="1556792"/>
            <a:ext cx="907530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5632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43" grpId="0" uiExpand="1" build="p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86FFCF2-F366-CE94-6DC8-2DA48F2BD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0" y="1340768"/>
            <a:ext cx="9046967" cy="5269858"/>
          </a:xfrm>
          <a:prstGeom prst="rect">
            <a:avLst/>
          </a:prstGeom>
        </p:spPr>
      </p:pic>
      <p:sp>
        <p:nvSpPr>
          <p:cNvPr id="4" name="四角形: 角を丸くする 4">
            <a:extLst>
              <a:ext uri="{FF2B5EF4-FFF2-40B4-BE49-F238E27FC236}">
                <a16:creationId xmlns:a16="http://schemas.microsoft.com/office/drawing/2014/main" id="{B0528785-7850-A15C-6AFB-73E9E64A5D54}"/>
              </a:ext>
            </a:extLst>
          </p:cNvPr>
          <p:cNvSpPr>
            <a:spLocks noChangeArrowheads="1"/>
          </p:cNvSpPr>
          <p:nvPr/>
        </p:nvSpPr>
        <p:spPr bwMode="auto">
          <a:xfrm rot="18942141">
            <a:off x="1270224" y="2422368"/>
            <a:ext cx="547563" cy="319376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64DA18DB-59FC-705F-87D1-493310BEB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9252" y="6012899"/>
            <a:ext cx="547563" cy="319376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8" name="四角形: 角を丸くする 4">
            <a:extLst>
              <a:ext uri="{FF2B5EF4-FFF2-40B4-BE49-F238E27FC236}">
                <a16:creationId xmlns:a16="http://schemas.microsoft.com/office/drawing/2014/main" id="{5B71CB62-F444-F5F5-1B8C-3513B0D2DD4A}"/>
              </a:ext>
            </a:extLst>
          </p:cNvPr>
          <p:cNvSpPr>
            <a:spLocks noChangeArrowheads="1"/>
          </p:cNvSpPr>
          <p:nvPr/>
        </p:nvSpPr>
        <p:spPr bwMode="auto">
          <a:xfrm rot="18942141">
            <a:off x="1308142" y="3600597"/>
            <a:ext cx="441962" cy="27077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0" name="四角形: 角を丸くする 4">
            <a:extLst>
              <a:ext uri="{FF2B5EF4-FFF2-40B4-BE49-F238E27FC236}">
                <a16:creationId xmlns:a16="http://schemas.microsoft.com/office/drawing/2014/main" id="{AF678800-8814-2718-F1AD-84E1327E33C1}"/>
              </a:ext>
            </a:extLst>
          </p:cNvPr>
          <p:cNvSpPr>
            <a:spLocks noChangeArrowheads="1"/>
          </p:cNvSpPr>
          <p:nvPr/>
        </p:nvSpPr>
        <p:spPr bwMode="auto">
          <a:xfrm rot="18942141">
            <a:off x="1299786" y="4835017"/>
            <a:ext cx="441962" cy="27077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1" name="矢印: 左 10">
            <a:extLst>
              <a:ext uri="{FF2B5EF4-FFF2-40B4-BE49-F238E27FC236}">
                <a16:creationId xmlns:a16="http://schemas.microsoft.com/office/drawing/2014/main" id="{B833E90C-17F4-3515-3447-2C23E0E10FEC}"/>
              </a:ext>
            </a:extLst>
          </p:cNvPr>
          <p:cNvSpPr/>
          <p:nvPr/>
        </p:nvSpPr>
        <p:spPr bwMode="auto">
          <a:xfrm rot="705569">
            <a:off x="2361048" y="6249966"/>
            <a:ext cx="955656" cy="412829"/>
          </a:xfrm>
          <a:prstGeom prst="leftArrow">
            <a:avLst>
              <a:gd name="adj1" fmla="val 70856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原発事故</a:t>
            </a:r>
          </a:p>
        </p:txBody>
      </p:sp>
      <p:sp>
        <p:nvSpPr>
          <p:cNvPr id="12" name="四角形: 角を丸くする 4">
            <a:extLst>
              <a:ext uri="{FF2B5EF4-FFF2-40B4-BE49-F238E27FC236}">
                <a16:creationId xmlns:a16="http://schemas.microsoft.com/office/drawing/2014/main" id="{6D357F08-2E28-FED8-F7C2-19F306AC174F}"/>
              </a:ext>
            </a:extLst>
          </p:cNvPr>
          <p:cNvSpPr>
            <a:spLocks noChangeArrowheads="1"/>
          </p:cNvSpPr>
          <p:nvPr/>
        </p:nvSpPr>
        <p:spPr bwMode="auto">
          <a:xfrm rot="18942141">
            <a:off x="2461797" y="2261888"/>
            <a:ext cx="547563" cy="319376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3" name="四角形: 角を丸くする 4">
            <a:extLst>
              <a:ext uri="{FF2B5EF4-FFF2-40B4-BE49-F238E27FC236}">
                <a16:creationId xmlns:a16="http://schemas.microsoft.com/office/drawing/2014/main" id="{3C5AFFB1-BB8A-912D-A5F4-37249700316A}"/>
              </a:ext>
            </a:extLst>
          </p:cNvPr>
          <p:cNvSpPr>
            <a:spLocks noChangeArrowheads="1"/>
          </p:cNvSpPr>
          <p:nvPr/>
        </p:nvSpPr>
        <p:spPr bwMode="auto">
          <a:xfrm rot="18942141">
            <a:off x="2473522" y="3573535"/>
            <a:ext cx="441962" cy="27077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4" name="四角形: 角を丸くする 4">
            <a:extLst>
              <a:ext uri="{FF2B5EF4-FFF2-40B4-BE49-F238E27FC236}">
                <a16:creationId xmlns:a16="http://schemas.microsoft.com/office/drawing/2014/main" id="{16B22D87-FEF7-1CD3-19BA-9EE37910D74C}"/>
              </a:ext>
            </a:extLst>
          </p:cNvPr>
          <p:cNvSpPr>
            <a:spLocks noChangeArrowheads="1"/>
          </p:cNvSpPr>
          <p:nvPr/>
        </p:nvSpPr>
        <p:spPr bwMode="auto">
          <a:xfrm rot="18942141">
            <a:off x="2473555" y="4841511"/>
            <a:ext cx="441962" cy="27077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5" name="四角形: 角を丸くする 4">
            <a:extLst>
              <a:ext uri="{FF2B5EF4-FFF2-40B4-BE49-F238E27FC236}">
                <a16:creationId xmlns:a16="http://schemas.microsoft.com/office/drawing/2014/main" id="{0AFD430E-67A9-E9B3-4A56-4452F9718FFF}"/>
              </a:ext>
            </a:extLst>
          </p:cNvPr>
          <p:cNvSpPr>
            <a:spLocks noChangeArrowheads="1"/>
          </p:cNvSpPr>
          <p:nvPr/>
        </p:nvSpPr>
        <p:spPr bwMode="auto">
          <a:xfrm rot="18942141">
            <a:off x="1348591" y="2982563"/>
            <a:ext cx="350122" cy="28715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6" name="四角形: 角を丸くする 4">
            <a:extLst>
              <a:ext uri="{FF2B5EF4-FFF2-40B4-BE49-F238E27FC236}">
                <a16:creationId xmlns:a16="http://schemas.microsoft.com/office/drawing/2014/main" id="{11AC6E47-09B1-885A-15EA-A777785866EA}"/>
              </a:ext>
            </a:extLst>
          </p:cNvPr>
          <p:cNvSpPr>
            <a:spLocks noChangeArrowheads="1"/>
          </p:cNvSpPr>
          <p:nvPr/>
        </p:nvSpPr>
        <p:spPr bwMode="auto">
          <a:xfrm rot="18942141">
            <a:off x="2475681" y="2899479"/>
            <a:ext cx="447434" cy="265163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21" name="四角形: 角を丸くする 4">
            <a:extLst>
              <a:ext uri="{FF2B5EF4-FFF2-40B4-BE49-F238E27FC236}">
                <a16:creationId xmlns:a16="http://schemas.microsoft.com/office/drawing/2014/main" id="{7CD9BD0F-F989-3093-25D8-F489D11EE12F}"/>
              </a:ext>
            </a:extLst>
          </p:cNvPr>
          <p:cNvSpPr>
            <a:spLocks noChangeArrowheads="1"/>
          </p:cNvSpPr>
          <p:nvPr/>
        </p:nvSpPr>
        <p:spPr bwMode="auto">
          <a:xfrm rot="18942141">
            <a:off x="8319612" y="2727492"/>
            <a:ext cx="547563" cy="319376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22" name="四角形: 角を丸くする 4">
            <a:extLst>
              <a:ext uri="{FF2B5EF4-FFF2-40B4-BE49-F238E27FC236}">
                <a16:creationId xmlns:a16="http://schemas.microsoft.com/office/drawing/2014/main" id="{E8AD52F9-E6B1-48CA-BAA7-B4B551951D9A}"/>
              </a:ext>
            </a:extLst>
          </p:cNvPr>
          <p:cNvSpPr>
            <a:spLocks noChangeArrowheads="1"/>
          </p:cNvSpPr>
          <p:nvPr/>
        </p:nvSpPr>
        <p:spPr bwMode="auto">
          <a:xfrm rot="18942141">
            <a:off x="8373282" y="3896526"/>
            <a:ext cx="441962" cy="27077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23" name="四角形: 角を丸くする 4">
            <a:extLst>
              <a:ext uri="{FF2B5EF4-FFF2-40B4-BE49-F238E27FC236}">
                <a16:creationId xmlns:a16="http://schemas.microsoft.com/office/drawing/2014/main" id="{3B21311C-EC9D-0215-1EF4-7FE928C0EA5C}"/>
              </a:ext>
            </a:extLst>
          </p:cNvPr>
          <p:cNvSpPr>
            <a:spLocks noChangeArrowheads="1"/>
          </p:cNvSpPr>
          <p:nvPr/>
        </p:nvSpPr>
        <p:spPr bwMode="auto">
          <a:xfrm rot="18942141">
            <a:off x="8364926" y="5156113"/>
            <a:ext cx="441962" cy="27077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24" name="四角形: 角を丸くする 4">
            <a:extLst>
              <a:ext uri="{FF2B5EF4-FFF2-40B4-BE49-F238E27FC236}">
                <a16:creationId xmlns:a16="http://schemas.microsoft.com/office/drawing/2014/main" id="{9D3D4FA9-878B-C9FE-6A39-81FD942894FF}"/>
              </a:ext>
            </a:extLst>
          </p:cNvPr>
          <p:cNvSpPr>
            <a:spLocks noChangeArrowheads="1"/>
          </p:cNvSpPr>
          <p:nvPr/>
        </p:nvSpPr>
        <p:spPr bwMode="auto">
          <a:xfrm rot="18942141">
            <a:off x="8410992" y="3268988"/>
            <a:ext cx="355600" cy="281541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589F19D0-F9AB-4EE5-93C6-28BC9E58E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" y="96168"/>
            <a:ext cx="9096376" cy="124341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化石燃料輸入量は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実は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減っている</a:t>
            </a:r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原発停止分は、省エネ・再エネでカバー済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8BCAD250-84E0-4172-B457-5FA59C4DABCB}"/>
              </a:ext>
            </a:extLst>
          </p:cNvPr>
          <p:cNvSpPr/>
          <p:nvPr/>
        </p:nvSpPr>
        <p:spPr bwMode="auto">
          <a:xfrm>
            <a:off x="7131960" y="2477202"/>
            <a:ext cx="1184456" cy="375734"/>
          </a:xfrm>
          <a:prstGeom prst="downArrow">
            <a:avLst>
              <a:gd name="adj1" fmla="val 78967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HGP創英角ﾎﾟｯﾌﾟ体" panose="040B0A00000000000000" pitchFamily="50" charset="-128"/>
              </a:rPr>
              <a:t>ｺﾛﾅ</a:t>
            </a:r>
            <a:r>
              <a:rPr lang="ja-JP" altLang="en-US" dirty="0">
                <a:solidFill>
                  <a:srgbClr val="002060"/>
                </a:solidFill>
              </a:rPr>
              <a:t>ｼｮｯｸ</a:t>
            </a:r>
            <a:endParaRPr lang="en-US" altLang="ja-JP" dirty="0">
              <a:solidFill>
                <a:srgbClr val="00206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161EBB0A-9693-3D7B-A2AD-0EFFD3092C57}"/>
              </a:ext>
            </a:extLst>
          </p:cNvPr>
          <p:cNvSpPr/>
          <p:nvPr/>
        </p:nvSpPr>
        <p:spPr bwMode="auto">
          <a:xfrm>
            <a:off x="6516216" y="4365104"/>
            <a:ext cx="2160240" cy="532608"/>
          </a:xfrm>
          <a:prstGeom prst="wedgeRoundRectCallout">
            <a:avLst>
              <a:gd name="adj1" fmla="val 36152"/>
              <a:gd name="adj2" fmla="val -6731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HGP創英角ﾎﾟｯﾌﾟ体" panose="040B0A00000000000000" pitchFamily="50" charset="-128"/>
              </a:rPr>
              <a:t>もっと省エネを進めれば</a:t>
            </a:r>
            <a:endParaRPr kumimoji="1" lang="en-US" altLang="ja-JP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2060"/>
                </a:solidFill>
              </a:rPr>
              <a:t>もっともっと減らせる</a:t>
            </a:r>
            <a:endParaRPr lang="en-US" altLang="ja-JP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8202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0ECCEB1B-184D-440F-8C31-A975BF347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3" y="116632"/>
            <a:ext cx="9072117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現実把握→対処のイロハとは</a:t>
            </a:r>
          </a:p>
        </p:txBody>
      </p:sp>
      <p:sp>
        <p:nvSpPr>
          <p:cNvPr id="3389443" name="Text Box 3">
            <a:extLst>
              <a:ext uri="{FF2B5EF4-FFF2-40B4-BE49-F238E27FC236}">
                <a16:creationId xmlns:a16="http://schemas.microsoft.com/office/drawing/2014/main" id="{B6294455-3018-40A5-89B8-C1F6EC3EC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908720"/>
            <a:ext cx="8820472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まずは</a:t>
            </a: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①事実の確認（＝入力）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次いで</a:t>
            </a: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②事実の解釈（＝出力）</a:t>
            </a:r>
            <a:endParaRPr lang="en-US" altLang="ja-JP" sz="5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600"/>
              </a:spcBef>
              <a:buFontTx/>
              <a:buNone/>
            </a:pPr>
            <a:r>
              <a:rPr lang="ja-JP" altLang="en-US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☜ ①と②を合わせて</a:t>
            </a:r>
            <a:r>
              <a:rPr lang="ja-JP" altLang="en-US" u="sng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事実認識</a:t>
            </a:r>
            <a:r>
              <a:rPr lang="ja-JP" altLang="en-US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を形成</a:t>
            </a:r>
            <a:endParaRPr lang="en-US" altLang="ja-JP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その上で </a:t>
            </a: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③事実への価値判断</a:t>
            </a:r>
            <a:endParaRPr lang="en-US" altLang="ja-JP" sz="5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その先に</a:t>
            </a: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④事実への対処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一般人は、</a:t>
            </a:r>
            <a:r>
              <a:rPr lang="ja-JP" altLang="en-US" sz="1800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思い込んだ</a:t>
            </a: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自説（③）に合う②を探して満足。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300"/>
              </a:spcBef>
              <a:buFontTx/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学者は、通説（②）を暗記し、</a:t>
            </a:r>
            <a:r>
              <a:rPr lang="ja-JP" altLang="en-US" sz="2800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それに反する</a:t>
            </a: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①は無視。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300"/>
              </a:spcBef>
              <a:buFontTx/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行政や企業は、①②③を飛ばして④に走りがち。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7898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0ECCEB1B-184D-440F-8C31-A975BF347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36664"/>
            <a:ext cx="9072117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人口が１２２万人に減った青森県。</a:t>
            </a:r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もし独立国だったら、世界では？</a:t>
            </a:r>
          </a:p>
        </p:txBody>
      </p:sp>
      <p:sp>
        <p:nvSpPr>
          <p:cNvPr id="3389443" name="Text Box 3">
            <a:extLst>
              <a:ext uri="{FF2B5EF4-FFF2-40B4-BE49-F238E27FC236}">
                <a16:creationId xmlns:a16="http://schemas.microsoft.com/office/drawing/2014/main" id="{B6294455-3018-40A5-89B8-C1F6EC3EC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966188"/>
            <a:ext cx="889248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</a:t>
            </a: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小さすぎて国にはなれない</a:t>
            </a:r>
          </a:p>
          <a:p>
            <a:pPr eaLnBrk="1" hangingPunct="1">
              <a:spcBef>
                <a:spcPts val="1800"/>
              </a:spcBef>
              <a:buFontTx/>
              <a:buNone/>
            </a:pP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</a:t>
            </a:r>
            <a:r>
              <a:rPr lang="ja-JP" altLang="en-US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世界２００国弱の中では</a:t>
            </a: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最小の部類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8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</a:t>
            </a:r>
            <a:r>
              <a:rPr lang="ja-JP" altLang="en-US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青森より小さい国は</a:t>
            </a: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４０ヶ国以上ある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24F365D-0824-4E82-8845-4227757BD9D6}"/>
              </a:ext>
            </a:extLst>
          </p:cNvPr>
          <p:cNvSpPr txBox="1"/>
          <p:nvPr/>
        </p:nvSpPr>
        <p:spPr>
          <a:xfrm>
            <a:off x="292989" y="3096533"/>
            <a:ext cx="907530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85A0D8B-B2F4-4FFF-97F3-98F6B73CCF15}"/>
              </a:ext>
            </a:extLst>
          </p:cNvPr>
          <p:cNvSpPr txBox="1"/>
          <p:nvPr/>
        </p:nvSpPr>
        <p:spPr>
          <a:xfrm>
            <a:off x="281193" y="2039642"/>
            <a:ext cx="834423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6A36E5E7-C676-424B-B9BB-5B79DF12FCBB}"/>
              </a:ext>
            </a:extLst>
          </p:cNvPr>
          <p:cNvSpPr/>
          <p:nvPr/>
        </p:nvSpPr>
        <p:spPr bwMode="auto">
          <a:xfrm>
            <a:off x="367448" y="4159019"/>
            <a:ext cx="663732" cy="638133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A502CB0F-A72F-D967-F4D2-9A3D31036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990" y="5232102"/>
            <a:ext cx="8670608" cy="15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800"/>
              </a:spcBef>
              <a:buFontTx/>
              <a:buNone/>
            </a:pPr>
            <a:r>
              <a:rPr lang="ja-JP" altLang="en-US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ちなみに青森市より小さい国も２０以上ありますよ。</a:t>
            </a:r>
            <a:endParaRPr lang="en-US" altLang="ja-JP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lnSpc>
                <a:spcPct val="85000"/>
              </a:lnSpc>
              <a:spcBef>
                <a:spcPts val="1200"/>
              </a:spcBef>
              <a:buFontTx/>
              <a:buNone/>
            </a:pPr>
            <a:r>
              <a:rPr lang="ja-JP" altLang="en-US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それでもどの国も、国連に議席があり、国際問題については、自国の態度を自国で表明します。</a:t>
            </a:r>
            <a:endParaRPr lang="en-US" altLang="ja-JP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438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43" grpId="0" build="p"/>
      <p:bldP spid="4" grpId="0" animBg="1"/>
      <p:bldP spid="5" grpId="0" animBg="1"/>
      <p:bldP spid="6" grpId="0" animBg="1"/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0ECCEB1B-184D-440F-8C31-A975BF347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3" y="116632"/>
            <a:ext cx="9072117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現実把握→対処のイロハとは</a:t>
            </a:r>
          </a:p>
        </p:txBody>
      </p:sp>
      <p:sp>
        <p:nvSpPr>
          <p:cNvPr id="3389443" name="Text Box 3">
            <a:extLst>
              <a:ext uri="{FF2B5EF4-FFF2-40B4-BE49-F238E27FC236}">
                <a16:creationId xmlns:a16="http://schemas.microsoft.com/office/drawing/2014/main" id="{B6294455-3018-40A5-89B8-C1F6EC3EC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908720"/>
            <a:ext cx="8820472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まずは</a:t>
            </a: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①事実の確認（＝入力）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次いで</a:t>
            </a: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②事実の解釈（＝出力）</a:t>
            </a:r>
            <a:endParaRPr lang="en-US" altLang="ja-JP" sz="5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600"/>
              </a:spcBef>
              <a:buFontTx/>
              <a:buNone/>
            </a:pPr>
            <a:r>
              <a:rPr lang="ja-JP" altLang="en-US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☜ ①と②を合わせて</a:t>
            </a:r>
            <a:r>
              <a:rPr lang="ja-JP" altLang="en-US" u="sng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事実認識</a:t>
            </a:r>
            <a:r>
              <a:rPr lang="ja-JP" altLang="en-US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を形成</a:t>
            </a:r>
            <a:endParaRPr lang="en-US" altLang="ja-JP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その上で </a:t>
            </a: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③事実への価値判断</a:t>
            </a:r>
            <a:endParaRPr lang="en-US" altLang="ja-JP" sz="5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その先に</a:t>
            </a: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④事実への対処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一般人は、自説（③）に合う②を探し、①はしない。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300"/>
              </a:spcBef>
              <a:buFontTx/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学者は、通説（②）を暗記し、</a:t>
            </a:r>
            <a:r>
              <a:rPr lang="ja-JP" altLang="en-US" sz="2800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それに反する</a:t>
            </a: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①は無視。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300"/>
              </a:spcBef>
              <a:buFontTx/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行政や企業は、①②③を飛ばして④に走りがち。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55B2DF3A-317F-561B-AD9B-ABAB48936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0723" y="977235"/>
            <a:ext cx="1461834" cy="72008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0CF04C54-D5FD-70A8-BCC4-C25CCA2CC584}"/>
              </a:ext>
            </a:extLst>
          </p:cNvPr>
          <p:cNvSpPr/>
          <p:nvPr/>
        </p:nvSpPr>
        <p:spPr bwMode="auto">
          <a:xfrm>
            <a:off x="5364088" y="553576"/>
            <a:ext cx="3744416" cy="415294"/>
          </a:xfrm>
          <a:prstGeom prst="wedgeRoundRectCallout">
            <a:avLst>
              <a:gd name="adj1" fmla="val -32956"/>
              <a:gd name="adj2" fmla="val 9314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ja-JP" altLang="en-US" sz="20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世の「空気」</a:t>
            </a:r>
            <a:r>
              <a:rPr kumimoji="1" lang="ja-JP" alt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GP創英角ﾎﾟｯﾌﾟ体" panose="040B0A00000000000000" pitchFamily="50" charset="-128"/>
              </a:rPr>
              <a:t>は無視し、自分で確認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BB3D16EC-29C3-7ACE-B276-0ABC0D9B4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016" y="1846227"/>
            <a:ext cx="1461834" cy="72008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120E0597-C806-4AB6-8A5A-7EC5F1B8EF55}"/>
              </a:ext>
            </a:extLst>
          </p:cNvPr>
          <p:cNvSpPr/>
          <p:nvPr/>
        </p:nvSpPr>
        <p:spPr bwMode="auto">
          <a:xfrm>
            <a:off x="6012160" y="2383839"/>
            <a:ext cx="3096344" cy="415294"/>
          </a:xfrm>
          <a:prstGeom prst="wedgeRoundRectCallout">
            <a:avLst>
              <a:gd name="adj1" fmla="val -46079"/>
              <a:gd name="adj2" fmla="val -82593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GP創英角ﾎﾟｯﾌﾟ体" panose="040B0A00000000000000" pitchFamily="50" charset="-128"/>
              </a:rPr>
              <a:t>誰かの解釈の丸覚えは禁物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0B4302B1-B7B6-C1DE-D654-DEA9162D8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9628" y="3371680"/>
            <a:ext cx="2804819" cy="72008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8878DA7B-A7C5-AB6B-48D0-B0D2597ABEAE}"/>
              </a:ext>
            </a:extLst>
          </p:cNvPr>
          <p:cNvSpPr/>
          <p:nvPr/>
        </p:nvSpPr>
        <p:spPr bwMode="auto">
          <a:xfrm>
            <a:off x="7308304" y="4125316"/>
            <a:ext cx="1800200" cy="864096"/>
          </a:xfrm>
          <a:prstGeom prst="wedgeRoundRectCallout">
            <a:avLst>
              <a:gd name="adj1" fmla="val -31494"/>
              <a:gd name="adj2" fmla="val -68030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0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先にここに話の</a:t>
            </a:r>
            <a:endParaRPr lang="en-US" altLang="ja-JP" sz="2000" dirty="0">
              <a:solidFill>
                <a:srgbClr val="002060"/>
              </a:solidFill>
              <a:latin typeface="HGP創英角ﾎﾟｯﾌﾟ体" panose="040B0A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0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飛ぶ人は、</a:t>
            </a:r>
            <a:r>
              <a:rPr lang="en-US" altLang="ja-JP" sz="20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99</a:t>
            </a:r>
            <a:r>
              <a:rPr lang="ja-JP" altLang="en-US" sz="20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％</a:t>
            </a:r>
            <a:endParaRPr lang="en-US" altLang="ja-JP" sz="2000" dirty="0">
              <a:solidFill>
                <a:srgbClr val="002060"/>
              </a:solidFill>
              <a:latin typeface="HGP創英角ﾎﾟｯﾌﾟ体" panose="040B0A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｢</a:t>
            </a:r>
            <a:r>
              <a:rPr lang="ja-JP" altLang="en-US" sz="20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確認</a:t>
            </a:r>
            <a:r>
              <a:rPr lang="en-US" altLang="ja-JP" sz="20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｣</a:t>
            </a:r>
            <a:r>
              <a:rPr lang="ja-JP" altLang="en-US" sz="20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が不足。</a:t>
            </a:r>
            <a:endParaRPr lang="en-US" altLang="ja-JP" sz="2000" dirty="0">
              <a:solidFill>
                <a:srgbClr val="00206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804F9640-17E4-56E2-82C5-105EA31EB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9629" y="4260943"/>
            <a:ext cx="1461834" cy="72008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84ABAA6B-7E6A-B5D9-634B-706EFC27F4AE}"/>
              </a:ext>
            </a:extLst>
          </p:cNvPr>
          <p:cNvSpPr/>
          <p:nvPr/>
        </p:nvSpPr>
        <p:spPr bwMode="auto">
          <a:xfrm>
            <a:off x="6084168" y="5133428"/>
            <a:ext cx="1800200" cy="864096"/>
          </a:xfrm>
          <a:prstGeom prst="wedgeRoundRectCallout">
            <a:avLst>
              <a:gd name="adj1" fmla="val -31494"/>
              <a:gd name="adj2" fmla="val -68030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0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先にここに話の</a:t>
            </a:r>
            <a:endParaRPr lang="en-US" altLang="ja-JP" sz="2000" dirty="0">
              <a:solidFill>
                <a:srgbClr val="002060"/>
              </a:solidFill>
              <a:latin typeface="HGP創英角ﾎﾟｯﾌﾟ体" panose="040B0A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0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飛ぶ人は、</a:t>
            </a:r>
            <a:r>
              <a:rPr lang="en-US" altLang="ja-JP" sz="20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99</a:t>
            </a:r>
            <a:r>
              <a:rPr lang="ja-JP" altLang="en-US" sz="20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％</a:t>
            </a:r>
            <a:endParaRPr lang="en-US" altLang="ja-JP" sz="2000" dirty="0">
              <a:solidFill>
                <a:srgbClr val="002060"/>
              </a:solidFill>
              <a:latin typeface="HGP創英角ﾎﾟｯﾌﾟ体" panose="040B0A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0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対処の邪魔。</a:t>
            </a:r>
            <a:endParaRPr lang="en-US" altLang="ja-JP" sz="2000" dirty="0">
              <a:solidFill>
                <a:srgbClr val="002060"/>
              </a:solidFill>
              <a:latin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79490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43" grpId="0" build="p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0B4937E4-24B0-BC1C-8A41-72CDC5D1A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3200196"/>
            <a:ext cx="3736027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赤字転落</a:t>
            </a:r>
            <a:endParaRPr lang="en-US" altLang="ja-JP" sz="48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黒字半減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黒字倍増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0ECCEB1B-184D-440F-8C31-A975BF347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028650"/>
            <a:ext cx="9144000" cy="153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バブル期の９０年と昨年</a:t>
            </a:r>
            <a:r>
              <a:rPr lang="en-US" altLang="ja-JP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２２年</a:t>
            </a:r>
            <a:r>
              <a:rPr lang="en-US" altLang="ja-JP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を比べる　　　　　と</a:t>
            </a: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日本の経常収支（兆円）は？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1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＠財務省 国際収支状況</a:t>
            </a:r>
          </a:p>
        </p:txBody>
      </p:sp>
      <p:sp>
        <p:nvSpPr>
          <p:cNvPr id="3389443" name="Text Box 3">
            <a:extLst>
              <a:ext uri="{FF2B5EF4-FFF2-40B4-BE49-F238E27FC236}">
                <a16:creationId xmlns:a16="http://schemas.microsoft.com/office/drawing/2014/main" id="{B6294455-3018-40A5-89B8-C1F6EC3EC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0666" y="2616903"/>
            <a:ext cx="5473640" cy="398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ヒント</a:t>
            </a:r>
            <a:r>
              <a:rPr lang="en-US" altLang="ja-JP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:</a:t>
            </a:r>
          </a:p>
          <a:p>
            <a:pPr marL="536575" indent="-536575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経常収支は「㈱日本の経常利益」のようなものです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経常収支は、輸出－輸入に金利配当や観光、ソフト代金などを足した合計です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海外からの観光収入は、９０年も２２年もわずかでした</a:t>
            </a:r>
            <a:endParaRPr lang="en-US" altLang="ja-JP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D4D79601-67AB-4CF4-95B5-C172956B87B6}"/>
              </a:ext>
            </a:extLst>
          </p:cNvPr>
          <p:cNvSpPr/>
          <p:nvPr/>
        </p:nvSpPr>
        <p:spPr bwMode="auto">
          <a:xfrm>
            <a:off x="98672" y="5014726"/>
            <a:ext cx="663732" cy="638133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B00A2F-DE4F-4FD5-92EF-23D9DD1D86B5}"/>
              </a:ext>
            </a:extLst>
          </p:cNvPr>
          <p:cNvSpPr txBox="1"/>
          <p:nvPr/>
        </p:nvSpPr>
        <p:spPr>
          <a:xfrm>
            <a:off x="10329" y="4073578"/>
            <a:ext cx="927831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67B2E73-E3A5-4E89-923C-5C9C9C0F01BF}"/>
              </a:ext>
            </a:extLst>
          </p:cNvPr>
          <p:cNvSpPr txBox="1"/>
          <p:nvPr/>
        </p:nvSpPr>
        <p:spPr>
          <a:xfrm>
            <a:off x="10329" y="3204587"/>
            <a:ext cx="907530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A71DB3FB-7434-C139-EC2D-64CF7D843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" y="79582"/>
            <a:ext cx="8964613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ガラパゴス日本の国際競争②</a:t>
            </a:r>
            <a:endParaRPr lang="en-US" altLang="ja-JP" sz="3600" u="sng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6514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389443" grpId="0" uiExpand="1" build="p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8D5843C-FA90-1275-1E9B-3CBA45726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787827" cy="5543525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9B694FE1-1737-6A6F-A69C-D55D1D653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167" y="116632"/>
            <a:ext cx="9194334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430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2286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3429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4572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914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1371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0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輸入増を</a:t>
            </a: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金利配当</a:t>
            </a:r>
            <a:r>
              <a:rPr lang="ja-JP" altLang="en-US" sz="40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でカバーし</a:t>
            </a: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黒字維持</a:t>
            </a:r>
            <a:endParaRPr lang="ja-JP" altLang="en-US" dirty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D2233420-F641-71C1-F4FC-B8BA39E6A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1227" y="5832450"/>
            <a:ext cx="232430" cy="620886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73AAE7F3-6F96-A7EB-323A-3B97C5C24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2837" y="3348603"/>
            <a:ext cx="343262" cy="22441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8A22B9A1-F260-9B7B-0B5A-F2B42F8C7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078" y="5840839"/>
            <a:ext cx="232430" cy="620886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6ABC3277-FBC4-7CA9-3EED-E5E945232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0466" y="3315048"/>
            <a:ext cx="240820" cy="23280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10994334-C50D-BFA7-571B-8502186150FA}"/>
              </a:ext>
            </a:extLst>
          </p:cNvPr>
          <p:cNvSpPr/>
          <p:nvPr/>
        </p:nvSpPr>
        <p:spPr bwMode="auto">
          <a:xfrm>
            <a:off x="4339042" y="1582193"/>
            <a:ext cx="4210332" cy="288032"/>
          </a:xfrm>
          <a:prstGeom prst="wedgeRoundRectCallout">
            <a:avLst>
              <a:gd name="adj1" fmla="val 53705"/>
              <a:gd name="adj2" fmla="val 43965"/>
              <a:gd name="adj3" fmla="val 16667"/>
            </a:avLst>
          </a:prstGeom>
          <a:solidFill>
            <a:srgbClr val="FFE5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2060"/>
                </a:solidFill>
              </a:rPr>
              <a:t>外国に投資した人と企業は金利配当でウハウハ</a:t>
            </a:r>
            <a:endParaRPr lang="en-US" altLang="ja-JP" dirty="0">
              <a:solidFill>
                <a:srgbClr val="002060"/>
              </a:solidFill>
            </a:endParaRP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6452595E-E5EA-08D8-2B0B-D614B8841484}"/>
              </a:ext>
            </a:extLst>
          </p:cNvPr>
          <p:cNvSpPr/>
          <p:nvPr/>
        </p:nvSpPr>
        <p:spPr bwMode="auto">
          <a:xfrm>
            <a:off x="3635896" y="5013176"/>
            <a:ext cx="4930412" cy="262631"/>
          </a:xfrm>
          <a:prstGeom prst="wedgeRoundRectCallout">
            <a:avLst>
              <a:gd name="adj1" fmla="val 52901"/>
              <a:gd name="adj2" fmla="val -100070"/>
              <a:gd name="adj3" fmla="val 16667"/>
            </a:avLst>
          </a:prstGeom>
          <a:solidFill>
            <a:srgbClr val="FFE5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2060"/>
                </a:solidFill>
              </a:rPr>
              <a:t>外国に投資していない人と企業は輸入物価高でヒーヒー</a:t>
            </a:r>
            <a:endParaRPr lang="en-US" altLang="ja-JP" dirty="0">
              <a:solidFill>
                <a:srgbClr val="002060"/>
              </a:solidFill>
            </a:endParaRP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912A3F45-EF3F-9744-DA9F-9E98C92EA97C}"/>
              </a:ext>
            </a:extLst>
          </p:cNvPr>
          <p:cNvSpPr/>
          <p:nvPr/>
        </p:nvSpPr>
        <p:spPr bwMode="auto">
          <a:xfrm>
            <a:off x="3987469" y="5330881"/>
            <a:ext cx="4570372" cy="321900"/>
          </a:xfrm>
          <a:prstGeom prst="wedgeRoundRectCallout">
            <a:avLst>
              <a:gd name="adj1" fmla="val 52901"/>
              <a:gd name="adj2" fmla="val -32370"/>
              <a:gd name="adj3" fmla="val 16667"/>
            </a:avLst>
          </a:prstGeom>
          <a:solidFill>
            <a:srgbClr val="FFE5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2060"/>
                </a:solidFill>
              </a:rPr>
              <a:t>インバウンド停止で、ソフトウェア代金の分だけ赤字に</a:t>
            </a:r>
            <a:endParaRPr lang="en-US" altLang="ja-JP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344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98B1887-8387-3B2A-E2FC-B68F693D07DD}"/>
              </a:ext>
            </a:extLst>
          </p:cNvPr>
          <p:cNvSpPr txBox="1"/>
          <p:nvPr/>
        </p:nvSpPr>
        <p:spPr>
          <a:xfrm>
            <a:off x="22211" y="116632"/>
            <a:ext cx="9145016" cy="675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ja-JP" altLang="en-US" sz="4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“みんなで考える”から間違える</a:t>
            </a:r>
            <a:endParaRPr lang="en-US" altLang="ja-JP" sz="48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85000"/>
              </a:lnSpc>
              <a:spcBef>
                <a:spcPts val="2400"/>
              </a:spcBef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お受験教育は“思考停止”の訓練</a:t>
            </a:r>
            <a:endParaRPr lang="en-US" altLang="ja-JP" sz="48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</a:pPr>
            <a:r>
              <a:rPr lang="ja-JP" altLang="en-US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← 自分で確かめず、“みんなの考え”を暗記</a:t>
            </a:r>
            <a:endParaRPr lang="en-US" altLang="ja-JP" sz="36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</a:pPr>
            <a:endParaRPr lang="en-US" altLang="ja-JP" sz="12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→ 「世の空気</a:t>
            </a:r>
            <a:r>
              <a:rPr lang="ja-JP" altLang="en-US" sz="32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脳を</a:t>
            </a:r>
            <a:r>
              <a:rPr lang="ja-JP" altLang="en-US" sz="32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日々自動的に</a:t>
            </a: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上書きし、考えが</a:t>
            </a:r>
            <a:r>
              <a:rPr lang="ja-JP" altLang="en-US" sz="32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無意識に</a:t>
            </a: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変わる人」になってしまう</a:t>
            </a:r>
            <a:endParaRPr lang="ja-JP" altLang="en-US" sz="32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</a:pPr>
            <a:endParaRPr lang="en-US" altLang="ja-JP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</a:pPr>
            <a:r>
              <a:rPr lang="ja-JP" altLang="en-US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← 受験の勝者は“手足の付いた</a:t>
            </a:r>
            <a:r>
              <a:rPr lang="en-US" altLang="ja-JP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ChatGPT</a:t>
            </a:r>
            <a:r>
              <a:rPr lang="ja-JP" altLang="en-US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”</a:t>
            </a:r>
          </a:p>
          <a:p>
            <a:pPr algn="ctr">
              <a:lnSpc>
                <a:spcPct val="85000"/>
              </a:lnSpc>
              <a:spcBef>
                <a:spcPts val="1800"/>
              </a:spcBef>
            </a:pP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→ 事柄の正誤を“みんなが言っている”かどうかで判断</a:t>
            </a:r>
            <a:endParaRPr lang="en-US" altLang="ja-JP" sz="2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600"/>
              </a:spcBef>
            </a:pP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→ “みんなの考え”と事実は違う、というような話を聞いても　「</a:t>
            </a:r>
            <a:r>
              <a:rPr lang="en-US" altLang="ja-JP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『</a:t>
            </a: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見方</a:t>
            </a:r>
            <a:r>
              <a:rPr lang="en-US" altLang="ja-JP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』</a:t>
            </a: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によってはそうも見えるのね」としか考えられない</a:t>
            </a:r>
          </a:p>
          <a:p>
            <a:pPr algn="ctr">
              <a:lnSpc>
                <a:spcPct val="85000"/>
              </a:lnSpc>
              <a:spcBef>
                <a:spcPts val="1800"/>
              </a:spcBef>
            </a:pPr>
            <a:r>
              <a:rPr lang="ja-JP" altLang="en-US" sz="2800" dirty="0">
                <a:solidFill>
                  <a:srgbClr val="FF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何が事実か、自分で確認する訓練をして来なかった人には</a:t>
            </a:r>
            <a:endParaRPr lang="en-US" altLang="ja-JP" sz="2800" dirty="0">
              <a:solidFill>
                <a:srgbClr val="FF66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85000"/>
              </a:lnSpc>
              <a:spcBef>
                <a:spcPts val="600"/>
              </a:spcBef>
            </a:pPr>
            <a:r>
              <a:rPr lang="en-US" altLang="ja-JP" sz="2800" dirty="0">
                <a:solidFill>
                  <a:srgbClr val="FF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“</a:t>
            </a:r>
            <a:r>
              <a:rPr lang="ja-JP" altLang="en-US" sz="2800" dirty="0">
                <a:solidFill>
                  <a:srgbClr val="FF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みんなの考え</a:t>
            </a:r>
            <a:r>
              <a:rPr lang="en-US" altLang="ja-JP" sz="2800" dirty="0">
                <a:solidFill>
                  <a:srgbClr val="FF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”</a:t>
            </a:r>
            <a:r>
              <a:rPr lang="ja-JP" altLang="en-US" sz="2800" dirty="0">
                <a:solidFill>
                  <a:srgbClr val="FF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</a:t>
            </a:r>
            <a:r>
              <a:rPr lang="ja-JP" altLang="en-US" sz="4800" dirty="0">
                <a:solidFill>
                  <a:srgbClr val="FF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“アンラーニング”が必要</a:t>
            </a:r>
            <a:endParaRPr lang="en-US" altLang="ja-JP" sz="4800" dirty="0">
              <a:solidFill>
                <a:srgbClr val="FF66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91517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98B1887-8387-3B2A-E2FC-B68F693D07DD}"/>
              </a:ext>
            </a:extLst>
          </p:cNvPr>
          <p:cNvSpPr txBox="1"/>
          <p:nvPr/>
        </p:nvSpPr>
        <p:spPr>
          <a:xfrm>
            <a:off x="22211" y="116632"/>
            <a:ext cx="9145016" cy="675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ja-JP" altLang="en-US" sz="4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“みんなで考える”から間違える</a:t>
            </a:r>
            <a:endParaRPr lang="en-US" altLang="ja-JP" sz="48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85000"/>
              </a:lnSpc>
              <a:spcBef>
                <a:spcPts val="2400"/>
              </a:spcBef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お受験教育は“思考停止”の訓練</a:t>
            </a:r>
            <a:endParaRPr lang="en-US" altLang="ja-JP" sz="48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</a:pPr>
            <a:r>
              <a:rPr lang="ja-JP" altLang="en-US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← 自分で確かめず、“みんなの考え”を暗記</a:t>
            </a:r>
            <a:endParaRPr lang="en-US" altLang="ja-JP" sz="36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</a:pPr>
            <a:endParaRPr lang="en-US" altLang="ja-JP" sz="12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→ 「世の空気</a:t>
            </a:r>
            <a:r>
              <a:rPr lang="ja-JP" altLang="en-US" sz="32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脳を</a:t>
            </a:r>
            <a:r>
              <a:rPr lang="ja-JP" altLang="en-US" sz="32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日々自動的に</a:t>
            </a: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上書きし、考えが</a:t>
            </a:r>
            <a:r>
              <a:rPr lang="ja-JP" altLang="en-US" sz="32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無意識に</a:t>
            </a: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変わる人」になってしまう</a:t>
            </a:r>
            <a:endParaRPr lang="ja-JP" altLang="en-US" sz="32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</a:pPr>
            <a:endParaRPr lang="en-US" altLang="ja-JP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</a:pPr>
            <a:r>
              <a:rPr lang="ja-JP" altLang="en-US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←受験の勝者は“手足の付いた</a:t>
            </a:r>
            <a:r>
              <a:rPr lang="en-US" altLang="ja-JP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ChatGPT</a:t>
            </a:r>
            <a:r>
              <a:rPr lang="ja-JP" altLang="en-US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”</a:t>
            </a:r>
          </a:p>
          <a:p>
            <a:pPr algn="ctr">
              <a:lnSpc>
                <a:spcPct val="85000"/>
              </a:lnSpc>
              <a:spcBef>
                <a:spcPts val="1800"/>
              </a:spcBef>
            </a:pP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→ 事柄の正誤を“みんなが言っている”かどうかで判断</a:t>
            </a:r>
            <a:endParaRPr lang="en-US" altLang="ja-JP" sz="2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600"/>
              </a:spcBef>
            </a:pP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→ “みんなの考え”と事実は違う、というような話を聞いても　「</a:t>
            </a:r>
            <a:r>
              <a:rPr lang="en-US" altLang="ja-JP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『</a:t>
            </a: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見方</a:t>
            </a:r>
            <a:r>
              <a:rPr lang="en-US" altLang="ja-JP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』</a:t>
            </a: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によってはそうも見えるのね」としか考えられない</a:t>
            </a:r>
          </a:p>
          <a:p>
            <a:pPr algn="ctr">
              <a:lnSpc>
                <a:spcPct val="85000"/>
              </a:lnSpc>
              <a:spcBef>
                <a:spcPts val="1800"/>
              </a:spcBef>
            </a:pPr>
            <a:r>
              <a:rPr lang="ja-JP" altLang="en-US" sz="2800" dirty="0">
                <a:solidFill>
                  <a:srgbClr val="FF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何が事実か、自分で確認する訓練をして来なかった人には</a:t>
            </a:r>
            <a:endParaRPr lang="en-US" altLang="ja-JP" sz="2800" dirty="0">
              <a:solidFill>
                <a:srgbClr val="FF66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85000"/>
              </a:lnSpc>
              <a:spcBef>
                <a:spcPts val="600"/>
              </a:spcBef>
            </a:pPr>
            <a:r>
              <a:rPr lang="en-US" altLang="ja-JP" sz="2800" dirty="0">
                <a:solidFill>
                  <a:srgbClr val="FF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“</a:t>
            </a:r>
            <a:r>
              <a:rPr lang="ja-JP" altLang="en-US" sz="2800" dirty="0">
                <a:solidFill>
                  <a:srgbClr val="FF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みんなの考え</a:t>
            </a:r>
            <a:r>
              <a:rPr lang="en-US" altLang="ja-JP" sz="2800" dirty="0">
                <a:solidFill>
                  <a:srgbClr val="FF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”</a:t>
            </a:r>
            <a:r>
              <a:rPr lang="ja-JP" altLang="en-US" sz="2800" dirty="0">
                <a:solidFill>
                  <a:srgbClr val="FF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</a:t>
            </a:r>
            <a:r>
              <a:rPr lang="ja-JP" altLang="en-US" sz="4800" dirty="0">
                <a:solidFill>
                  <a:srgbClr val="FF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“アンラーニング”が必要</a:t>
            </a:r>
            <a:endParaRPr lang="en-US" altLang="ja-JP" sz="4800" dirty="0">
              <a:solidFill>
                <a:srgbClr val="FF66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AutoShape 26">
            <a:extLst>
              <a:ext uri="{FF2B5EF4-FFF2-40B4-BE49-F238E27FC236}">
                <a16:creationId xmlns:a16="http://schemas.microsoft.com/office/drawing/2014/main" id="{96DCA83A-A7CC-1308-C571-9CFEEC44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11" y="0"/>
            <a:ext cx="9099577" cy="6858000"/>
          </a:xfrm>
          <a:prstGeom prst="star24">
            <a:avLst>
              <a:gd name="adj" fmla="val 46787"/>
            </a:avLst>
          </a:prstGeom>
          <a:solidFill>
            <a:srgbClr val="CCFFCC"/>
          </a:solidFill>
          <a:ln w="762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9pPr>
          </a:lstStyle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2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アンラーニングとは</a:t>
            </a:r>
            <a:endParaRPr lang="en-US" altLang="ja-JP" sz="36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ラーニングの逆の作業。</a:t>
            </a:r>
            <a:endParaRPr lang="en-US" altLang="ja-JP" sz="36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1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ラーニング＝“正解”の丸暗記。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アンラーニング＝反証の多い“正解”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を、「事実ではない」と理解すること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US" altLang="ja-JP" sz="12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altLang="ja-JP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アンラーニングは、何か別の“正解”を</a:t>
            </a:r>
            <a:endParaRPr lang="en-US" altLang="ja-JP" sz="36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覚えることではない。</a:t>
            </a:r>
            <a:endParaRPr lang="en-US" altLang="ja-JP" sz="36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12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思考を停止させず、</a:t>
            </a:r>
            <a:r>
              <a:rPr lang="ja-JP" altLang="en-US" sz="4800" u="sng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正解の</a:t>
            </a:r>
            <a:endParaRPr lang="en-US" altLang="ja-JP" sz="4800" u="sng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800" u="sng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ない状態に耐える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こと。</a:t>
            </a:r>
            <a:endParaRPr lang="en-US" altLang="ja-JP" sz="48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その方が人生</a:t>
            </a:r>
            <a:r>
              <a:rPr lang="ja-JP" altLang="en-US" sz="12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面白い！</a:t>
            </a:r>
            <a:endParaRPr lang="en-US" altLang="ja-JP" sz="3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2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00000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0ECCEB1B-184D-440F-8C31-A975BF347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15" y="908720"/>
            <a:ext cx="8748589" cy="104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日本が経常収支赤字の相手は？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昨年（２０</a:t>
            </a:r>
            <a:r>
              <a:rPr lang="en-US" altLang="ja-JP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２年）</a:t>
            </a:r>
            <a:r>
              <a:rPr lang="en-US" altLang="ja-JP" sz="1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©</a:t>
            </a:r>
            <a:r>
              <a:rPr lang="ja-JP" altLang="en-US" sz="1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財務省国際収支状況</a:t>
            </a:r>
          </a:p>
        </p:txBody>
      </p:sp>
      <p:sp>
        <p:nvSpPr>
          <p:cNvPr id="3389443" name="Text Box 3">
            <a:extLst>
              <a:ext uri="{FF2B5EF4-FFF2-40B4-BE49-F238E27FC236}">
                <a16:creationId xmlns:a16="http://schemas.microsoft.com/office/drawing/2014/main" id="{B6294455-3018-40A5-89B8-C1F6EC3EC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647572"/>
            <a:ext cx="8820472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対 米国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対 中国（＋香港）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対 韓国</a:t>
            </a:r>
            <a:endParaRPr lang="en-US" altLang="ja-JP" sz="48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 対 台湾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 対 ドイツ</a:t>
            </a:r>
            <a:endParaRPr lang="en-US" altLang="ja-JP" sz="48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⑥ 対 イタリア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⑦ 対 スイス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431E95B4-549D-8A9B-31F5-85717E817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" y="44624"/>
            <a:ext cx="8964613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ガラパゴス日本の国際競争</a:t>
            </a:r>
            <a:endParaRPr lang="en-US" altLang="ja-JP" sz="3600" u="sng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631ED87-B0BF-D118-71C9-FED7A1E5BD23}"/>
              </a:ext>
            </a:extLst>
          </p:cNvPr>
          <p:cNvSpPr txBox="1"/>
          <p:nvPr/>
        </p:nvSpPr>
        <p:spPr>
          <a:xfrm>
            <a:off x="4572000" y="3759072"/>
            <a:ext cx="4248472" cy="262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ちなみに、化石燃料産出国に対しては大赤字</a:t>
            </a:r>
            <a:endParaRPr lang="en-US" altLang="ja-JP" sz="28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  <a:p>
            <a:pPr algn="r">
              <a:lnSpc>
                <a:spcPct val="80000"/>
              </a:lnSpc>
              <a:spcBef>
                <a:spcPts val="1200"/>
              </a:spcBef>
            </a:pPr>
            <a:r>
              <a:rPr kumimoji="1"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対中東 △１４兆円</a:t>
            </a:r>
            <a:endParaRPr kumimoji="1" lang="en-US" altLang="ja-JP" sz="28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  <a:p>
            <a:pPr algn="r">
              <a:lnSpc>
                <a:spcPct val="80000"/>
              </a:lnSpc>
              <a:spcBef>
                <a:spcPts val="1200"/>
              </a:spcBef>
            </a:pP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対豪州 △７兆円</a:t>
            </a:r>
            <a:endParaRPr lang="en-US" altLang="ja-JP" sz="28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  <a:p>
            <a:pPr algn="r">
              <a:lnSpc>
                <a:spcPct val="80000"/>
              </a:lnSpc>
              <a:spcBef>
                <a:spcPts val="1200"/>
              </a:spcBef>
            </a:pPr>
            <a:r>
              <a:rPr kumimoji="1"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対ｲﾝﾄﾞﾈｼｱ</a:t>
            </a:r>
            <a:r>
              <a:rPr kumimoji="1" lang="en-US" altLang="ja-JP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+</a:t>
            </a:r>
            <a:r>
              <a:rPr kumimoji="1"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ﾏﾚｰｼｱ</a:t>
            </a:r>
            <a:r>
              <a:rPr kumimoji="1" lang="en-US" altLang="ja-JP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+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kumimoji="1"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ﾍﾞﾄﾅﾑ</a:t>
            </a: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で△４兆円</a:t>
            </a:r>
            <a:endParaRPr kumimoji="1" lang="ja-JP" altLang="en-US" sz="28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7772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43" grpId="0" uiExpand="1" build="p"/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0ECCEB1B-184D-440F-8C31-A975BF347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15" y="908720"/>
            <a:ext cx="8748589" cy="104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日本が経常収支赤字の相手は？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昨年（２０</a:t>
            </a:r>
            <a:r>
              <a:rPr lang="en-US" altLang="ja-JP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２年） </a:t>
            </a:r>
            <a:r>
              <a:rPr lang="en-US" altLang="ja-JP" sz="1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©</a:t>
            </a:r>
            <a:r>
              <a:rPr lang="ja-JP" altLang="en-US" sz="1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財務省国際収支状況</a:t>
            </a:r>
          </a:p>
        </p:txBody>
      </p:sp>
      <p:sp>
        <p:nvSpPr>
          <p:cNvPr id="3389443" name="Text Box 3">
            <a:extLst>
              <a:ext uri="{FF2B5EF4-FFF2-40B4-BE49-F238E27FC236}">
                <a16:creationId xmlns:a16="http://schemas.microsoft.com/office/drawing/2014/main" id="{B6294455-3018-40A5-89B8-C1F6EC3EC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647572"/>
            <a:ext cx="8820472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対 米国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対 中国（＋香港）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対 韓国</a:t>
            </a:r>
            <a:endParaRPr lang="en-US" altLang="ja-JP" sz="48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 対 台湾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 対 ドイツ</a:t>
            </a:r>
            <a:endParaRPr lang="en-US" altLang="ja-JP" sz="48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⑥ 対 イタリア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⑦ 対 スイス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431E95B4-549D-8A9B-31F5-85717E817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" y="44624"/>
            <a:ext cx="8964613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ガラパゴス日本の国際競争</a:t>
            </a:r>
            <a:endParaRPr lang="en-US" altLang="ja-JP" sz="3600" u="sng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7CBFA2-E674-D135-5619-528EE800B9E2}"/>
              </a:ext>
            </a:extLst>
          </p:cNvPr>
          <p:cNvSpPr txBox="1"/>
          <p:nvPr/>
        </p:nvSpPr>
        <p:spPr>
          <a:xfrm>
            <a:off x="64161" y="1556792"/>
            <a:ext cx="1927438" cy="78175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お得意様第</a:t>
            </a:r>
            <a:r>
              <a:rPr kumimoji="1"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1</a:t>
            </a:r>
            <a:r>
              <a: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号</a:t>
            </a:r>
            <a:endParaRPr kumimoji="1" lang="en-US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日本の黒字は</a:t>
            </a:r>
            <a:endParaRPr kumimoji="1"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17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兆円</a:t>
            </a: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/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年</a:t>
            </a:r>
            <a:endParaRPr kumimoji="1" lang="ja-JP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0BFC0F7-0F87-FCB4-FBB1-DABEC8C50356}"/>
              </a:ext>
            </a:extLst>
          </p:cNvPr>
          <p:cNvSpPr txBox="1"/>
          <p:nvPr/>
        </p:nvSpPr>
        <p:spPr>
          <a:xfrm>
            <a:off x="3528267" y="1988025"/>
            <a:ext cx="5508229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kumimoji="1" lang="ja-JP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☜黒字相手</a:t>
            </a:r>
            <a:r>
              <a:rPr lang="en-US" altLang="ja-JP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2</a:t>
            </a:r>
            <a:r>
              <a:rPr kumimoji="1" lang="ja-JP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位はシンガポール</a:t>
            </a:r>
            <a:endParaRPr kumimoji="1" lang="en-US" altLang="ja-JP" sz="32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r">
              <a:lnSpc>
                <a:spcPct val="80000"/>
              </a:lnSpc>
            </a:pPr>
            <a:r>
              <a:rPr lang="en-US" altLang="ja-JP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3</a:t>
            </a:r>
            <a:r>
              <a:rPr lang="ja-JP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位はオランダ</a:t>
            </a:r>
            <a:endParaRPr lang="en-US" altLang="ja-JP" sz="3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r">
              <a:lnSpc>
                <a:spcPct val="80000"/>
              </a:lnSpc>
            </a:pPr>
            <a:r>
              <a:rPr lang="en-US" altLang="ja-JP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4</a:t>
            </a:r>
            <a:r>
              <a:rPr lang="ja-JP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位は英国</a:t>
            </a:r>
            <a:endParaRPr kumimoji="1" lang="ja-JP" altLang="en-US" sz="3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2875E36-463C-F4DC-B4C6-D3761CF144B0}"/>
              </a:ext>
            </a:extLst>
          </p:cNvPr>
          <p:cNvSpPr txBox="1"/>
          <p:nvPr/>
        </p:nvSpPr>
        <p:spPr>
          <a:xfrm>
            <a:off x="64161" y="2348880"/>
            <a:ext cx="1927438" cy="78175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お得意様第</a:t>
            </a:r>
            <a:r>
              <a:rPr kumimoji="1"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5</a:t>
            </a:r>
            <a:r>
              <a: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号</a:t>
            </a:r>
            <a:endParaRPr kumimoji="1" lang="en-US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日本の黒字は</a:t>
            </a:r>
            <a:endParaRPr kumimoji="1"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3.2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兆円</a:t>
            </a: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/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年</a:t>
            </a:r>
            <a:endParaRPr kumimoji="1" lang="ja-JP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D0931F3-049E-1213-5DC1-4318A9EBB220}"/>
              </a:ext>
            </a:extLst>
          </p:cNvPr>
          <p:cNvSpPr txBox="1"/>
          <p:nvPr/>
        </p:nvSpPr>
        <p:spPr>
          <a:xfrm>
            <a:off x="35496" y="3127683"/>
            <a:ext cx="1927438" cy="78175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お得意様第</a:t>
            </a:r>
            <a:r>
              <a:rPr kumimoji="1"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6</a:t>
            </a:r>
            <a:r>
              <a: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号</a:t>
            </a:r>
            <a:endParaRPr kumimoji="1" lang="en-US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日本の黒字は</a:t>
            </a:r>
            <a:endParaRPr kumimoji="1"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2.8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兆円</a:t>
            </a: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/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年</a:t>
            </a:r>
            <a:endParaRPr kumimoji="1" lang="ja-JP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9D7D436-9156-E190-35AA-142BFF8516ED}"/>
              </a:ext>
            </a:extLst>
          </p:cNvPr>
          <p:cNvSpPr txBox="1"/>
          <p:nvPr/>
        </p:nvSpPr>
        <p:spPr>
          <a:xfrm>
            <a:off x="35496" y="3879773"/>
            <a:ext cx="1927438" cy="78175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お得意様第</a:t>
            </a:r>
            <a:r>
              <a:rPr kumimoji="1"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7</a:t>
            </a:r>
            <a:r>
              <a: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号</a:t>
            </a:r>
            <a:endParaRPr kumimoji="1" lang="en-US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日本の黒字は</a:t>
            </a:r>
            <a:endParaRPr kumimoji="1"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2.3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兆円</a:t>
            </a: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/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年</a:t>
            </a:r>
            <a:endParaRPr kumimoji="1" lang="ja-JP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3BF680-7FFA-1D43-2727-9109E45871E9}"/>
              </a:ext>
            </a:extLst>
          </p:cNvPr>
          <p:cNvSpPr txBox="1"/>
          <p:nvPr/>
        </p:nvSpPr>
        <p:spPr>
          <a:xfrm>
            <a:off x="3456259" y="4420967"/>
            <a:ext cx="5508229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kumimoji="1" lang="ja-JP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☜黒字相手</a:t>
            </a:r>
            <a:r>
              <a:rPr lang="en-US" altLang="ja-JP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8</a:t>
            </a:r>
            <a:r>
              <a:rPr kumimoji="1" lang="ja-JP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位はケイマン諸島</a:t>
            </a:r>
            <a:endParaRPr kumimoji="1" lang="en-US" altLang="ja-JP" sz="32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r">
              <a:lnSpc>
                <a:spcPct val="80000"/>
              </a:lnSpc>
            </a:pPr>
            <a:r>
              <a:rPr lang="en-US" altLang="ja-JP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9</a:t>
            </a:r>
            <a:r>
              <a:rPr lang="ja-JP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位はインド</a:t>
            </a:r>
            <a:endParaRPr kumimoji="1" lang="ja-JP" altLang="en-US" sz="3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41AAF40-33A6-7B75-65D5-B3D85A042704}"/>
              </a:ext>
            </a:extLst>
          </p:cNvPr>
          <p:cNvSpPr txBox="1"/>
          <p:nvPr/>
        </p:nvSpPr>
        <p:spPr>
          <a:xfrm>
            <a:off x="27107" y="4604749"/>
            <a:ext cx="1927438" cy="78175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お得意様第</a:t>
            </a:r>
            <a:r>
              <a:rPr kumimoji="1"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10</a:t>
            </a:r>
            <a:r>
              <a: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号</a:t>
            </a:r>
            <a:endParaRPr kumimoji="1" lang="en-US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日本の黒字は</a:t>
            </a:r>
            <a:endParaRPr kumimoji="1"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1.4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兆円</a:t>
            </a: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/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年</a:t>
            </a:r>
            <a:endParaRPr kumimoji="1" lang="ja-JP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232A35-D541-AC2E-F0CB-E1DDC945AF63}"/>
              </a:ext>
            </a:extLst>
          </p:cNvPr>
          <p:cNvSpPr txBox="1"/>
          <p:nvPr/>
        </p:nvSpPr>
        <p:spPr>
          <a:xfrm>
            <a:off x="35496" y="5301208"/>
            <a:ext cx="11089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ja-JP" altLang="en-US" sz="20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日本が</a:t>
            </a:r>
            <a:endParaRPr kumimoji="1" lang="en-US" altLang="ja-JP" sz="20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sz="20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常に</a:t>
            </a:r>
            <a:endParaRPr kumimoji="1" lang="en-US" altLang="ja-JP" sz="20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sz="20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赤字</a:t>
            </a:r>
            <a:endParaRPr kumimoji="1" lang="ja-JP" altLang="en-US" sz="20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6A00BD2-0FE8-4B36-EC88-9322351233FA}"/>
              </a:ext>
            </a:extLst>
          </p:cNvPr>
          <p:cNvSpPr txBox="1"/>
          <p:nvPr/>
        </p:nvSpPr>
        <p:spPr>
          <a:xfrm>
            <a:off x="35496" y="6068129"/>
            <a:ext cx="11089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ja-JP" altLang="en-US" sz="20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日本が</a:t>
            </a:r>
            <a:endParaRPr kumimoji="1" lang="en-US" altLang="ja-JP" sz="20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sz="20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常に</a:t>
            </a:r>
            <a:endParaRPr kumimoji="1" lang="en-US" altLang="ja-JP" sz="20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sz="20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赤字</a:t>
            </a:r>
            <a:endParaRPr kumimoji="1" lang="ja-JP" altLang="en-US" sz="20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CD07C84-9A24-24F0-A5A9-1FFC229EC7B3}"/>
              </a:ext>
            </a:extLst>
          </p:cNvPr>
          <p:cNvSpPr txBox="1"/>
          <p:nvPr/>
        </p:nvSpPr>
        <p:spPr>
          <a:xfrm>
            <a:off x="3707904" y="5285063"/>
            <a:ext cx="5472608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kumimoji="1"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ﾌﾞﾗﾝﾄﾞ衣料品・工芸品</a:t>
            </a: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・食加工品</a:t>
            </a:r>
            <a:endParaRPr kumimoji="1" lang="en-US" altLang="ja-JP" sz="28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  <a:p>
            <a:pPr algn="r">
              <a:lnSpc>
                <a:spcPct val="80000"/>
              </a:lnSpc>
            </a:pP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☜ パスタ</a:t>
            </a:r>
            <a:r>
              <a:rPr kumimoji="1"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とオリーブオイル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17FFD09-0B88-830F-4D97-F0358D28C021}"/>
              </a:ext>
            </a:extLst>
          </p:cNvPr>
          <p:cNvSpPr txBox="1"/>
          <p:nvPr/>
        </p:nvSpPr>
        <p:spPr>
          <a:xfrm>
            <a:off x="3491880" y="6077151"/>
            <a:ext cx="5472608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薬品と手作り時計</a:t>
            </a:r>
            <a:endParaRPr kumimoji="1" lang="en-US" altLang="ja-JP" sz="28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☜ 最低月給が</a:t>
            </a:r>
            <a:r>
              <a:rPr lang="en-US" altLang="ja-JP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40</a:t>
            </a: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万円以上</a:t>
            </a:r>
            <a:endParaRPr kumimoji="1" lang="ja-JP" altLang="en-US" sz="28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337DC29-9EAF-CA2D-34C3-37C1D15C2B93}"/>
              </a:ext>
            </a:extLst>
          </p:cNvPr>
          <p:cNvSpPr txBox="1"/>
          <p:nvPr/>
        </p:nvSpPr>
        <p:spPr>
          <a:xfrm>
            <a:off x="3347864" y="3284984"/>
            <a:ext cx="5730959" cy="993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ja-JP" sz="2400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22</a:t>
            </a:r>
            <a:r>
              <a:rPr lang="ja-JP" altLang="en-US" sz="2400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年の日本の輸出は</a:t>
            </a:r>
            <a:r>
              <a:rPr lang="en-US" altLang="ja-JP" sz="2400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99</a:t>
            </a:r>
            <a:r>
              <a:rPr lang="ja-JP" altLang="en-US" sz="2400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兆円と史上最高→工業国には、機械･ハイテク部品･高機能素材（＝</a:t>
            </a:r>
            <a:r>
              <a:rPr lang="en-US" altLang="ja-JP" sz="2400" dirty="0" err="1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BtoB</a:t>
            </a:r>
            <a:r>
              <a:rPr lang="ja-JP" altLang="en-US" sz="2400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製品）を売って</a:t>
            </a:r>
            <a:r>
              <a:rPr lang="en-US" altLang="ja-JP" sz="2400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､</a:t>
            </a:r>
            <a:r>
              <a:rPr lang="ja-JP" altLang="en-US" sz="2400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大黒字</a:t>
            </a:r>
            <a:endParaRPr kumimoji="1" lang="ja-JP" altLang="en-US" sz="2400" dirty="0">
              <a:solidFill>
                <a:srgbClr val="008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6769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/>
      <p:bldP spid="15" grpId="0"/>
      <p:bldP spid="1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0ECCEB1B-184D-440F-8C31-A975BF347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15" y="908720"/>
            <a:ext cx="8748589" cy="104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日本が経常収支赤字の相手は？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昨年（２０</a:t>
            </a:r>
            <a:r>
              <a:rPr lang="en-US" altLang="ja-JP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２年） </a:t>
            </a:r>
            <a:r>
              <a:rPr lang="en-US" altLang="ja-JP" sz="1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©</a:t>
            </a:r>
            <a:r>
              <a:rPr lang="ja-JP" altLang="en-US" sz="1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財務省国際収支状況</a:t>
            </a:r>
          </a:p>
        </p:txBody>
      </p:sp>
      <p:sp>
        <p:nvSpPr>
          <p:cNvPr id="3389443" name="Text Box 3">
            <a:extLst>
              <a:ext uri="{FF2B5EF4-FFF2-40B4-BE49-F238E27FC236}">
                <a16:creationId xmlns:a16="http://schemas.microsoft.com/office/drawing/2014/main" id="{B6294455-3018-40A5-89B8-C1F6EC3EC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647572"/>
            <a:ext cx="8820472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対 米国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対 中国（＋香港）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対 韓国</a:t>
            </a:r>
            <a:endParaRPr lang="en-US" altLang="ja-JP" sz="48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 対 台湾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 対 ドイツ</a:t>
            </a:r>
            <a:endParaRPr lang="en-US" altLang="ja-JP" sz="48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⑥ 対 イタリア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⑦ 対 スイス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431E95B4-549D-8A9B-31F5-85717E817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" y="44624"/>
            <a:ext cx="8964613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ガラパゴス日本の国際競争</a:t>
            </a:r>
            <a:endParaRPr lang="en-US" altLang="ja-JP" sz="3600" u="sng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7CBFA2-E674-D135-5619-528EE800B9E2}"/>
              </a:ext>
            </a:extLst>
          </p:cNvPr>
          <p:cNvSpPr txBox="1"/>
          <p:nvPr/>
        </p:nvSpPr>
        <p:spPr>
          <a:xfrm>
            <a:off x="64161" y="1556792"/>
            <a:ext cx="1927438" cy="78175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お得意様第</a:t>
            </a:r>
            <a:r>
              <a:rPr kumimoji="1"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1</a:t>
            </a:r>
            <a:r>
              <a: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号</a:t>
            </a:r>
            <a:endParaRPr kumimoji="1" lang="en-US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日本の黒字は</a:t>
            </a:r>
            <a:endParaRPr kumimoji="1"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17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兆円</a:t>
            </a: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/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年</a:t>
            </a:r>
            <a:endParaRPr kumimoji="1" lang="ja-JP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0BFC0F7-0F87-FCB4-FBB1-DABEC8C50356}"/>
              </a:ext>
            </a:extLst>
          </p:cNvPr>
          <p:cNvSpPr txBox="1"/>
          <p:nvPr/>
        </p:nvSpPr>
        <p:spPr>
          <a:xfrm>
            <a:off x="3528267" y="1988025"/>
            <a:ext cx="5508229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kumimoji="1" lang="ja-JP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☜黒字相手</a:t>
            </a:r>
            <a:r>
              <a:rPr lang="en-US" altLang="ja-JP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2</a:t>
            </a:r>
            <a:r>
              <a:rPr kumimoji="1" lang="ja-JP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位はシンガポール</a:t>
            </a:r>
            <a:endParaRPr kumimoji="1" lang="en-US" altLang="ja-JP" sz="32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r">
              <a:lnSpc>
                <a:spcPct val="80000"/>
              </a:lnSpc>
            </a:pPr>
            <a:r>
              <a:rPr lang="en-US" altLang="ja-JP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3</a:t>
            </a:r>
            <a:r>
              <a:rPr lang="ja-JP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位はオランダ</a:t>
            </a:r>
            <a:endParaRPr lang="en-US" altLang="ja-JP" sz="3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r">
              <a:lnSpc>
                <a:spcPct val="80000"/>
              </a:lnSpc>
            </a:pPr>
            <a:r>
              <a:rPr lang="en-US" altLang="ja-JP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4</a:t>
            </a:r>
            <a:r>
              <a:rPr lang="ja-JP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位は英国</a:t>
            </a:r>
            <a:endParaRPr kumimoji="1" lang="ja-JP" altLang="en-US" sz="3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2875E36-463C-F4DC-B4C6-D3761CF144B0}"/>
              </a:ext>
            </a:extLst>
          </p:cNvPr>
          <p:cNvSpPr txBox="1"/>
          <p:nvPr/>
        </p:nvSpPr>
        <p:spPr>
          <a:xfrm>
            <a:off x="64161" y="2348880"/>
            <a:ext cx="1927438" cy="78175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お得意様第</a:t>
            </a:r>
            <a:r>
              <a:rPr kumimoji="1"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5</a:t>
            </a:r>
            <a:r>
              <a: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号</a:t>
            </a:r>
            <a:endParaRPr kumimoji="1" lang="en-US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日本の黒字は</a:t>
            </a:r>
            <a:endParaRPr kumimoji="1"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3.2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兆円</a:t>
            </a: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/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年</a:t>
            </a:r>
            <a:endParaRPr kumimoji="1" lang="ja-JP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D0931F3-049E-1213-5DC1-4318A9EBB220}"/>
              </a:ext>
            </a:extLst>
          </p:cNvPr>
          <p:cNvSpPr txBox="1"/>
          <p:nvPr/>
        </p:nvSpPr>
        <p:spPr>
          <a:xfrm>
            <a:off x="35496" y="3127683"/>
            <a:ext cx="1927438" cy="78175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お得意様第</a:t>
            </a:r>
            <a:r>
              <a:rPr kumimoji="1"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6</a:t>
            </a:r>
            <a:r>
              <a: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号</a:t>
            </a:r>
            <a:endParaRPr kumimoji="1" lang="en-US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日本の黒字は</a:t>
            </a:r>
            <a:endParaRPr kumimoji="1"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2.8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兆円</a:t>
            </a: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/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年</a:t>
            </a:r>
            <a:endParaRPr kumimoji="1" lang="ja-JP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9D7D436-9156-E190-35AA-142BFF8516ED}"/>
              </a:ext>
            </a:extLst>
          </p:cNvPr>
          <p:cNvSpPr txBox="1"/>
          <p:nvPr/>
        </p:nvSpPr>
        <p:spPr>
          <a:xfrm>
            <a:off x="35496" y="3879773"/>
            <a:ext cx="1927438" cy="78175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お得意様第</a:t>
            </a:r>
            <a:r>
              <a:rPr kumimoji="1"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7</a:t>
            </a:r>
            <a:r>
              <a: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号</a:t>
            </a:r>
            <a:endParaRPr kumimoji="1" lang="en-US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日本の黒字は</a:t>
            </a:r>
            <a:endParaRPr kumimoji="1"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2.3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兆円</a:t>
            </a: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/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年</a:t>
            </a:r>
            <a:endParaRPr kumimoji="1" lang="ja-JP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3BF680-7FFA-1D43-2727-9109E45871E9}"/>
              </a:ext>
            </a:extLst>
          </p:cNvPr>
          <p:cNvSpPr txBox="1"/>
          <p:nvPr/>
        </p:nvSpPr>
        <p:spPr>
          <a:xfrm>
            <a:off x="3456259" y="4420967"/>
            <a:ext cx="5508229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kumimoji="1" lang="ja-JP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☜黒字相手</a:t>
            </a:r>
            <a:r>
              <a:rPr lang="en-US" altLang="ja-JP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8</a:t>
            </a:r>
            <a:r>
              <a:rPr kumimoji="1" lang="ja-JP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位はケイマン諸島</a:t>
            </a:r>
            <a:endParaRPr kumimoji="1" lang="en-US" altLang="ja-JP" sz="32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r">
              <a:lnSpc>
                <a:spcPct val="80000"/>
              </a:lnSpc>
            </a:pPr>
            <a:r>
              <a:rPr lang="en-US" altLang="ja-JP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9</a:t>
            </a:r>
            <a:r>
              <a:rPr lang="ja-JP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位はインド</a:t>
            </a:r>
            <a:endParaRPr kumimoji="1" lang="ja-JP" altLang="en-US" sz="3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41AAF40-33A6-7B75-65D5-B3D85A042704}"/>
              </a:ext>
            </a:extLst>
          </p:cNvPr>
          <p:cNvSpPr txBox="1"/>
          <p:nvPr/>
        </p:nvSpPr>
        <p:spPr>
          <a:xfrm>
            <a:off x="27107" y="4604749"/>
            <a:ext cx="1927438" cy="78175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お得意様第</a:t>
            </a:r>
            <a:r>
              <a:rPr kumimoji="1"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10</a:t>
            </a:r>
            <a:r>
              <a: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号</a:t>
            </a:r>
            <a:endParaRPr kumimoji="1" lang="en-US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日本の黒字は</a:t>
            </a:r>
            <a:endParaRPr kumimoji="1"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1.4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兆円</a:t>
            </a: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/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年</a:t>
            </a:r>
            <a:endParaRPr kumimoji="1" lang="ja-JP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232A35-D541-AC2E-F0CB-E1DDC945AF63}"/>
              </a:ext>
            </a:extLst>
          </p:cNvPr>
          <p:cNvSpPr txBox="1"/>
          <p:nvPr/>
        </p:nvSpPr>
        <p:spPr>
          <a:xfrm>
            <a:off x="35496" y="5301208"/>
            <a:ext cx="11089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ja-JP" altLang="en-US" sz="20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日本が</a:t>
            </a:r>
            <a:endParaRPr kumimoji="1" lang="en-US" altLang="ja-JP" sz="20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sz="20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常に</a:t>
            </a:r>
            <a:endParaRPr kumimoji="1" lang="en-US" altLang="ja-JP" sz="20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sz="20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赤字</a:t>
            </a:r>
            <a:endParaRPr kumimoji="1" lang="ja-JP" altLang="en-US" sz="20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6A00BD2-0FE8-4B36-EC88-9322351233FA}"/>
              </a:ext>
            </a:extLst>
          </p:cNvPr>
          <p:cNvSpPr txBox="1"/>
          <p:nvPr/>
        </p:nvSpPr>
        <p:spPr>
          <a:xfrm>
            <a:off x="35496" y="6068129"/>
            <a:ext cx="11089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ja-JP" altLang="en-US" sz="20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日本が</a:t>
            </a:r>
            <a:endParaRPr kumimoji="1" lang="en-US" altLang="ja-JP" sz="20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sz="20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常に</a:t>
            </a:r>
            <a:endParaRPr kumimoji="1" lang="en-US" altLang="ja-JP" sz="20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sz="20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赤字</a:t>
            </a:r>
            <a:endParaRPr kumimoji="1" lang="ja-JP" altLang="en-US" sz="20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CD07C84-9A24-24F0-A5A9-1FFC229EC7B3}"/>
              </a:ext>
            </a:extLst>
          </p:cNvPr>
          <p:cNvSpPr txBox="1"/>
          <p:nvPr/>
        </p:nvSpPr>
        <p:spPr>
          <a:xfrm>
            <a:off x="3707904" y="5285063"/>
            <a:ext cx="5472608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kumimoji="1"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ﾌﾞﾗﾝﾄﾞ衣料品・工芸品</a:t>
            </a: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・食加工品</a:t>
            </a:r>
            <a:endParaRPr kumimoji="1" lang="en-US" altLang="ja-JP" sz="28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  <a:p>
            <a:pPr algn="r">
              <a:lnSpc>
                <a:spcPct val="80000"/>
              </a:lnSpc>
            </a:pP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☜ パスタ</a:t>
            </a:r>
            <a:r>
              <a:rPr kumimoji="1"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とオリーブオイル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17FFD09-0B88-830F-4D97-F0358D28C021}"/>
              </a:ext>
            </a:extLst>
          </p:cNvPr>
          <p:cNvSpPr txBox="1"/>
          <p:nvPr/>
        </p:nvSpPr>
        <p:spPr>
          <a:xfrm>
            <a:off x="3491880" y="6077151"/>
            <a:ext cx="5472608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薬品と手作り時計</a:t>
            </a:r>
            <a:endParaRPr kumimoji="1" lang="en-US" altLang="ja-JP" sz="28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☜ 最低月給が</a:t>
            </a:r>
            <a:r>
              <a:rPr lang="en-US" altLang="ja-JP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40</a:t>
            </a: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万円以上</a:t>
            </a:r>
            <a:endParaRPr kumimoji="1" lang="ja-JP" altLang="en-US" sz="28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337DC29-9EAF-CA2D-34C3-37C1D15C2B93}"/>
              </a:ext>
            </a:extLst>
          </p:cNvPr>
          <p:cNvSpPr txBox="1"/>
          <p:nvPr/>
        </p:nvSpPr>
        <p:spPr>
          <a:xfrm>
            <a:off x="3347864" y="3284984"/>
            <a:ext cx="5730959" cy="993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ja-JP" sz="2400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22</a:t>
            </a:r>
            <a:r>
              <a:rPr lang="ja-JP" altLang="en-US" sz="2400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年の日本の輸出は</a:t>
            </a:r>
            <a:r>
              <a:rPr lang="en-US" altLang="ja-JP" sz="2400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99</a:t>
            </a:r>
            <a:r>
              <a:rPr lang="ja-JP" altLang="en-US" sz="2400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兆円と史上最高→工業国には、機械･ハイテク部品･高機能素材（＝</a:t>
            </a:r>
            <a:r>
              <a:rPr lang="en-US" altLang="ja-JP" sz="2400" dirty="0" err="1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BtoB</a:t>
            </a:r>
            <a:r>
              <a:rPr lang="ja-JP" altLang="en-US" sz="2400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製品）を売って</a:t>
            </a:r>
            <a:r>
              <a:rPr lang="en-US" altLang="ja-JP" sz="2400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､</a:t>
            </a:r>
            <a:r>
              <a:rPr lang="ja-JP" altLang="en-US" sz="2400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大黒字</a:t>
            </a:r>
            <a:endParaRPr kumimoji="1" lang="ja-JP" altLang="en-US" sz="2400" dirty="0">
              <a:solidFill>
                <a:srgbClr val="008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" name="AutoShape 26">
            <a:extLst>
              <a:ext uri="{FF2B5EF4-FFF2-40B4-BE49-F238E27FC236}">
                <a16:creationId xmlns:a16="http://schemas.microsoft.com/office/drawing/2014/main" id="{E17DAFC8-8634-8743-F70E-24A959576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307" y="459440"/>
            <a:ext cx="7455109" cy="6120680"/>
          </a:xfrm>
          <a:prstGeom prst="star24">
            <a:avLst>
              <a:gd name="adj" fmla="val 46787"/>
            </a:avLst>
          </a:prstGeom>
          <a:solidFill>
            <a:srgbClr val="CCFFCC"/>
          </a:solidFill>
          <a:ln w="762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9pPr>
          </a:lstStyle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日本は、中韓台</a:t>
            </a: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からも</a:t>
            </a:r>
            <a:endParaRPr lang="en-US" altLang="ja-JP" sz="2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米英独</a:t>
            </a: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からも</a:t>
            </a: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儲け続けている。</a:t>
            </a:r>
            <a:endParaRPr lang="en-US" altLang="ja-JP" sz="36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1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そんな日本が学ぶべき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スイスとイタリアの特長は</a:t>
            </a:r>
            <a:r>
              <a:rPr lang="en-US" altLang="ja-JP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???</a:t>
            </a: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12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観光立国、手作りブランド立国</a:t>
            </a:r>
            <a:endParaRPr lang="en-US" altLang="ja-JP" sz="36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600"/>
              </a:spcBef>
              <a:buFontTx/>
              <a:buNone/>
            </a:pP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高い人件費、短い労働時間</a:t>
            </a:r>
            <a:endParaRPr lang="en-US" altLang="ja-JP" sz="36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600"/>
              </a:spcBef>
              <a:buFontTx/>
              <a:buNone/>
            </a:pP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大都市がなく、</a:t>
            </a:r>
            <a:r>
              <a:rPr lang="ja-JP" altLang="en-US" sz="3600" u="sng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農山漁村</a:t>
            </a: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lang="en-US" altLang="ja-JP" sz="36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経済力、競争力がある</a:t>
            </a:r>
            <a:endParaRPr lang="en-US" altLang="ja-JP" sz="36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600"/>
              </a:spcBef>
              <a:buFontTx/>
              <a:buNone/>
            </a:pP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 地産地消の本家</a:t>
            </a:r>
            <a:endParaRPr lang="en-US" altLang="ja-JP" sz="36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600"/>
              </a:spcBef>
              <a:buFontTx/>
              <a:buNone/>
            </a:pPr>
            <a:r>
              <a:rPr lang="ja-JP" altLang="en-US" sz="1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endParaRPr lang="en-US" altLang="ja-JP" sz="1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4998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/>
      <p:bldP spid="15" grpId="0"/>
      <p:bldP spid="10" grpId="0" build="p"/>
      <p:bldP spid="17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>
            <a:extLst>
              <a:ext uri="{FF2B5EF4-FFF2-40B4-BE49-F238E27FC236}">
                <a16:creationId xmlns:a16="http://schemas.microsoft.com/office/drawing/2014/main" id="{2FDF40AB-7109-43E5-9012-308BEDADB0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560" y="3006080"/>
            <a:ext cx="8064896" cy="1143000"/>
          </a:xfrm>
          <a:noFill/>
        </p:spPr>
        <p:txBody>
          <a:bodyPr lIns="0" tIns="46038" rIns="0" bIns="46038" anchor="ctr"/>
          <a:lstStyle/>
          <a:p>
            <a:pPr eaLnBrk="1" hangingPunct="1">
              <a:lnSpc>
                <a:spcPct val="90000"/>
              </a:lnSpc>
            </a:pPr>
            <a:r>
              <a:rPr lang="ja-JP" altLang="en-US" sz="72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人口問題を題材に　ＥＢ（実証ベース）とは何か？を考える</a:t>
            </a:r>
            <a:endParaRPr lang="ja-JP" altLang="en-US" sz="720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9605046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0B4937E4-24B0-BC1C-8A41-72CDC5D1A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41461"/>
            <a:ext cx="7884368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東京２３区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仙台市</a:t>
            </a:r>
            <a:endParaRPr lang="en-US" altLang="ja-JP" sz="5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シンガポール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6000"/>
              </a:spcBef>
              <a:buFontTx/>
              <a:buNone/>
            </a:pP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ちなみに青森県は△６万人（△</a:t>
            </a:r>
            <a:r>
              <a:rPr lang="en-US" altLang="ja-JP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</a:t>
            </a:r>
            <a:r>
              <a:rPr lang="en-US" altLang="ja-JP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%</a:t>
            </a: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endParaRPr lang="en-US" altLang="ja-JP" sz="36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9E2CD3D6-355F-0632-DDF3-1FB7F6341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16632"/>
            <a:ext cx="9144000" cy="117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１８年→２３年の５年間に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１５～４４歳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若者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増えたのは？</a:t>
            </a:r>
            <a:endParaRPr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6CBCB7-64B1-D75B-CCEA-373436589498}"/>
              </a:ext>
            </a:extLst>
          </p:cNvPr>
          <p:cNvSpPr txBox="1"/>
          <p:nvPr/>
        </p:nvSpPr>
        <p:spPr>
          <a:xfrm>
            <a:off x="395536" y="1340768"/>
            <a:ext cx="4176464" cy="113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国内： 住民基本台帳人口</a:t>
            </a:r>
            <a:endParaRPr lang="en-US" altLang="ja-JP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90000"/>
              </a:lnSpc>
            </a:pP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　　　　（</a:t>
            </a:r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18</a:t>
            </a: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年元日→</a:t>
            </a:r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2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3</a:t>
            </a: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年元日の比較）</a:t>
            </a:r>
            <a:endParaRPr kumimoji="1" lang="en-US" altLang="ja-JP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国外： 国連人口部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2022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年推計予測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(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中位推計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)</a:t>
            </a:r>
          </a:p>
          <a:p>
            <a:pPr algn="r">
              <a:lnSpc>
                <a:spcPct val="90000"/>
              </a:lnSpc>
              <a:spcBef>
                <a:spcPts val="600"/>
              </a:spcBef>
            </a:pP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いずれも</a:t>
            </a:r>
            <a:r>
              <a:rPr lang="ja-JP" altLang="en-US" b="1" u="sng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移民や居住外国人を含む数字</a:t>
            </a:r>
            <a:endParaRPr kumimoji="1" lang="ja-JP" altLang="en-US" b="1" u="sng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90266FEC-0803-28C0-DC7A-2F72DBC7A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2" y="1772816"/>
            <a:ext cx="4176465" cy="357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ヒント：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同期間の若者流入は：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eaLnBrk="1" hangingPunct="1">
              <a:spcBef>
                <a:spcPts val="600"/>
              </a:spcBef>
              <a:buFontTx/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差し引き＋３７万人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eaLnBrk="1" hangingPunct="1">
              <a:spcBef>
                <a:spcPts val="0"/>
              </a:spcBef>
              <a:buFontTx/>
              <a:buNone/>
            </a:pP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eaLnBrk="1" hangingPunct="1">
              <a:spcBef>
                <a:spcPts val="0"/>
              </a:spcBef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差し引き＋２万人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eaLnBrk="1" hangingPunct="1">
              <a:spcBef>
                <a:spcPts val="0"/>
              </a:spcBef>
              <a:buNone/>
            </a:pP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eaLnBrk="1" hangingPunct="1">
              <a:spcBef>
                <a:spcPts val="0"/>
              </a:spcBef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差し引き＋</a:t>
            </a:r>
            <a:r>
              <a:rPr lang="en-US" altLang="ja-JP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9</a:t>
            </a: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6454B73D-5539-537C-9225-8811F6C2D563}"/>
              </a:ext>
            </a:extLst>
          </p:cNvPr>
          <p:cNvSpPr/>
          <p:nvPr/>
        </p:nvSpPr>
        <p:spPr bwMode="auto">
          <a:xfrm>
            <a:off x="827584" y="5448589"/>
            <a:ext cx="1800200" cy="554294"/>
          </a:xfrm>
          <a:prstGeom prst="wedgeRoundRectCallout">
            <a:avLst>
              <a:gd name="adj1" fmla="val 29432"/>
              <a:gd name="adj2" fmla="val -80390"/>
              <a:gd name="adj3" fmla="val 16667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5000"/>
              </a:lnSpc>
            </a:pPr>
            <a:r>
              <a:rPr kumimoji="1" lang="ja-JP" altLang="en-US" b="0" i="0" u="none" strike="noStrike" cap="none" normalizeH="0" baseline="0" dirty="0">
                <a:ln>
                  <a:noFill/>
                </a:ln>
                <a:solidFill>
                  <a:srgbClr val="663300"/>
                </a:solidFill>
                <a:effectLst/>
                <a:latin typeface="HGP創英角ﾎﾟｯﾌﾟ体" panose="040B0A00000000000000" pitchFamily="50" charset="-128"/>
              </a:rPr>
              <a:t>人口の４割以上が</a:t>
            </a:r>
            <a:endParaRPr kumimoji="1" lang="en-US" altLang="ja-JP" b="0" i="0" u="none" strike="noStrike" cap="none" normalizeH="0" baseline="0" dirty="0">
              <a:ln>
                <a:noFill/>
              </a:ln>
              <a:solidFill>
                <a:srgbClr val="663300"/>
              </a:solidFill>
              <a:effectLst/>
              <a:latin typeface="HGP創英角ﾎﾟｯﾌﾟ体" panose="040B0A00000000000000" pitchFamily="50" charset="-128"/>
            </a:endParaRPr>
          </a:p>
          <a:p>
            <a:pPr algn="ctr" eaLnBrk="1" hangingPunct="1">
              <a:lnSpc>
                <a:spcPct val="85000"/>
              </a:lnSpc>
            </a:pPr>
            <a:r>
              <a:rPr kumimoji="1" lang="ja-JP" altLang="en-US" b="0" i="0" u="none" strike="noStrike" cap="none" normalizeH="0" baseline="0" dirty="0">
                <a:ln>
                  <a:noFill/>
                </a:ln>
                <a:solidFill>
                  <a:srgbClr val="663300"/>
                </a:solidFill>
                <a:effectLst/>
                <a:latin typeface="HGP創英角ﾎﾟｯﾌﾟ体" panose="040B0A00000000000000" pitchFamily="50" charset="-128"/>
              </a:rPr>
              <a:t>国外</a:t>
            </a:r>
            <a:r>
              <a:rPr lang="ja-JP" altLang="en-US" dirty="0">
                <a:solidFill>
                  <a:srgbClr val="663300"/>
                </a:solidFill>
                <a:latin typeface="HGP創英角ﾎﾟｯﾌﾟ体" panose="040B0A00000000000000" pitchFamily="50" charset="-128"/>
              </a:rPr>
              <a:t>からの移住者</a:t>
            </a:r>
            <a:endParaRPr kumimoji="1" lang="ja-JP" altLang="en-US" b="0" i="0" u="none" strike="noStrike" cap="none" normalizeH="0" baseline="0" dirty="0">
              <a:ln>
                <a:noFill/>
              </a:ln>
              <a:solidFill>
                <a:srgbClr val="663300"/>
              </a:solidFill>
              <a:effectLst/>
              <a:latin typeface="HGP創英角ﾎﾟｯﾌﾟ体" panose="040B0A00000000000000" pitchFamily="50" charset="-128"/>
            </a:endParaRP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546075CC-3920-A8BB-46CD-6951632CB0FF}"/>
              </a:ext>
            </a:extLst>
          </p:cNvPr>
          <p:cNvSpPr/>
          <p:nvPr/>
        </p:nvSpPr>
        <p:spPr bwMode="auto">
          <a:xfrm>
            <a:off x="4427984" y="5426819"/>
            <a:ext cx="1224136" cy="554294"/>
          </a:xfrm>
          <a:prstGeom prst="wedgeRoundRectCallout">
            <a:avLst>
              <a:gd name="adj1" fmla="val 29432"/>
              <a:gd name="adj2" fmla="val -80390"/>
              <a:gd name="adj3" fmla="val 16667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5000"/>
              </a:lnSpc>
            </a:pPr>
            <a:r>
              <a:rPr kumimoji="1" lang="ja-JP" altLang="en-US" b="0" i="0" u="none" strike="noStrike" cap="none" normalizeH="0" baseline="0" dirty="0">
                <a:ln>
                  <a:noFill/>
                </a:ln>
                <a:solidFill>
                  <a:srgbClr val="663300"/>
                </a:solidFill>
                <a:effectLst/>
                <a:latin typeface="HGP創英角ﾎﾟｯﾌﾟ体" panose="040B0A00000000000000" pitchFamily="50" charset="-128"/>
              </a:rPr>
              <a:t>国外</a:t>
            </a:r>
            <a:r>
              <a:rPr lang="ja-JP" altLang="en-US" dirty="0">
                <a:solidFill>
                  <a:srgbClr val="663300"/>
                </a:solidFill>
                <a:latin typeface="HGP創英角ﾎﾟｯﾌﾟ体" panose="040B0A00000000000000" pitchFamily="50" charset="-128"/>
              </a:rPr>
              <a:t>からの</a:t>
            </a:r>
            <a:endParaRPr lang="en-US" altLang="ja-JP" dirty="0">
              <a:solidFill>
                <a:srgbClr val="663300"/>
              </a:solidFill>
              <a:latin typeface="HGP創英角ﾎﾟｯﾌﾟ体" panose="040B0A00000000000000" pitchFamily="50" charset="-128"/>
            </a:endParaRPr>
          </a:p>
          <a:p>
            <a:pPr algn="ctr" eaLnBrk="1" hangingPunct="1">
              <a:lnSpc>
                <a:spcPct val="85000"/>
              </a:lnSpc>
            </a:pPr>
            <a:r>
              <a:rPr lang="ja-JP" altLang="en-US" dirty="0">
                <a:solidFill>
                  <a:srgbClr val="663300"/>
                </a:solidFill>
                <a:latin typeface="HGP創英角ﾎﾟｯﾌﾟ体" panose="040B0A00000000000000" pitchFamily="50" charset="-128"/>
              </a:rPr>
              <a:t>若い移住者</a:t>
            </a:r>
            <a:endParaRPr kumimoji="1" lang="ja-JP" altLang="en-US" b="0" i="0" u="none" strike="noStrike" cap="none" normalizeH="0" baseline="0" dirty="0">
              <a:ln>
                <a:noFill/>
              </a:ln>
              <a:solidFill>
                <a:srgbClr val="663300"/>
              </a:solidFill>
              <a:effectLst/>
              <a:latin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605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2" grpId="0" uiExpand="1" build="p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74BDC8D-55F6-41F5-AA97-4E5C615B6983}"/>
              </a:ext>
            </a:extLst>
          </p:cNvPr>
          <p:cNvSpPr txBox="1"/>
          <p:nvPr/>
        </p:nvSpPr>
        <p:spPr>
          <a:xfrm>
            <a:off x="0" y="44624"/>
            <a:ext cx="9144000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ja-JP" altLang="en-US" sz="7200" dirty="0">
                <a:solidFill>
                  <a:srgbClr val="66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“イメージ”は無視して</a:t>
            </a:r>
            <a:endParaRPr kumimoji="1" lang="ja-JP" altLang="en-US" sz="88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7F3227A-A631-4F51-B19C-A09E97A9C4C6}"/>
              </a:ext>
            </a:extLst>
          </p:cNvPr>
          <p:cNvSpPr txBox="1"/>
          <p:nvPr/>
        </p:nvSpPr>
        <p:spPr>
          <a:xfrm>
            <a:off x="10329" y="1033455"/>
            <a:ext cx="9144000" cy="124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ja-JP" altLang="en-US" sz="6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単純明快な</a:t>
            </a:r>
            <a:r>
              <a:rPr lang="ja-JP" altLang="en-US" sz="88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数字から</a:t>
            </a:r>
            <a:endParaRPr kumimoji="1" lang="ja-JP" altLang="en-US" sz="8800" dirty="0">
              <a:solidFill>
                <a:srgbClr val="00206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3F8B37A-CE34-4B93-9308-2B370DC1B6E5}"/>
              </a:ext>
            </a:extLst>
          </p:cNvPr>
          <p:cNvSpPr txBox="1"/>
          <p:nvPr/>
        </p:nvSpPr>
        <p:spPr>
          <a:xfrm>
            <a:off x="-11345" y="3354489"/>
            <a:ext cx="9144000" cy="124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ja-JP" altLang="en-US" sz="88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小学校の算数で</a:t>
            </a:r>
            <a:endParaRPr kumimoji="1" lang="ja-JP" altLang="en-US" sz="8800" dirty="0">
              <a:solidFill>
                <a:srgbClr val="00206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0D57FB3-469D-4369-BDED-4B27768411CE}"/>
              </a:ext>
            </a:extLst>
          </p:cNvPr>
          <p:cNvSpPr txBox="1"/>
          <p:nvPr/>
        </p:nvSpPr>
        <p:spPr>
          <a:xfrm>
            <a:off x="36512" y="4509120"/>
            <a:ext cx="9144000" cy="124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ja-JP" altLang="en-US" sz="88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事実を理解</a:t>
            </a:r>
            <a:r>
              <a:rPr lang="ja-JP" altLang="en-US" sz="6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（＝入力）</a:t>
            </a:r>
            <a:endParaRPr kumimoji="1" lang="ja-JP" altLang="en-US" sz="6600" dirty="0">
              <a:solidFill>
                <a:srgbClr val="00206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600DA71-8B9B-42E7-9F51-8F621DD11251}"/>
              </a:ext>
            </a:extLst>
          </p:cNvPr>
          <p:cNvSpPr txBox="1"/>
          <p:nvPr/>
        </p:nvSpPr>
        <p:spPr>
          <a:xfrm>
            <a:off x="-36512" y="2420888"/>
            <a:ext cx="91440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ja-JP" altLang="en-US" sz="7200" dirty="0">
                <a:solidFill>
                  <a:srgbClr val="66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複雑な分析ではなく</a:t>
            </a:r>
            <a:endParaRPr lang="en-US" altLang="ja-JP" sz="7200" dirty="0">
              <a:solidFill>
                <a:srgbClr val="66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7A12152-98A7-4E01-A179-B575D86E9F2C}"/>
              </a:ext>
            </a:extLst>
          </p:cNvPr>
          <p:cNvSpPr txBox="1"/>
          <p:nvPr/>
        </p:nvSpPr>
        <p:spPr>
          <a:xfrm>
            <a:off x="-28123" y="5877272"/>
            <a:ext cx="914400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ja-JP" altLang="en-US" sz="4800" dirty="0">
                <a:solidFill>
                  <a:srgbClr val="66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一呼吸置いて</a:t>
            </a:r>
            <a:r>
              <a:rPr lang="ja-JP" altLang="en-US" sz="6600" dirty="0">
                <a:solidFill>
                  <a:srgbClr val="66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解釈</a:t>
            </a:r>
            <a:r>
              <a:rPr lang="ja-JP" altLang="en-US" sz="5400" dirty="0">
                <a:solidFill>
                  <a:srgbClr val="66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（＝出力）</a:t>
            </a:r>
            <a:r>
              <a:rPr lang="ja-JP" altLang="en-US" sz="6600" dirty="0">
                <a:solidFill>
                  <a:srgbClr val="66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へ</a:t>
            </a:r>
            <a:endParaRPr lang="en-US" altLang="ja-JP" sz="6600" dirty="0">
              <a:solidFill>
                <a:srgbClr val="66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69944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0B4937E4-24B0-BC1C-8A41-72CDC5D1A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41461"/>
            <a:ext cx="7884368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東京２３区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仙台市</a:t>
            </a:r>
            <a:endParaRPr lang="en-US" altLang="ja-JP" sz="5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シンガポール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6000"/>
              </a:spcBef>
              <a:buFontTx/>
              <a:buNone/>
            </a:pP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ちなみに青森県は△６万人（△</a:t>
            </a:r>
            <a:r>
              <a:rPr lang="en-US" altLang="ja-JP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</a:t>
            </a:r>
            <a:r>
              <a:rPr lang="en-US" altLang="ja-JP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%</a:t>
            </a: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endParaRPr lang="en-US" altLang="ja-JP" sz="36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9E2CD3D6-355F-0632-DDF3-1FB7F6341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16632"/>
            <a:ext cx="9144000" cy="117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１８年→２３年の５年間に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１５～４４歳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若者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増えたのは？</a:t>
            </a:r>
            <a:endParaRPr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6CBCB7-64B1-D75B-CCEA-373436589498}"/>
              </a:ext>
            </a:extLst>
          </p:cNvPr>
          <p:cNvSpPr txBox="1"/>
          <p:nvPr/>
        </p:nvSpPr>
        <p:spPr>
          <a:xfrm>
            <a:off x="395536" y="1340768"/>
            <a:ext cx="4176464" cy="113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国内： 住民基本台帳人口</a:t>
            </a:r>
            <a:endParaRPr lang="en-US" altLang="ja-JP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90000"/>
              </a:lnSpc>
            </a:pP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　　　　（</a:t>
            </a:r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18</a:t>
            </a: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年元日→</a:t>
            </a:r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2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3</a:t>
            </a: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年元日の比較）</a:t>
            </a:r>
            <a:endParaRPr kumimoji="1" lang="en-US" altLang="ja-JP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国外： 国連人口部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2022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年推計予測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(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中位推計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)</a:t>
            </a:r>
          </a:p>
          <a:p>
            <a:pPr algn="r">
              <a:lnSpc>
                <a:spcPct val="90000"/>
              </a:lnSpc>
              <a:spcBef>
                <a:spcPts val="600"/>
              </a:spcBef>
            </a:pP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いずれも</a:t>
            </a:r>
            <a:r>
              <a:rPr lang="ja-JP" altLang="en-US" b="1" u="sng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移民や居住外国人を含む数字</a:t>
            </a:r>
            <a:endParaRPr kumimoji="1" lang="ja-JP" altLang="en-US" b="1" u="sng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90266FEC-0803-28C0-DC7A-2F72DBC7A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2" y="1772816"/>
            <a:ext cx="4176465" cy="357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ヒント：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同期間の若者流入は：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eaLnBrk="1" hangingPunct="1">
              <a:spcBef>
                <a:spcPts val="600"/>
              </a:spcBef>
              <a:buFontTx/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差し引き＋３７万人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eaLnBrk="1" hangingPunct="1">
              <a:spcBef>
                <a:spcPts val="0"/>
              </a:spcBef>
              <a:buFontTx/>
              <a:buNone/>
            </a:pP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eaLnBrk="1" hangingPunct="1">
              <a:spcBef>
                <a:spcPts val="0"/>
              </a:spcBef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差し引き＋２万人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eaLnBrk="1" hangingPunct="1">
              <a:spcBef>
                <a:spcPts val="0"/>
              </a:spcBef>
              <a:buNone/>
            </a:pP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eaLnBrk="1" hangingPunct="1">
              <a:spcBef>
                <a:spcPts val="0"/>
              </a:spcBef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差し引き＋</a:t>
            </a:r>
            <a:r>
              <a:rPr lang="en-US" altLang="ja-JP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9</a:t>
            </a: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FB3F2CE-2027-6B69-82C2-AD8C539DF89C}"/>
              </a:ext>
            </a:extLst>
          </p:cNvPr>
          <p:cNvSpPr txBox="1"/>
          <p:nvPr/>
        </p:nvSpPr>
        <p:spPr>
          <a:xfrm>
            <a:off x="27107" y="3641443"/>
            <a:ext cx="927831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CCD9FBF-94B8-E80D-52EA-617228A2D9AB}"/>
              </a:ext>
            </a:extLst>
          </p:cNvPr>
          <p:cNvSpPr txBox="1"/>
          <p:nvPr/>
        </p:nvSpPr>
        <p:spPr>
          <a:xfrm>
            <a:off x="18718" y="2683519"/>
            <a:ext cx="907530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51FF348-69F0-04B5-290A-952DAB9F3C12}"/>
              </a:ext>
            </a:extLst>
          </p:cNvPr>
          <p:cNvSpPr txBox="1"/>
          <p:nvPr/>
        </p:nvSpPr>
        <p:spPr>
          <a:xfrm>
            <a:off x="18562" y="4602334"/>
            <a:ext cx="927831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4AF87E60-2972-6587-C2AC-85BF56000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4557" y="3210214"/>
            <a:ext cx="6190726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536575" indent="-536575" algn="r" eaLnBrk="1" hangingPunct="1">
              <a:spcBef>
                <a:spcPts val="600"/>
              </a:spcBef>
              <a:buFontTx/>
              <a:buNone/>
            </a:pPr>
            <a:r>
              <a:rPr lang="ja-JP" altLang="en-US" sz="2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それでも仕上がりは</a:t>
            </a:r>
            <a:r>
              <a:rPr lang="ja-JP" altLang="en-US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</a:t>
            </a:r>
            <a:r>
              <a:rPr lang="en-US" altLang="ja-JP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11</a:t>
            </a:r>
            <a:r>
              <a:rPr lang="ja-JP" altLang="en-US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</a:t>
            </a:r>
            <a:r>
              <a:rPr lang="ja-JP" altLang="en-US" sz="2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（△３％）</a:t>
            </a:r>
            <a:endParaRPr lang="en-US" altLang="ja-JP" sz="2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algn="r" eaLnBrk="1" hangingPunct="1">
              <a:spcBef>
                <a:spcPts val="0"/>
              </a:spcBef>
              <a:buFontTx/>
              <a:buNone/>
            </a:pPr>
            <a:endParaRPr lang="en-US" altLang="ja-JP" sz="2400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algn="r" eaLnBrk="1" hangingPunct="1">
              <a:spcBef>
                <a:spcPts val="600"/>
              </a:spcBef>
              <a:buFontTx/>
              <a:buNone/>
            </a:pPr>
            <a:r>
              <a:rPr lang="ja-JP" altLang="en-US" sz="2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それでも仕上がりは</a:t>
            </a:r>
            <a:r>
              <a:rPr lang="ja-JP" altLang="en-US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△３万人</a:t>
            </a:r>
            <a:r>
              <a:rPr lang="ja-JP" altLang="en-US" sz="2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（△６％）</a:t>
            </a:r>
            <a:endParaRPr lang="en-US" altLang="ja-JP" sz="2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algn="r" eaLnBrk="1" hangingPunct="1">
              <a:spcBef>
                <a:spcPts val="0"/>
              </a:spcBef>
              <a:buNone/>
            </a:pPr>
            <a:endParaRPr lang="en-US" altLang="ja-JP" sz="2800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algn="r" eaLnBrk="1" hangingPunct="1">
              <a:spcBef>
                <a:spcPts val="600"/>
              </a:spcBef>
              <a:buFontTx/>
              <a:buNone/>
            </a:pPr>
            <a:r>
              <a:rPr lang="ja-JP" altLang="en-US" sz="2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それでも仕上がりは</a:t>
            </a:r>
            <a:r>
              <a:rPr lang="ja-JP" altLang="en-US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</a:t>
            </a:r>
            <a:r>
              <a:rPr lang="en-US" altLang="ja-JP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５万人</a:t>
            </a:r>
            <a:r>
              <a:rPr lang="ja-JP" altLang="en-US" sz="2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（△６％）</a:t>
            </a:r>
            <a:endParaRPr lang="en-US" altLang="ja-JP" sz="2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2988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0B4937E4-24B0-BC1C-8A41-72CDC5D1A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41461"/>
            <a:ext cx="7884368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東京２３区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仙台市</a:t>
            </a:r>
            <a:endParaRPr lang="en-US" altLang="ja-JP" sz="5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シンガポール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6000"/>
              </a:spcBef>
              <a:buFontTx/>
              <a:buNone/>
            </a:pP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ちなみに青森県は△６万人（△</a:t>
            </a:r>
            <a:r>
              <a:rPr lang="en-US" altLang="ja-JP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</a:t>
            </a:r>
            <a:r>
              <a:rPr lang="en-US" altLang="ja-JP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%</a:t>
            </a: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endParaRPr lang="en-US" altLang="ja-JP" sz="36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9E2CD3D6-355F-0632-DDF3-1FB7F6341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16632"/>
            <a:ext cx="9144000" cy="117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１８年→２３年の５年間に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１５～４４歳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若者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増えたのは？</a:t>
            </a:r>
            <a:endParaRPr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6CBCB7-64B1-D75B-CCEA-373436589498}"/>
              </a:ext>
            </a:extLst>
          </p:cNvPr>
          <p:cNvSpPr txBox="1"/>
          <p:nvPr/>
        </p:nvSpPr>
        <p:spPr>
          <a:xfrm>
            <a:off x="395536" y="1340768"/>
            <a:ext cx="4176464" cy="113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国内： 住民基本台帳人口</a:t>
            </a:r>
            <a:endParaRPr lang="en-US" altLang="ja-JP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90000"/>
              </a:lnSpc>
            </a:pP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　　　　（</a:t>
            </a:r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18</a:t>
            </a: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年元日→</a:t>
            </a:r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2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3</a:t>
            </a: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年元日の比較）</a:t>
            </a:r>
            <a:endParaRPr kumimoji="1" lang="en-US" altLang="ja-JP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国外： 国連人口部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2022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年推計予測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(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中位推計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)</a:t>
            </a:r>
          </a:p>
          <a:p>
            <a:pPr algn="r">
              <a:lnSpc>
                <a:spcPct val="90000"/>
              </a:lnSpc>
              <a:spcBef>
                <a:spcPts val="600"/>
              </a:spcBef>
            </a:pP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いずれも</a:t>
            </a:r>
            <a:r>
              <a:rPr lang="ja-JP" altLang="en-US" b="1" u="sng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移民や居住外国人を含む数字</a:t>
            </a:r>
            <a:endParaRPr kumimoji="1" lang="ja-JP" altLang="en-US" b="1" u="sng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90266FEC-0803-28C0-DC7A-2F72DBC7A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2" y="1772816"/>
            <a:ext cx="4176465" cy="357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ヒント：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同期間の若者流入は：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eaLnBrk="1" hangingPunct="1">
              <a:spcBef>
                <a:spcPts val="600"/>
              </a:spcBef>
              <a:buFontTx/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差し引き＋３７万人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eaLnBrk="1" hangingPunct="1">
              <a:spcBef>
                <a:spcPts val="0"/>
              </a:spcBef>
              <a:buFontTx/>
              <a:buNone/>
            </a:pP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eaLnBrk="1" hangingPunct="1">
              <a:spcBef>
                <a:spcPts val="0"/>
              </a:spcBef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差し引き＋２万人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eaLnBrk="1" hangingPunct="1">
              <a:spcBef>
                <a:spcPts val="0"/>
              </a:spcBef>
              <a:buNone/>
            </a:pP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eaLnBrk="1" hangingPunct="1">
              <a:spcBef>
                <a:spcPts val="0"/>
              </a:spcBef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差し引き＋</a:t>
            </a:r>
            <a:r>
              <a:rPr lang="en-US" altLang="ja-JP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9</a:t>
            </a: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FB3F2CE-2027-6B69-82C2-AD8C539DF89C}"/>
              </a:ext>
            </a:extLst>
          </p:cNvPr>
          <p:cNvSpPr txBox="1"/>
          <p:nvPr/>
        </p:nvSpPr>
        <p:spPr>
          <a:xfrm>
            <a:off x="27107" y="3641443"/>
            <a:ext cx="927831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CCD9FBF-94B8-E80D-52EA-617228A2D9AB}"/>
              </a:ext>
            </a:extLst>
          </p:cNvPr>
          <p:cNvSpPr txBox="1"/>
          <p:nvPr/>
        </p:nvSpPr>
        <p:spPr>
          <a:xfrm>
            <a:off x="18718" y="2683519"/>
            <a:ext cx="907530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51FF348-69F0-04B5-290A-952DAB9F3C12}"/>
              </a:ext>
            </a:extLst>
          </p:cNvPr>
          <p:cNvSpPr txBox="1"/>
          <p:nvPr/>
        </p:nvSpPr>
        <p:spPr>
          <a:xfrm>
            <a:off x="18562" y="4602334"/>
            <a:ext cx="927831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4AF87E60-2972-6587-C2AC-85BF56000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4557" y="3210214"/>
            <a:ext cx="6190726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536575" indent="-536575" algn="r" eaLnBrk="1" hangingPunct="1">
              <a:spcBef>
                <a:spcPts val="600"/>
              </a:spcBef>
              <a:buFontTx/>
              <a:buNone/>
            </a:pPr>
            <a:r>
              <a:rPr lang="ja-JP" altLang="en-US" sz="2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それでも仕上がりは</a:t>
            </a:r>
            <a:r>
              <a:rPr lang="ja-JP" altLang="en-US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</a:t>
            </a:r>
            <a:r>
              <a:rPr lang="en-US" altLang="ja-JP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11</a:t>
            </a:r>
            <a:r>
              <a:rPr lang="ja-JP" altLang="en-US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</a:t>
            </a:r>
            <a:r>
              <a:rPr lang="ja-JP" altLang="en-US" sz="2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（△３％）</a:t>
            </a:r>
            <a:endParaRPr lang="en-US" altLang="ja-JP" sz="2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algn="r" eaLnBrk="1" hangingPunct="1">
              <a:spcBef>
                <a:spcPts val="0"/>
              </a:spcBef>
              <a:buFontTx/>
              <a:buNone/>
            </a:pPr>
            <a:endParaRPr lang="en-US" altLang="ja-JP" sz="2400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algn="r" eaLnBrk="1" hangingPunct="1">
              <a:spcBef>
                <a:spcPts val="600"/>
              </a:spcBef>
              <a:buFontTx/>
              <a:buNone/>
            </a:pPr>
            <a:r>
              <a:rPr lang="ja-JP" altLang="en-US" sz="2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それでも仕上がりは</a:t>
            </a:r>
            <a:r>
              <a:rPr lang="ja-JP" altLang="en-US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△３万人</a:t>
            </a:r>
            <a:r>
              <a:rPr lang="ja-JP" altLang="en-US" sz="2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（△６％）</a:t>
            </a:r>
            <a:endParaRPr lang="en-US" altLang="ja-JP" sz="2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algn="r" eaLnBrk="1" hangingPunct="1">
              <a:spcBef>
                <a:spcPts val="0"/>
              </a:spcBef>
              <a:buNone/>
            </a:pPr>
            <a:endParaRPr lang="en-US" altLang="ja-JP" sz="2800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algn="r" eaLnBrk="1" hangingPunct="1">
              <a:spcBef>
                <a:spcPts val="600"/>
              </a:spcBef>
              <a:buFontTx/>
              <a:buNone/>
            </a:pPr>
            <a:r>
              <a:rPr lang="ja-JP" altLang="en-US" sz="2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それでも仕上がりは</a:t>
            </a:r>
            <a:r>
              <a:rPr lang="ja-JP" altLang="en-US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</a:t>
            </a:r>
            <a:r>
              <a:rPr lang="en-US" altLang="ja-JP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５万人</a:t>
            </a:r>
            <a:r>
              <a:rPr lang="ja-JP" altLang="en-US" sz="2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（△６％）</a:t>
            </a:r>
            <a:endParaRPr lang="en-US" altLang="ja-JP" sz="2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A5E287B0-E77C-4D19-A35F-52E86764E009}"/>
              </a:ext>
            </a:extLst>
          </p:cNvPr>
          <p:cNvSpPr/>
          <p:nvPr/>
        </p:nvSpPr>
        <p:spPr bwMode="auto">
          <a:xfrm>
            <a:off x="4572000" y="1772816"/>
            <a:ext cx="4464497" cy="1368152"/>
          </a:xfrm>
          <a:prstGeom prst="wedgeRoundRectCallout">
            <a:avLst>
              <a:gd name="adj1" fmla="val -8490"/>
              <a:gd name="adj2" fmla="val 58619"/>
              <a:gd name="adj3" fmla="val 16667"/>
            </a:avLst>
          </a:prstGeom>
          <a:solidFill>
            <a:srgbClr val="FFFFCC"/>
          </a:solidFill>
          <a:ln w="381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ja-JP" altLang="en-US" sz="2800" dirty="0">
                <a:solidFill>
                  <a:srgbClr val="C00000"/>
                </a:solidFill>
                <a:latin typeface="HGP創英角ﾎﾟｯﾌﾟ体" panose="040B0A00000000000000" pitchFamily="50" charset="-128"/>
              </a:rPr>
              <a:t>減少の理由は、東京自身の</a:t>
            </a:r>
            <a:endParaRPr lang="en-US" altLang="ja-JP" sz="2800" dirty="0">
              <a:solidFill>
                <a:srgbClr val="C00000"/>
              </a:solidFill>
              <a:latin typeface="HGP創英角ﾎﾟｯﾌﾟ体" panose="040B0A00000000000000" pitchFamily="50" charset="-128"/>
            </a:endParaRPr>
          </a:p>
          <a:p>
            <a:pPr algn="ctr" eaLnBrk="1" hangingPunct="1"/>
            <a:r>
              <a:rPr lang="ja-JP" altLang="en-US" sz="2800" dirty="0">
                <a:solidFill>
                  <a:srgbClr val="C00000"/>
                </a:solidFill>
                <a:latin typeface="HGP創英角ﾎﾟｯﾌﾟ体" panose="040B0A00000000000000" pitchFamily="50" charset="-128"/>
              </a:rPr>
              <a:t>著しい少子化。</a:t>
            </a:r>
            <a:r>
              <a:rPr lang="ja-JP" altLang="en-US" sz="1800" dirty="0">
                <a:solidFill>
                  <a:srgbClr val="C00000"/>
                </a:solidFill>
                <a:latin typeface="HGP創英角ﾎﾟｯﾌﾟ体" panose="040B0A00000000000000" pitchFamily="50" charset="-128"/>
              </a:rPr>
              <a:t>もはや</a:t>
            </a:r>
            <a:r>
              <a:rPr lang="ja-JP" altLang="en-US" sz="2800" dirty="0">
                <a:solidFill>
                  <a:srgbClr val="C00000"/>
                </a:solidFill>
                <a:latin typeface="HGP創英角ﾎﾟｯﾌﾟ体" panose="040B0A00000000000000" pitchFamily="50" charset="-128"/>
              </a:rPr>
              <a:t>上京する</a:t>
            </a:r>
            <a:endParaRPr lang="en-US" altLang="ja-JP" sz="2800" dirty="0">
              <a:solidFill>
                <a:srgbClr val="C00000"/>
              </a:solidFill>
              <a:latin typeface="HGP創英角ﾎﾟｯﾌﾟ体" panose="040B0A00000000000000" pitchFamily="50" charset="-128"/>
            </a:endParaRPr>
          </a:p>
          <a:p>
            <a:pPr algn="ctr" eaLnBrk="1" hangingPunct="1">
              <a:lnSpc>
                <a:spcPct val="85000"/>
              </a:lnSpc>
            </a:pPr>
            <a:r>
              <a:rPr lang="ja-JP" altLang="en-US" sz="2800" dirty="0">
                <a:solidFill>
                  <a:srgbClr val="C00000"/>
                </a:solidFill>
                <a:latin typeface="HGP創英角ﾎﾟｯﾌﾟ体" panose="040B0A00000000000000" pitchFamily="50" charset="-128"/>
              </a:rPr>
              <a:t>若者では埋まらないレベル。</a:t>
            </a:r>
            <a:endParaRPr kumimoji="1" lang="ja-JP" altLang="en-US" sz="2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HGP創英角ﾎﾟｯﾌﾟ体" panose="040B0A00000000000000" pitchFamily="50" charset="-128"/>
            </a:endParaRP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8B3CE8C9-06E6-8EB7-F7C7-F00E17AD727C}"/>
              </a:ext>
            </a:extLst>
          </p:cNvPr>
          <p:cNvSpPr/>
          <p:nvPr/>
        </p:nvSpPr>
        <p:spPr bwMode="auto">
          <a:xfrm>
            <a:off x="4571999" y="3881778"/>
            <a:ext cx="4464497" cy="1190667"/>
          </a:xfrm>
          <a:prstGeom prst="wedgeRoundRectCallout">
            <a:avLst>
              <a:gd name="adj1" fmla="val -8490"/>
              <a:gd name="adj2" fmla="val 58619"/>
              <a:gd name="adj3" fmla="val 16667"/>
            </a:avLst>
          </a:prstGeom>
          <a:solidFill>
            <a:srgbClr val="FFFFCC"/>
          </a:solidFill>
          <a:ln w="381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ja-JP" altLang="en-US" sz="28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理由は、シンガポール自身の</a:t>
            </a:r>
            <a:endParaRPr lang="en-US" altLang="ja-JP" sz="2800" dirty="0">
              <a:solidFill>
                <a:srgbClr val="002060"/>
              </a:solidFill>
              <a:latin typeface="HGP創英角ﾎﾟｯﾌﾟ体" panose="040B0A00000000000000" pitchFamily="50" charset="-128"/>
            </a:endParaRPr>
          </a:p>
          <a:p>
            <a:pPr algn="ctr" eaLnBrk="1" hangingPunct="1">
              <a:lnSpc>
                <a:spcPct val="85000"/>
              </a:lnSpc>
            </a:pPr>
            <a:r>
              <a:rPr lang="ja-JP" altLang="en-US" sz="28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著しい少子化。移民する若者</a:t>
            </a:r>
            <a:endParaRPr lang="en-US" altLang="ja-JP" sz="2800" dirty="0">
              <a:solidFill>
                <a:srgbClr val="002060"/>
              </a:solidFill>
              <a:latin typeface="HGP創英角ﾎﾟｯﾌﾟ体" panose="040B0A00000000000000" pitchFamily="50" charset="-128"/>
            </a:endParaRPr>
          </a:p>
          <a:p>
            <a:pPr algn="ctr" eaLnBrk="1" hangingPunct="1">
              <a:lnSpc>
                <a:spcPct val="85000"/>
              </a:lnSpc>
            </a:pPr>
            <a:r>
              <a:rPr lang="ja-JP" altLang="en-US" sz="28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では</a:t>
            </a:r>
            <a:r>
              <a:rPr lang="ja-JP" altLang="en-US" sz="18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まったく</a:t>
            </a:r>
            <a:r>
              <a:rPr lang="ja-JP" altLang="en-US" sz="28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埋まらないレベル。</a:t>
            </a:r>
            <a:endParaRPr kumimoji="1" lang="ja-JP" altLang="en-US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GP創英角ﾎﾟｯﾌﾟ体" panose="040B0A00000000000000" pitchFamily="50" charset="-128"/>
            </a:endParaRP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78CBFF89-AB50-A4DB-2F9B-FC283EBC4860}"/>
              </a:ext>
            </a:extLst>
          </p:cNvPr>
          <p:cNvSpPr/>
          <p:nvPr/>
        </p:nvSpPr>
        <p:spPr bwMode="auto">
          <a:xfrm>
            <a:off x="171123" y="5733982"/>
            <a:ext cx="8361317" cy="431322"/>
          </a:xfrm>
          <a:prstGeom prst="wedgeRoundRectCallout">
            <a:avLst>
              <a:gd name="adj1" fmla="val 8544"/>
              <a:gd name="adj2" fmla="val 78249"/>
              <a:gd name="adj3" fmla="val 16667"/>
            </a:avLst>
          </a:prstGeom>
          <a:solidFill>
            <a:srgbClr val="FFFFCC"/>
          </a:solidFill>
          <a:ln w="381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ja-JP" altLang="en-US" sz="2800" dirty="0">
                <a:solidFill>
                  <a:srgbClr val="C00000"/>
                </a:solidFill>
                <a:latin typeface="HGP創英角ﾎﾟｯﾌﾟ体" panose="040B0A00000000000000" pitchFamily="50" charset="-128"/>
              </a:rPr>
              <a:t>理由は、４割は都会への流出。６割は県自体の少子化。</a:t>
            </a:r>
            <a:endParaRPr kumimoji="1" lang="ja-JP" altLang="en-US" sz="2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6195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uiExpand="1" build="p"/>
      <p:bldP spid="4" grpId="0" animBg="1"/>
      <p:bldP spid="5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0B4937E4-24B0-BC1C-8A41-72CDC5D1A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2824959"/>
            <a:ext cx="5400600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シンガポール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</a:t>
            </a: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首都圏</a:t>
            </a: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一都三県</a:t>
            </a:r>
            <a:endParaRPr lang="en-US" altLang="ja-JP" sz="5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青森県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 佐井村</a:t>
            </a:r>
            <a:endParaRPr lang="en-US" altLang="ja-JP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90266FEC-0803-28C0-DC7A-2F72DBC7A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2" y="1840815"/>
            <a:ext cx="4176465" cy="463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ヒント：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２３年の高齢化率は：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algn="ctr" eaLnBrk="1" hangingPunct="1">
              <a:spcBef>
                <a:spcPts val="600"/>
              </a:spcBef>
              <a:buFontTx/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１６％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algn="r" eaLnBrk="1" hangingPunct="1">
              <a:spcBef>
                <a:spcPts val="600"/>
              </a:spcBef>
              <a:buFontTx/>
              <a:buNone/>
            </a:pPr>
            <a:endParaRPr lang="en-US" altLang="ja-JP" sz="2400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algn="ctr" eaLnBrk="1" hangingPunct="1">
              <a:spcBef>
                <a:spcPts val="0"/>
              </a:spcBef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２５％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eaLnBrk="1" hangingPunct="1">
              <a:spcBef>
                <a:spcPts val="0"/>
              </a:spcBef>
              <a:buNone/>
            </a:pP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algn="ctr" eaLnBrk="1" hangingPunct="1">
              <a:spcBef>
                <a:spcPts val="0"/>
              </a:spcBef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３４％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algn="ctr" eaLnBrk="1" hangingPunct="1">
              <a:spcBef>
                <a:spcPts val="0"/>
              </a:spcBef>
              <a:buNone/>
            </a:pP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algn="ctr" eaLnBrk="1" hangingPunct="1">
              <a:spcBef>
                <a:spcPts val="0"/>
              </a:spcBef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４</a:t>
            </a:r>
            <a:r>
              <a:rPr lang="en-US" altLang="ja-JP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8</a:t>
            </a: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CD8CBF02-F78A-209B-E770-F197F3C05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16632"/>
            <a:ext cx="9144000" cy="117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１８年→２３年の５年間に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７５歳以上の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後期高齢者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減ったのは？</a:t>
            </a:r>
            <a:endParaRPr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A10A013-39A4-C572-1BA4-AEFCB75D8B5B}"/>
              </a:ext>
            </a:extLst>
          </p:cNvPr>
          <p:cNvSpPr txBox="1"/>
          <p:nvPr/>
        </p:nvSpPr>
        <p:spPr>
          <a:xfrm>
            <a:off x="323528" y="1432286"/>
            <a:ext cx="4176464" cy="113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国内： 住民基本台帳人口</a:t>
            </a:r>
            <a:endParaRPr lang="en-US" altLang="ja-JP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90000"/>
              </a:lnSpc>
            </a:pP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　　　　（</a:t>
            </a:r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18</a:t>
            </a: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年元日→</a:t>
            </a:r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2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3</a:t>
            </a: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年元日の比較）</a:t>
            </a:r>
            <a:endParaRPr kumimoji="1" lang="en-US" altLang="ja-JP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国外： 国連人口部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2022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年推計予測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(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中位推計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)</a:t>
            </a:r>
          </a:p>
          <a:p>
            <a:pPr algn="r">
              <a:lnSpc>
                <a:spcPct val="90000"/>
              </a:lnSpc>
              <a:spcBef>
                <a:spcPts val="600"/>
              </a:spcBef>
            </a:pP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いずれも</a:t>
            </a:r>
            <a:r>
              <a:rPr lang="ja-JP" altLang="en-US" b="1" u="sng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移民や居住外国人を含む数字</a:t>
            </a:r>
            <a:endParaRPr kumimoji="1" lang="ja-JP" altLang="en-US" b="1" u="sng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05549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0B4937E4-24B0-BC1C-8A41-72CDC5D1A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2824959"/>
            <a:ext cx="5400600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シンガポール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</a:t>
            </a: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首都圏</a:t>
            </a: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一都三県</a:t>
            </a:r>
            <a:endParaRPr lang="en-US" altLang="ja-JP" sz="5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青森県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 佐井村</a:t>
            </a:r>
            <a:endParaRPr lang="en-US" altLang="ja-JP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90266FEC-0803-28C0-DC7A-2F72DBC7A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2" y="1840815"/>
            <a:ext cx="4176465" cy="463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ヒント：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２３年の高齢化率は：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algn="ctr" eaLnBrk="1" hangingPunct="1">
              <a:spcBef>
                <a:spcPts val="600"/>
              </a:spcBef>
              <a:buFontTx/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１６％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algn="r" eaLnBrk="1" hangingPunct="1">
              <a:spcBef>
                <a:spcPts val="600"/>
              </a:spcBef>
              <a:buFontTx/>
              <a:buNone/>
            </a:pPr>
            <a:endParaRPr lang="en-US" altLang="ja-JP" sz="2400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algn="ctr" eaLnBrk="1" hangingPunct="1">
              <a:spcBef>
                <a:spcPts val="0"/>
              </a:spcBef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２５％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eaLnBrk="1" hangingPunct="1">
              <a:spcBef>
                <a:spcPts val="0"/>
              </a:spcBef>
              <a:buNone/>
            </a:pP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algn="ctr" eaLnBrk="1" hangingPunct="1">
              <a:spcBef>
                <a:spcPts val="0"/>
              </a:spcBef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３４％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algn="ctr" eaLnBrk="1" hangingPunct="1">
              <a:spcBef>
                <a:spcPts val="0"/>
              </a:spcBef>
              <a:buNone/>
            </a:pP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algn="ctr" eaLnBrk="1" hangingPunct="1">
              <a:spcBef>
                <a:spcPts val="0"/>
              </a:spcBef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４</a:t>
            </a:r>
            <a:r>
              <a:rPr lang="en-US" altLang="ja-JP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8</a:t>
            </a: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896C1FB-8D62-D903-FAD9-442B81BFF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4557" y="3193466"/>
            <a:ext cx="6190726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536575" indent="-536575" algn="r" eaLnBrk="1" hangingPunct="1">
              <a:spcBef>
                <a:spcPts val="600"/>
              </a:spcBef>
              <a:buFontTx/>
              <a:buNone/>
            </a:pPr>
            <a:r>
              <a:rPr lang="ja-JP" altLang="en-US" sz="2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７５歳以上人口は</a:t>
            </a:r>
            <a:r>
              <a:rPr lang="ja-JP" altLang="en-US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３１％増！</a:t>
            </a:r>
            <a:endParaRPr lang="en-US" altLang="ja-JP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algn="r" eaLnBrk="1" hangingPunct="1">
              <a:spcBef>
                <a:spcPts val="0"/>
              </a:spcBef>
              <a:buFontTx/>
              <a:buNone/>
            </a:pPr>
            <a:endParaRPr lang="en-US" altLang="ja-JP" sz="2400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algn="r" eaLnBrk="1" hangingPunct="1">
              <a:spcBef>
                <a:spcPts val="600"/>
              </a:spcBef>
              <a:buFontTx/>
              <a:buNone/>
            </a:pPr>
            <a:r>
              <a:rPr lang="ja-JP" altLang="en-US" sz="2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７５歳以上人口は</a:t>
            </a:r>
            <a:r>
              <a:rPr lang="ja-JP" altLang="en-US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１７％増</a:t>
            </a:r>
            <a:endParaRPr lang="en-US" altLang="ja-JP" sz="2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algn="r" eaLnBrk="1" hangingPunct="1">
              <a:spcBef>
                <a:spcPts val="0"/>
              </a:spcBef>
              <a:buNone/>
            </a:pPr>
            <a:endParaRPr lang="en-US" altLang="ja-JP" sz="2800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algn="r" eaLnBrk="1" hangingPunct="1">
              <a:spcBef>
                <a:spcPts val="600"/>
              </a:spcBef>
              <a:buFontTx/>
              <a:buNone/>
            </a:pPr>
            <a:r>
              <a:rPr lang="ja-JP" altLang="en-US" sz="2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７５歳以上人口は</a:t>
            </a:r>
            <a:r>
              <a:rPr lang="ja-JP" altLang="en-US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５％増</a:t>
            </a:r>
            <a:endParaRPr lang="en-US" altLang="ja-JP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algn="r" eaLnBrk="1" hangingPunct="1">
              <a:spcBef>
                <a:spcPts val="600"/>
              </a:spcBef>
              <a:buFontTx/>
              <a:buNone/>
            </a:pPr>
            <a:endParaRPr lang="en-US" altLang="ja-JP" sz="2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algn="r" eaLnBrk="1" hangingPunct="1">
              <a:spcBef>
                <a:spcPts val="600"/>
              </a:spcBef>
              <a:buNone/>
            </a:pPr>
            <a:r>
              <a:rPr lang="ja-JP" altLang="en-US" sz="2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７５歳以上人口は</a:t>
            </a:r>
            <a:r>
              <a:rPr lang="ja-JP" altLang="en-US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</a:t>
            </a:r>
            <a:r>
              <a:rPr lang="en-US" altLang="ja-JP" sz="2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</a:t>
            </a:r>
            <a:r>
              <a:rPr lang="ja-JP" altLang="en-US" sz="2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</a:t>
            </a:r>
            <a:r>
              <a:rPr lang="ja-JP" altLang="en-US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％減</a:t>
            </a:r>
            <a:endParaRPr lang="en-US" altLang="ja-JP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2D706ED-2777-6DF8-252F-23959EF30217}"/>
              </a:ext>
            </a:extLst>
          </p:cNvPr>
          <p:cNvSpPr txBox="1"/>
          <p:nvPr/>
        </p:nvSpPr>
        <p:spPr>
          <a:xfrm>
            <a:off x="27107" y="3863358"/>
            <a:ext cx="927831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41EC266-D825-BFC7-4009-AB0A946C1300}"/>
              </a:ext>
            </a:extLst>
          </p:cNvPr>
          <p:cNvSpPr txBox="1"/>
          <p:nvPr/>
        </p:nvSpPr>
        <p:spPr>
          <a:xfrm>
            <a:off x="18718" y="2905434"/>
            <a:ext cx="907530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6C6E9C3-77C2-FD2A-24D7-0A8DCBF25DC0}"/>
              </a:ext>
            </a:extLst>
          </p:cNvPr>
          <p:cNvSpPr txBox="1"/>
          <p:nvPr/>
        </p:nvSpPr>
        <p:spPr>
          <a:xfrm>
            <a:off x="60736" y="4824249"/>
            <a:ext cx="843483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△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32BED84-0C1C-93D5-5563-B4373AC6BE4A}"/>
              </a:ext>
            </a:extLst>
          </p:cNvPr>
          <p:cNvSpPr/>
          <p:nvPr/>
        </p:nvSpPr>
        <p:spPr bwMode="auto">
          <a:xfrm>
            <a:off x="141372" y="5836010"/>
            <a:ext cx="649561" cy="661357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A8C81DBE-53B8-39BE-6C08-5B8C5B9C3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16632"/>
            <a:ext cx="9144000" cy="117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１８年→２３年の５年間に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７５歳以上の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後期高齢者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減ったのは？</a:t>
            </a:r>
            <a:endParaRPr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4F13941-BE6F-2271-5750-5D9021814985}"/>
              </a:ext>
            </a:extLst>
          </p:cNvPr>
          <p:cNvSpPr txBox="1"/>
          <p:nvPr/>
        </p:nvSpPr>
        <p:spPr>
          <a:xfrm>
            <a:off x="323528" y="1432286"/>
            <a:ext cx="4176464" cy="113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国内： 住民基本台帳人口</a:t>
            </a:r>
            <a:endParaRPr lang="en-US" altLang="ja-JP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90000"/>
              </a:lnSpc>
            </a:pP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　　　　（</a:t>
            </a:r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18</a:t>
            </a: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年元日→</a:t>
            </a:r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2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3</a:t>
            </a: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年元日の比較）</a:t>
            </a:r>
            <a:endParaRPr kumimoji="1" lang="en-US" altLang="ja-JP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国外： 国連人口部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2022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年推計予測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(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中位推計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)</a:t>
            </a:r>
          </a:p>
          <a:p>
            <a:pPr algn="r">
              <a:lnSpc>
                <a:spcPct val="90000"/>
              </a:lnSpc>
              <a:spcBef>
                <a:spcPts val="600"/>
              </a:spcBef>
            </a:pP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いずれも</a:t>
            </a:r>
            <a:r>
              <a:rPr lang="ja-JP" altLang="en-US" b="1" u="sng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移民や居住外国人を含む数字</a:t>
            </a:r>
            <a:endParaRPr kumimoji="1" lang="ja-JP" altLang="en-US" b="1" u="sng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53553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uiExpand="1" build="p"/>
      <p:bldP spid="5" grpId="0" animBg="1"/>
      <p:bldP spid="6" grpId="0" animBg="1"/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0B4937E4-24B0-BC1C-8A41-72CDC5D1A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2824959"/>
            <a:ext cx="5400600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シンガポール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</a:t>
            </a: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首都圏</a:t>
            </a: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一都三県</a:t>
            </a:r>
            <a:endParaRPr lang="en-US" altLang="ja-JP" sz="5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青森県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 佐井村</a:t>
            </a:r>
            <a:endParaRPr lang="en-US" altLang="ja-JP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90266FEC-0803-28C0-DC7A-2F72DBC7A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2" y="1840815"/>
            <a:ext cx="4176465" cy="463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ヒント：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２３年の高齢化率は：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algn="ctr" eaLnBrk="1" hangingPunct="1">
              <a:spcBef>
                <a:spcPts val="600"/>
              </a:spcBef>
              <a:buFontTx/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１６％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algn="r" eaLnBrk="1" hangingPunct="1">
              <a:spcBef>
                <a:spcPts val="600"/>
              </a:spcBef>
              <a:buFontTx/>
              <a:buNone/>
            </a:pPr>
            <a:endParaRPr lang="en-US" altLang="ja-JP" sz="2400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algn="ctr" eaLnBrk="1" hangingPunct="1">
              <a:spcBef>
                <a:spcPts val="0"/>
              </a:spcBef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２５％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eaLnBrk="1" hangingPunct="1">
              <a:spcBef>
                <a:spcPts val="0"/>
              </a:spcBef>
              <a:buNone/>
            </a:pP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algn="ctr" eaLnBrk="1" hangingPunct="1">
              <a:spcBef>
                <a:spcPts val="0"/>
              </a:spcBef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３４％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algn="ctr" eaLnBrk="1" hangingPunct="1">
              <a:spcBef>
                <a:spcPts val="0"/>
              </a:spcBef>
              <a:buNone/>
            </a:pP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algn="ctr" eaLnBrk="1" hangingPunct="1">
              <a:spcBef>
                <a:spcPts val="0"/>
              </a:spcBef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４</a:t>
            </a:r>
            <a:r>
              <a:rPr lang="en-US" altLang="ja-JP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8</a:t>
            </a: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896C1FB-8D62-D903-FAD9-442B81BFF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4557" y="3193466"/>
            <a:ext cx="6190726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536575" indent="-536575" algn="r" eaLnBrk="1" hangingPunct="1">
              <a:spcBef>
                <a:spcPts val="600"/>
              </a:spcBef>
              <a:buFontTx/>
              <a:buNone/>
            </a:pPr>
            <a:r>
              <a:rPr lang="ja-JP" altLang="en-US" sz="2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７５歳以上人口は</a:t>
            </a:r>
            <a:r>
              <a:rPr lang="ja-JP" altLang="en-US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３１％増！</a:t>
            </a:r>
            <a:endParaRPr lang="en-US" altLang="ja-JP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algn="r" eaLnBrk="1" hangingPunct="1">
              <a:spcBef>
                <a:spcPts val="0"/>
              </a:spcBef>
              <a:buFontTx/>
              <a:buNone/>
            </a:pPr>
            <a:endParaRPr lang="en-US" altLang="ja-JP" sz="2400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algn="r" eaLnBrk="1" hangingPunct="1">
              <a:spcBef>
                <a:spcPts val="600"/>
              </a:spcBef>
              <a:buFontTx/>
              <a:buNone/>
            </a:pPr>
            <a:r>
              <a:rPr lang="ja-JP" altLang="en-US" sz="2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７５歳以上人口は</a:t>
            </a:r>
            <a:r>
              <a:rPr lang="ja-JP" altLang="en-US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１７％増</a:t>
            </a:r>
            <a:endParaRPr lang="en-US" altLang="ja-JP" sz="2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algn="r" eaLnBrk="1" hangingPunct="1">
              <a:spcBef>
                <a:spcPts val="0"/>
              </a:spcBef>
              <a:buNone/>
            </a:pPr>
            <a:endParaRPr lang="en-US" altLang="ja-JP" sz="2800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algn="r" eaLnBrk="1" hangingPunct="1">
              <a:spcBef>
                <a:spcPts val="600"/>
              </a:spcBef>
              <a:buFontTx/>
              <a:buNone/>
            </a:pPr>
            <a:r>
              <a:rPr lang="ja-JP" altLang="en-US" sz="2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７５歳以上人口は</a:t>
            </a:r>
            <a:r>
              <a:rPr lang="ja-JP" altLang="en-US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５％増</a:t>
            </a:r>
            <a:endParaRPr lang="en-US" altLang="ja-JP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algn="r" eaLnBrk="1" hangingPunct="1">
              <a:spcBef>
                <a:spcPts val="600"/>
              </a:spcBef>
              <a:buFontTx/>
              <a:buNone/>
            </a:pPr>
            <a:endParaRPr lang="en-US" altLang="ja-JP" sz="2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algn="r" eaLnBrk="1" hangingPunct="1">
              <a:spcBef>
                <a:spcPts val="600"/>
              </a:spcBef>
              <a:buNone/>
            </a:pPr>
            <a:r>
              <a:rPr lang="ja-JP" altLang="en-US" sz="2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７５歳以上人口は</a:t>
            </a:r>
            <a:r>
              <a:rPr lang="ja-JP" altLang="en-US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</a:t>
            </a:r>
            <a:r>
              <a:rPr lang="en-US" altLang="ja-JP" sz="2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</a:t>
            </a:r>
            <a:r>
              <a:rPr lang="ja-JP" altLang="en-US" sz="2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</a:t>
            </a:r>
            <a:r>
              <a:rPr lang="ja-JP" altLang="en-US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％減</a:t>
            </a:r>
            <a:endParaRPr lang="en-US" altLang="ja-JP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2D706ED-2777-6DF8-252F-23959EF30217}"/>
              </a:ext>
            </a:extLst>
          </p:cNvPr>
          <p:cNvSpPr txBox="1"/>
          <p:nvPr/>
        </p:nvSpPr>
        <p:spPr>
          <a:xfrm>
            <a:off x="27107" y="3863358"/>
            <a:ext cx="927831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41EC266-D825-BFC7-4009-AB0A946C1300}"/>
              </a:ext>
            </a:extLst>
          </p:cNvPr>
          <p:cNvSpPr txBox="1"/>
          <p:nvPr/>
        </p:nvSpPr>
        <p:spPr>
          <a:xfrm>
            <a:off x="18718" y="2905434"/>
            <a:ext cx="907530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6C6E9C3-77C2-FD2A-24D7-0A8DCBF25DC0}"/>
              </a:ext>
            </a:extLst>
          </p:cNvPr>
          <p:cNvSpPr txBox="1"/>
          <p:nvPr/>
        </p:nvSpPr>
        <p:spPr>
          <a:xfrm>
            <a:off x="60736" y="4824249"/>
            <a:ext cx="843483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△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32BED84-0C1C-93D5-5563-B4373AC6BE4A}"/>
              </a:ext>
            </a:extLst>
          </p:cNvPr>
          <p:cNvSpPr/>
          <p:nvPr/>
        </p:nvSpPr>
        <p:spPr bwMode="auto">
          <a:xfrm>
            <a:off x="141372" y="5836010"/>
            <a:ext cx="649561" cy="661357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A8C81DBE-53B8-39BE-6C08-5B8C5B9C3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16632"/>
            <a:ext cx="9144000" cy="117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１８年→２３年の５年間に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７５歳以上の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後期高齢者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減ったのは？</a:t>
            </a:r>
            <a:endParaRPr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4F13941-BE6F-2271-5750-5D9021814985}"/>
              </a:ext>
            </a:extLst>
          </p:cNvPr>
          <p:cNvSpPr txBox="1"/>
          <p:nvPr/>
        </p:nvSpPr>
        <p:spPr>
          <a:xfrm>
            <a:off x="323528" y="1432286"/>
            <a:ext cx="4176464" cy="113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国内： 住民基本台帳人口</a:t>
            </a:r>
            <a:endParaRPr lang="en-US" altLang="ja-JP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90000"/>
              </a:lnSpc>
            </a:pP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　　　　（</a:t>
            </a:r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18</a:t>
            </a: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年元日→</a:t>
            </a:r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2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3</a:t>
            </a: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年元日の比較）</a:t>
            </a:r>
            <a:endParaRPr kumimoji="1" lang="en-US" altLang="ja-JP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国外： 国連人口部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2022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年推計予測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(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中位推計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)</a:t>
            </a:r>
          </a:p>
          <a:p>
            <a:pPr algn="r">
              <a:lnSpc>
                <a:spcPct val="90000"/>
              </a:lnSpc>
              <a:spcBef>
                <a:spcPts val="600"/>
              </a:spcBef>
            </a:pP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いずれも</a:t>
            </a:r>
            <a:r>
              <a:rPr lang="ja-JP" altLang="en-US" b="1" u="sng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移民や居住外国人を含む数字</a:t>
            </a:r>
            <a:endParaRPr kumimoji="1" lang="ja-JP" altLang="en-US" b="1" u="sng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9D6B38CE-1CAB-8ECC-0CA1-6B7643286A67}"/>
              </a:ext>
            </a:extLst>
          </p:cNvPr>
          <p:cNvSpPr/>
          <p:nvPr/>
        </p:nvSpPr>
        <p:spPr bwMode="auto">
          <a:xfrm>
            <a:off x="5364088" y="2276482"/>
            <a:ext cx="3240360" cy="936494"/>
          </a:xfrm>
          <a:prstGeom prst="wedgeRoundRectCallout">
            <a:avLst>
              <a:gd name="adj1" fmla="val -8490"/>
              <a:gd name="adj2" fmla="val 58619"/>
              <a:gd name="adj3" fmla="val 16667"/>
            </a:avLst>
          </a:prstGeom>
          <a:solidFill>
            <a:srgbClr val="FFFFCC"/>
          </a:solidFill>
          <a:ln w="381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ja-JP" altLang="en-US" sz="2800" dirty="0">
                <a:solidFill>
                  <a:srgbClr val="C00000"/>
                </a:solidFill>
                <a:latin typeface="HGP創英角ﾎﾟｯﾌﾟ体" panose="040B0A00000000000000" pitchFamily="50" charset="-128"/>
              </a:rPr>
              <a:t>流入し続けた若者が</a:t>
            </a:r>
            <a:endParaRPr lang="en-US" altLang="ja-JP" sz="2800" dirty="0">
              <a:solidFill>
                <a:srgbClr val="C00000"/>
              </a:solidFill>
              <a:latin typeface="HGP創英角ﾎﾟｯﾌﾟ体" panose="040B0A00000000000000" pitchFamily="50" charset="-128"/>
            </a:endParaRPr>
          </a:p>
          <a:p>
            <a:pPr algn="ctr" eaLnBrk="1" hangingPunct="1">
              <a:lnSpc>
                <a:spcPct val="85000"/>
              </a:lnSpc>
            </a:pPr>
            <a:r>
              <a:rPr lang="ja-JP" altLang="en-US" sz="2800" dirty="0">
                <a:solidFill>
                  <a:srgbClr val="C00000"/>
                </a:solidFill>
                <a:latin typeface="HGP創英角ﾎﾟｯﾌﾟ体" panose="040B0A00000000000000" pitchFamily="50" charset="-128"/>
              </a:rPr>
              <a:t>どんどん高齢者に。</a:t>
            </a:r>
            <a:endParaRPr kumimoji="1" lang="ja-JP" altLang="en-US" sz="2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HGP創英角ﾎﾟｯﾌﾟ体" panose="040B0A00000000000000" pitchFamily="50" charset="-128"/>
            </a:endParaRP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516F5F08-22EA-47DF-C2C2-CFBCB73C1779}"/>
              </a:ext>
            </a:extLst>
          </p:cNvPr>
          <p:cNvSpPr/>
          <p:nvPr/>
        </p:nvSpPr>
        <p:spPr bwMode="auto">
          <a:xfrm>
            <a:off x="3203848" y="5156802"/>
            <a:ext cx="4464496" cy="936494"/>
          </a:xfrm>
          <a:prstGeom prst="wedgeRoundRectCallout">
            <a:avLst>
              <a:gd name="adj1" fmla="val 56027"/>
              <a:gd name="adj2" fmla="val 53195"/>
              <a:gd name="adj3" fmla="val 16667"/>
            </a:avLst>
          </a:prstGeom>
          <a:solidFill>
            <a:srgbClr val="FFFFCC"/>
          </a:solidFill>
          <a:ln w="381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ja-JP" altLang="en-US" sz="28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過去に若者が流出した結果、</a:t>
            </a:r>
            <a:endParaRPr lang="en-US" altLang="ja-JP" sz="2800" dirty="0">
              <a:solidFill>
                <a:srgbClr val="002060"/>
              </a:solidFill>
              <a:latin typeface="HGP創英角ﾎﾟｯﾌﾟ体" panose="040B0A00000000000000" pitchFamily="50" charset="-128"/>
            </a:endParaRPr>
          </a:p>
          <a:p>
            <a:pPr algn="ctr" eaLnBrk="1" hangingPunct="1">
              <a:lnSpc>
                <a:spcPct val="85000"/>
              </a:lnSpc>
            </a:pPr>
            <a:r>
              <a:rPr lang="ja-JP" altLang="en-US" sz="28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年寄りのなり手が足りない</a:t>
            </a:r>
            <a:endParaRPr kumimoji="1" lang="ja-JP" altLang="en-US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GP創英角ﾎﾟｯﾌﾟ体" panose="040B0A00000000000000" pitchFamily="50" charset="-128"/>
            </a:endParaRPr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B3261F69-1FD6-42C0-6113-2F2E4D2F6C2D}"/>
              </a:ext>
            </a:extLst>
          </p:cNvPr>
          <p:cNvSpPr/>
          <p:nvPr/>
        </p:nvSpPr>
        <p:spPr bwMode="auto">
          <a:xfrm>
            <a:off x="3203848" y="6165304"/>
            <a:ext cx="4464496" cy="567592"/>
          </a:xfrm>
          <a:prstGeom prst="wedgeRoundRectCallout">
            <a:avLst>
              <a:gd name="adj1" fmla="val 55269"/>
              <a:gd name="adj2" fmla="val -9998"/>
              <a:gd name="adj3" fmla="val 16667"/>
            </a:avLst>
          </a:prstGeom>
          <a:solidFill>
            <a:srgbClr val="FFFFCC"/>
          </a:solidFill>
          <a:ln w="381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ja-JP" altLang="en-US" sz="2800" dirty="0">
                <a:solidFill>
                  <a:srgbClr val="C00000"/>
                </a:solidFill>
                <a:latin typeface="HGP創英角ﾎﾟｯﾌﾟ体" panose="040B0A00000000000000" pitchFamily="50" charset="-128"/>
              </a:rPr>
              <a:t>医療福祉費用が減り始める</a:t>
            </a:r>
            <a:endParaRPr kumimoji="1" lang="ja-JP" altLang="en-US" sz="2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0541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uiExpand="1" build="p"/>
      <p:bldP spid="5" grpId="0" animBg="1"/>
      <p:bldP spid="6" grpId="0" animBg="1"/>
      <p:bldP spid="8" grpId="0" animBg="1"/>
      <p:bldP spid="9" grpId="0" animBg="1"/>
      <p:bldP spid="7" grpId="0" animBg="1"/>
      <p:bldP spid="10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">
            <a:extLst>
              <a:ext uri="{FF2B5EF4-FFF2-40B4-BE49-F238E27FC236}">
                <a16:creationId xmlns:a16="http://schemas.microsoft.com/office/drawing/2014/main" id="{0BB1FE8F-F4CB-1C47-EEF5-EF609ECDC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792" y="1067302"/>
            <a:ext cx="6336704" cy="584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804863" indent="-804863" algn="r" eaLnBrk="1" hangingPunct="1">
              <a:spcBef>
                <a:spcPts val="0"/>
              </a:spcBef>
              <a:buFontTx/>
              <a:buNone/>
            </a:pPr>
            <a:r>
              <a:rPr lang="ja-JP" altLang="en-US" sz="3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△１２％</a:t>
            </a:r>
            <a:endParaRPr lang="en-US" altLang="ja-JP" sz="3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804863" indent="-804863" algn="r" eaLnBrk="1" hangingPunct="1">
              <a:spcBef>
                <a:spcPts val="0"/>
              </a:spcBef>
              <a:buFontTx/>
              <a:buNone/>
            </a:pPr>
            <a:r>
              <a:rPr lang="ja-JP" altLang="en-US" sz="3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△２０％</a:t>
            </a:r>
            <a:endParaRPr lang="en-US" altLang="ja-JP" sz="3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804863" indent="-804863" algn="r" eaLnBrk="1" hangingPunct="1">
              <a:spcBef>
                <a:spcPts val="0"/>
              </a:spcBef>
              <a:buFontTx/>
              <a:buNone/>
            </a:pPr>
            <a:r>
              <a:rPr lang="ja-JP" altLang="en-US" sz="3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△１１％</a:t>
            </a:r>
            <a:endParaRPr lang="en-US" altLang="ja-JP" sz="3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990600" indent="-990600" algn="r" eaLnBrk="1" hangingPunct="1">
              <a:spcBef>
                <a:spcPts val="0"/>
              </a:spcBef>
              <a:buFontTx/>
              <a:buNone/>
            </a:pPr>
            <a:r>
              <a:rPr lang="ja-JP" altLang="en-US" sz="3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</a:t>
            </a:r>
            <a:r>
              <a:rPr lang="en-US" altLang="ja-JP" sz="3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sz="3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５％</a:t>
            </a:r>
            <a:r>
              <a:rPr lang="en-US" altLang="ja-JP" sz="3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/</a:t>
            </a:r>
            <a:r>
              <a:rPr lang="ja-JP" altLang="en-US" sz="3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△２６％</a:t>
            </a:r>
            <a:r>
              <a:rPr lang="en-US" altLang="ja-JP" sz="3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/</a:t>
            </a:r>
            <a:r>
              <a:rPr lang="ja-JP" altLang="en-US" sz="3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</a:t>
            </a:r>
            <a:r>
              <a:rPr lang="en-US" altLang="ja-JP" sz="3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11%</a:t>
            </a:r>
          </a:p>
          <a:p>
            <a:pPr marL="990600" indent="-990600" algn="r" eaLnBrk="1" hangingPunct="1">
              <a:spcBef>
                <a:spcPts val="0"/>
              </a:spcBef>
              <a:buFontTx/>
              <a:buNone/>
            </a:pPr>
            <a:r>
              <a:rPr lang="ja-JP" altLang="en-US" sz="3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△３１％</a:t>
            </a:r>
            <a:r>
              <a:rPr lang="en-US" altLang="ja-JP" sz="3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/</a:t>
            </a:r>
            <a:r>
              <a:rPr lang="ja-JP" altLang="en-US" sz="3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△２１％</a:t>
            </a:r>
            <a:endParaRPr lang="en-US" altLang="ja-JP" sz="3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990600" indent="-990600" algn="r" eaLnBrk="1" hangingPunct="1">
              <a:spcBef>
                <a:spcPts val="0"/>
              </a:spcBef>
              <a:buFontTx/>
              <a:buNone/>
            </a:pPr>
            <a:r>
              <a:rPr lang="ja-JP" altLang="en-US" sz="2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越は</a:t>
            </a:r>
            <a:r>
              <a:rPr lang="ja-JP" altLang="en-US" sz="3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△４％</a:t>
            </a:r>
            <a:r>
              <a:rPr lang="ja-JP" altLang="en-US" sz="2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、他は</a:t>
            </a:r>
            <a:r>
              <a:rPr lang="ja-JP" altLang="en-US" sz="3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△５％</a:t>
            </a:r>
            <a:endParaRPr lang="en-US" altLang="ja-JP" sz="3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990600" indent="-990600" algn="r" eaLnBrk="1" hangingPunct="1">
              <a:spcBef>
                <a:spcPts val="0"/>
              </a:spcBef>
              <a:buFontTx/>
              <a:buNone/>
            </a:pPr>
            <a:r>
              <a:rPr lang="ja-JP" altLang="en-US" sz="3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</a:t>
            </a:r>
            <a:r>
              <a:rPr lang="en-US" altLang="ja-JP" sz="3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11</a:t>
            </a:r>
            <a:r>
              <a:rPr lang="ja-JP" altLang="en-US" sz="3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  <a:r>
              <a:rPr lang="en-US" altLang="ja-JP" sz="3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/</a:t>
            </a:r>
            <a:r>
              <a:rPr lang="ja-JP" altLang="en-US" sz="3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</a:t>
            </a:r>
            <a:r>
              <a:rPr lang="en-US" altLang="ja-JP" sz="3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</a:t>
            </a:r>
            <a:r>
              <a:rPr lang="en-US" altLang="ja-JP" sz="2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.1</a:t>
            </a:r>
            <a:r>
              <a:rPr lang="en-US" altLang="ja-JP" sz="3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%/</a:t>
            </a:r>
            <a:r>
              <a:rPr lang="ja-JP" altLang="en-US" sz="3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</a:t>
            </a:r>
            <a:r>
              <a:rPr lang="en-US" altLang="ja-JP" sz="3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8</a:t>
            </a:r>
            <a:r>
              <a:rPr lang="ja-JP" altLang="en-US" sz="3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  <a:endParaRPr lang="en-US" altLang="ja-JP" sz="3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990600" indent="-990600" algn="r" eaLnBrk="1" hangingPunct="1">
              <a:spcBef>
                <a:spcPts val="0"/>
              </a:spcBef>
              <a:buNone/>
            </a:pPr>
            <a:r>
              <a:rPr lang="ja-JP" altLang="en-US" sz="2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</a:t>
            </a:r>
            <a:r>
              <a:rPr lang="ja-JP" altLang="en-US" sz="3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６％</a:t>
            </a:r>
            <a:r>
              <a:rPr lang="en-US" altLang="ja-JP" sz="2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/</a:t>
            </a:r>
            <a:r>
              <a:rPr lang="ja-JP" altLang="en-US" sz="2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</a:t>
            </a:r>
            <a:r>
              <a:rPr lang="ja-JP" altLang="en-US" sz="3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１０％</a:t>
            </a:r>
            <a:r>
              <a:rPr lang="en-US" altLang="ja-JP" sz="2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/</a:t>
            </a:r>
            <a:r>
              <a:rPr lang="ja-JP" altLang="en-US" sz="2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</a:t>
            </a:r>
            <a:r>
              <a:rPr lang="ja-JP" altLang="en-US" sz="3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６％</a:t>
            </a:r>
            <a:endParaRPr lang="en-US" altLang="ja-JP" sz="3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990600" indent="-990600" algn="r" eaLnBrk="1" hangingPunct="1">
              <a:spcBef>
                <a:spcPts val="0"/>
              </a:spcBef>
              <a:buNone/>
            </a:pPr>
            <a:r>
              <a:rPr lang="ja-JP" altLang="en-US" sz="3400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＋７％</a:t>
            </a:r>
            <a:endParaRPr lang="en-US" altLang="ja-JP" sz="3400" dirty="0">
              <a:solidFill>
                <a:srgbClr val="FF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990600" indent="-990600" algn="r" eaLnBrk="1" hangingPunct="1">
              <a:spcBef>
                <a:spcPts val="0"/>
              </a:spcBef>
              <a:buNone/>
            </a:pPr>
            <a:r>
              <a:rPr lang="ja-JP" altLang="en-US" sz="3400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＋１０％</a:t>
            </a:r>
            <a:endParaRPr lang="en-US" altLang="ja-JP" sz="3400" dirty="0">
              <a:solidFill>
                <a:srgbClr val="FF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990600" indent="-990600" algn="r" eaLnBrk="1" hangingPunct="1">
              <a:spcBef>
                <a:spcPts val="0"/>
              </a:spcBef>
              <a:buNone/>
            </a:pPr>
            <a:r>
              <a:rPr lang="en-US" altLang="ja-JP" sz="3400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</a:t>
            </a:r>
            <a:r>
              <a:rPr lang="ja-JP" altLang="en-US" sz="3400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４</a:t>
            </a:r>
            <a:r>
              <a:rPr lang="en-US" altLang="ja-JP" sz="3400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%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4DEA7B0-FEB0-E761-969D-795C1975F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19" y="1180602"/>
            <a:ext cx="7847965" cy="574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804863" indent="-804863"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ja-JP" altLang="en-US" sz="3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東京２３区</a:t>
            </a:r>
            <a:endParaRPr lang="en-US" altLang="ja-JP" sz="3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804863" indent="-804863" eaLnBrk="1" hangingPunct="1">
              <a:spcBef>
                <a:spcPts val="0"/>
              </a:spcBef>
              <a:buFontTx/>
              <a:buNone/>
            </a:pPr>
            <a:r>
              <a:rPr lang="ja-JP" altLang="en-US" sz="3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青森県　 </a:t>
            </a:r>
          </a:p>
          <a:p>
            <a:pPr marL="896938" indent="-896938" eaLnBrk="1" hangingPunct="1">
              <a:spcBef>
                <a:spcPts val="0"/>
              </a:spcBef>
              <a:buFontTx/>
              <a:buNone/>
            </a:pPr>
            <a:r>
              <a:rPr lang="ja-JP" altLang="en-US" sz="3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沖縄県</a:t>
            </a:r>
            <a:endParaRPr lang="en-US" altLang="ja-JP" sz="3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990600" indent="-990600" eaLnBrk="1" hangingPunct="1">
              <a:spcBef>
                <a:spcPts val="0"/>
              </a:spcBef>
              <a:buNone/>
            </a:pPr>
            <a:r>
              <a:rPr lang="ja-JP" altLang="en-US" sz="3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 日</a:t>
            </a:r>
            <a:r>
              <a:rPr lang="en-US" altLang="ja-JP" sz="3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/</a:t>
            </a:r>
            <a:r>
              <a:rPr lang="ja-JP" altLang="en-US" sz="3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韓</a:t>
            </a:r>
            <a:r>
              <a:rPr lang="en-US" altLang="ja-JP" sz="3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/</a:t>
            </a:r>
            <a:r>
              <a:rPr lang="ja-JP" altLang="en-US" sz="3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台</a:t>
            </a:r>
            <a:endParaRPr lang="en-US" altLang="ja-JP" sz="3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990600" indent="-990600" eaLnBrk="1" hangingPunct="1">
              <a:spcBef>
                <a:spcPts val="0"/>
              </a:spcBef>
              <a:buNone/>
            </a:pPr>
            <a:r>
              <a:rPr lang="ja-JP" altLang="en-US" sz="3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 中国</a:t>
            </a:r>
            <a:r>
              <a:rPr lang="en-US" altLang="ja-JP" sz="3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/</a:t>
            </a:r>
            <a:r>
              <a:rPr lang="ja-JP" altLang="en-US" sz="3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ロシア</a:t>
            </a:r>
            <a:endParaRPr lang="en-US" altLang="ja-JP" sz="3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990600" indent="-990600" eaLnBrk="1" hangingPunct="1">
              <a:spcBef>
                <a:spcPts val="0"/>
              </a:spcBef>
              <a:buNone/>
            </a:pPr>
            <a:r>
              <a:rPr lang="ja-JP" altLang="en-US" sz="3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⑥ 越</a:t>
            </a:r>
            <a:r>
              <a:rPr lang="en-US" altLang="ja-JP" sz="3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/</a:t>
            </a:r>
            <a:r>
              <a:rPr lang="ja-JP" altLang="en-US" sz="3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比</a:t>
            </a:r>
            <a:r>
              <a:rPr lang="en-US" altLang="ja-JP" sz="3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/</a:t>
            </a:r>
            <a:r>
              <a:rPr lang="ja-JP" altLang="en-US" sz="3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ｲﾝﾄﾞﾈｼｱ</a:t>
            </a:r>
            <a:r>
              <a:rPr lang="en-US" altLang="ja-JP" sz="3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/</a:t>
            </a:r>
            <a:r>
              <a:rPr lang="ja-JP" altLang="en-US" sz="3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印</a:t>
            </a:r>
            <a:endParaRPr lang="en-US" altLang="ja-JP" sz="3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990600" indent="-990600" eaLnBrk="1" hangingPunct="1">
              <a:spcBef>
                <a:spcPts val="0"/>
              </a:spcBef>
              <a:buNone/>
            </a:pPr>
            <a:r>
              <a:rPr lang="ja-JP" altLang="en-US" sz="3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⑦ 英</a:t>
            </a:r>
            <a:r>
              <a:rPr lang="en-US" altLang="ja-JP" sz="3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/</a:t>
            </a:r>
            <a:r>
              <a:rPr lang="ja-JP" altLang="en-US" sz="3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独</a:t>
            </a:r>
            <a:r>
              <a:rPr lang="en-US" altLang="ja-JP" sz="3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/</a:t>
            </a:r>
            <a:r>
              <a:rPr lang="ja-JP" altLang="en-US" sz="3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仏</a:t>
            </a:r>
            <a:endParaRPr lang="en-US" altLang="ja-JP" sz="3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990600" indent="-990600" eaLnBrk="1" hangingPunct="1">
              <a:spcBef>
                <a:spcPts val="0"/>
              </a:spcBef>
              <a:buNone/>
            </a:pPr>
            <a:r>
              <a:rPr lang="ja-JP" altLang="en-US" sz="3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⑧ </a:t>
            </a:r>
            <a:r>
              <a:rPr lang="ja-JP" altLang="ja-JP" sz="3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米</a:t>
            </a:r>
            <a:r>
              <a:rPr lang="en-US" altLang="ja-JP" sz="3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/</a:t>
            </a:r>
            <a:r>
              <a:rPr lang="ja-JP" altLang="en-US" sz="3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メキシコ</a:t>
            </a:r>
            <a:r>
              <a:rPr lang="en-US" altLang="ja-JP" sz="3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/</a:t>
            </a:r>
            <a:r>
              <a:rPr lang="ja-JP" altLang="en-US" sz="3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ブラジル</a:t>
            </a:r>
            <a:endParaRPr lang="en-US" altLang="ja-JP" sz="3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990600" indent="-990600" eaLnBrk="1" hangingPunct="1">
              <a:spcBef>
                <a:spcPts val="0"/>
              </a:spcBef>
              <a:buNone/>
            </a:pPr>
            <a:r>
              <a:rPr lang="ja-JP" altLang="en-US" sz="3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⑨ 佐井村</a:t>
            </a:r>
            <a:endParaRPr lang="en-US" altLang="ja-JP" sz="3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990600" indent="-990600" eaLnBrk="1" hangingPunct="1">
              <a:spcBef>
                <a:spcPts val="0"/>
              </a:spcBef>
              <a:buNone/>
            </a:pPr>
            <a:r>
              <a:rPr lang="ja-JP" altLang="en-US" sz="3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⑩ </a:t>
            </a:r>
            <a:r>
              <a:rPr lang="ja-JP" altLang="en-US" sz="2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奥会津でも最も交通不便な </a:t>
            </a:r>
            <a:r>
              <a:rPr lang="ja-JP" altLang="en-US" sz="3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福島県昭和村</a:t>
            </a:r>
            <a:endParaRPr lang="en-US" altLang="ja-JP" sz="3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990600" indent="-990600" eaLnBrk="1" hangingPunct="1">
              <a:spcBef>
                <a:spcPts val="0"/>
              </a:spcBef>
              <a:buNone/>
            </a:pPr>
            <a:r>
              <a:rPr lang="ja-JP" altLang="en-US" sz="3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⑪ </a:t>
            </a:r>
            <a:r>
              <a:rPr lang="ja-JP" altLang="en-US" sz="2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震災の津波で５階まで浸水した</a:t>
            </a:r>
            <a:r>
              <a:rPr lang="ja-JP" altLang="en-US" sz="12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3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宮城県女川町 </a:t>
            </a:r>
            <a:endParaRPr lang="en-US" altLang="ja-JP" sz="3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DB9D5D2C-B966-82E3-9710-8EA594C12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-5435"/>
            <a:ext cx="9144000" cy="117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１８年→２３年の５年間に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０～４歳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乳幼児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増えたのは？</a:t>
            </a:r>
            <a:endParaRPr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93EDF52-4352-7E2E-E900-501126E33E63}"/>
              </a:ext>
            </a:extLst>
          </p:cNvPr>
          <p:cNvSpPr txBox="1"/>
          <p:nvPr/>
        </p:nvSpPr>
        <p:spPr>
          <a:xfrm>
            <a:off x="2987824" y="1360278"/>
            <a:ext cx="4176464" cy="113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国内： 住民基本台帳人口</a:t>
            </a:r>
            <a:endParaRPr lang="en-US" altLang="ja-JP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90000"/>
              </a:lnSpc>
            </a:pP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　　　　（</a:t>
            </a:r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18</a:t>
            </a: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年元日→</a:t>
            </a:r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2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3</a:t>
            </a: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年元日の比較）</a:t>
            </a:r>
            <a:endParaRPr kumimoji="1" lang="en-US" altLang="ja-JP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国外： 国連人口部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2022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年推計予測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(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中位推計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)</a:t>
            </a:r>
          </a:p>
          <a:p>
            <a:pPr algn="r">
              <a:lnSpc>
                <a:spcPct val="90000"/>
              </a:lnSpc>
              <a:spcBef>
                <a:spcPts val="600"/>
              </a:spcBef>
            </a:pP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いずれも移民や居住外国人を含む数字</a:t>
            </a:r>
            <a:endParaRPr kumimoji="1" lang="ja-JP" altLang="en-US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243615BA-F8BE-A308-D3EB-54F47914A5A3}"/>
              </a:ext>
            </a:extLst>
          </p:cNvPr>
          <p:cNvSpPr/>
          <p:nvPr/>
        </p:nvSpPr>
        <p:spPr bwMode="auto">
          <a:xfrm>
            <a:off x="285076" y="5275807"/>
            <a:ext cx="415270" cy="432048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8CEF3519-D421-7B69-CF3B-EAE4114653F7}"/>
              </a:ext>
            </a:extLst>
          </p:cNvPr>
          <p:cNvSpPr/>
          <p:nvPr/>
        </p:nvSpPr>
        <p:spPr bwMode="auto">
          <a:xfrm>
            <a:off x="268454" y="5779863"/>
            <a:ext cx="415270" cy="432048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26DE94AC-0F53-0B5F-0047-A9762ACB15C5}"/>
              </a:ext>
            </a:extLst>
          </p:cNvPr>
          <p:cNvSpPr/>
          <p:nvPr/>
        </p:nvSpPr>
        <p:spPr bwMode="auto">
          <a:xfrm>
            <a:off x="285076" y="6317787"/>
            <a:ext cx="415270" cy="432048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8133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5" grpId="0" build="p"/>
      <p:bldP spid="2" grpId="0"/>
      <p:bldP spid="8" grpId="0" animBg="1"/>
      <p:bldP spid="7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9D81DFE1-0BB7-2E1C-04B8-2FE85F7120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9" y="1635206"/>
            <a:ext cx="8939477" cy="5108273"/>
          </a:xfrm>
          <a:prstGeom prst="rect">
            <a:avLst/>
          </a:prstGeom>
        </p:spPr>
      </p:pic>
      <p:sp>
        <p:nvSpPr>
          <p:cNvPr id="16386" name="Text Box 2">
            <a:extLst>
              <a:ext uri="{FF2B5EF4-FFF2-40B4-BE49-F238E27FC236}">
                <a16:creationId xmlns:a16="http://schemas.microsoft.com/office/drawing/2014/main" id="{0ECCEB1B-184D-440F-8C31-A975BF347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3" y="157048"/>
            <a:ext cx="9072117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都会の劣化</a:t>
            </a:r>
            <a:r>
              <a:rPr lang="en-US" altLang="ja-JP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一部過疎地の再生①</a:t>
            </a:r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若者人口は、総人口には連動していない！</a:t>
            </a:r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7083278F-FCE8-65A3-13A4-A0EFC47FF24A}"/>
              </a:ext>
            </a:extLst>
          </p:cNvPr>
          <p:cNvSpPr/>
          <p:nvPr/>
        </p:nvSpPr>
        <p:spPr bwMode="auto">
          <a:xfrm>
            <a:off x="2555776" y="3717032"/>
            <a:ext cx="1584176" cy="936104"/>
          </a:xfrm>
          <a:prstGeom prst="wedgeRoundRectCallout">
            <a:avLst>
              <a:gd name="adj1" fmla="val 38503"/>
              <a:gd name="adj2" fmla="val -69189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ja-JP" altLang="en-US" sz="1800" dirty="0">
                <a:solidFill>
                  <a:srgbClr val="000066"/>
                </a:solidFill>
                <a:latin typeface="HGP創英角ﾎﾟｯﾌﾟ体" panose="040B0A00000000000000" pitchFamily="50" charset="-128"/>
              </a:rPr>
              <a:t>総人口は</a:t>
            </a:r>
            <a:endParaRPr lang="en-US" altLang="ja-JP" sz="1800" dirty="0">
              <a:solidFill>
                <a:srgbClr val="000066"/>
              </a:solidFill>
              <a:latin typeface="HGP創英角ﾎﾟｯﾌﾟ体" panose="040B0A00000000000000" pitchFamily="50" charset="-128"/>
            </a:endParaRPr>
          </a:p>
          <a:p>
            <a:pPr algn="ctr" eaLnBrk="1" hangingPunct="1"/>
            <a:r>
              <a:rPr lang="ja-JP" altLang="en-US" sz="1800" dirty="0">
                <a:solidFill>
                  <a:srgbClr val="000066"/>
                </a:solidFill>
                <a:latin typeface="HGP創英角ﾎﾟｯﾌﾟ体" panose="040B0A00000000000000" pitchFamily="50" charset="-128"/>
              </a:rPr>
              <a:t>都会では横ばい</a:t>
            </a:r>
            <a:endParaRPr lang="en-US" altLang="ja-JP" sz="1800" dirty="0">
              <a:solidFill>
                <a:srgbClr val="000066"/>
              </a:solidFill>
              <a:latin typeface="HGP創英角ﾎﾟｯﾌﾟ体" panose="040B0A00000000000000" pitchFamily="50" charset="-128"/>
            </a:endParaRPr>
          </a:p>
          <a:p>
            <a:pPr algn="ctr" eaLnBrk="1" hangingPunct="1"/>
            <a:r>
              <a:rPr lang="ja-JP" altLang="en-US" sz="1800" dirty="0">
                <a:solidFill>
                  <a:srgbClr val="000066"/>
                </a:solidFill>
                <a:latin typeface="HGP創英角ﾎﾟｯﾌﾟ体" panose="040B0A00000000000000" pitchFamily="50" charset="-128"/>
              </a:rPr>
              <a:t>田舎では減少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CBA3FF64-4C60-7727-220F-C97FB27AA51A}"/>
              </a:ext>
            </a:extLst>
          </p:cNvPr>
          <p:cNvSpPr/>
          <p:nvPr/>
        </p:nvSpPr>
        <p:spPr bwMode="auto">
          <a:xfrm>
            <a:off x="6444208" y="2276872"/>
            <a:ext cx="2520280" cy="432048"/>
          </a:xfrm>
          <a:prstGeom prst="wedgeRoundRectCallout">
            <a:avLst>
              <a:gd name="adj1" fmla="val 13532"/>
              <a:gd name="adj2" fmla="val 66131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ja-JP" altLang="en-US" sz="1800" dirty="0">
                <a:solidFill>
                  <a:srgbClr val="000066"/>
                </a:solidFill>
                <a:latin typeface="HGP創英角ﾎﾟｯﾌﾟ体" panose="040B0A00000000000000" pitchFamily="50" charset="-128"/>
              </a:rPr>
              <a:t>若者はもう都会でも減少</a:t>
            </a: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9DE60444-8DED-7AB8-0EC8-78B245A0E208}"/>
              </a:ext>
            </a:extLst>
          </p:cNvPr>
          <p:cNvSpPr/>
          <p:nvPr/>
        </p:nvSpPr>
        <p:spPr bwMode="auto">
          <a:xfrm>
            <a:off x="5436096" y="4365104"/>
            <a:ext cx="3600400" cy="360040"/>
          </a:xfrm>
          <a:prstGeom prst="wedgeRoundRectCallout">
            <a:avLst>
              <a:gd name="adj1" fmla="val 13532"/>
              <a:gd name="adj2" fmla="val 66131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ja-JP" altLang="en-US" sz="1800" dirty="0">
                <a:solidFill>
                  <a:srgbClr val="000066"/>
                </a:solidFill>
                <a:latin typeface="HGP創英角ﾎﾟｯﾌﾟ体" panose="040B0A00000000000000" pitchFamily="50" charset="-128"/>
              </a:rPr>
              <a:t>ド過疎地の昭和村では若者は横ばい</a:t>
            </a:r>
          </a:p>
        </p:txBody>
      </p:sp>
    </p:spTree>
    <p:extLst>
      <p:ext uri="{BB962C8B-B14F-4D97-AF65-F5344CB8AC3E}">
        <p14:creationId xmlns:p14="http://schemas.microsoft.com/office/powerpoint/2010/main" val="2937439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0D530D7-FF02-F015-93E8-0F7C23EE8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3" y="1515500"/>
            <a:ext cx="9042083" cy="5303163"/>
          </a:xfrm>
          <a:prstGeom prst="rect">
            <a:avLst/>
          </a:prstGeom>
        </p:spPr>
      </p:pic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98CEBDDD-FE53-14B8-2CC2-C8E70C33892C}"/>
              </a:ext>
            </a:extLst>
          </p:cNvPr>
          <p:cNvSpPr/>
          <p:nvPr/>
        </p:nvSpPr>
        <p:spPr bwMode="auto">
          <a:xfrm>
            <a:off x="899593" y="2852936"/>
            <a:ext cx="3240360" cy="360040"/>
          </a:xfrm>
          <a:prstGeom prst="wedgeRoundRectCallout">
            <a:avLst>
              <a:gd name="adj1" fmla="val 6200"/>
              <a:gd name="adj2" fmla="val -79204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ja-JP" altLang="en-US" sz="1800" dirty="0">
                <a:solidFill>
                  <a:srgbClr val="000066"/>
                </a:solidFill>
                <a:latin typeface="HGP創英角ﾎﾟｯﾌﾟ体" panose="040B0A00000000000000" pitchFamily="50" charset="-128"/>
              </a:rPr>
              <a:t>昭和村はとうに“限界集落”状態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1B54990D-E2A9-4DE6-ED15-7042CB0C4A15}"/>
              </a:ext>
            </a:extLst>
          </p:cNvPr>
          <p:cNvSpPr/>
          <p:nvPr/>
        </p:nvSpPr>
        <p:spPr bwMode="auto">
          <a:xfrm>
            <a:off x="6372199" y="3645023"/>
            <a:ext cx="2699917" cy="360040"/>
          </a:xfrm>
          <a:prstGeom prst="wedgeRoundRectCallout">
            <a:avLst>
              <a:gd name="adj1" fmla="val 132"/>
              <a:gd name="adj2" fmla="val 7807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ja-JP" altLang="en-US" sz="1800" dirty="0">
                <a:solidFill>
                  <a:srgbClr val="000066"/>
                </a:solidFill>
                <a:latin typeface="HGP創英角ﾎﾟｯﾌﾟ体" panose="040B0A00000000000000" pitchFamily="50" charset="-128"/>
              </a:rPr>
              <a:t>都会では</a:t>
            </a:r>
            <a:r>
              <a:rPr lang="en-US" altLang="ja-JP" sz="1800" dirty="0">
                <a:solidFill>
                  <a:srgbClr val="000066"/>
                </a:solidFill>
                <a:latin typeface="HGP創英角ﾎﾟｯﾌﾟ体" panose="040B0A00000000000000" pitchFamily="50" charset="-128"/>
              </a:rPr>
              <a:t>70</a:t>
            </a:r>
            <a:r>
              <a:rPr lang="ja-JP" altLang="en-US" sz="1800" dirty="0">
                <a:solidFill>
                  <a:srgbClr val="000066"/>
                </a:solidFill>
                <a:latin typeface="HGP創英角ﾎﾟｯﾌﾟ体" panose="040B0A00000000000000" pitchFamily="50" charset="-128"/>
              </a:rPr>
              <a:t>歳以上が急増</a:t>
            </a: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A4925215-DB8F-1552-73C2-E6C8E18A5E88}"/>
              </a:ext>
            </a:extLst>
          </p:cNvPr>
          <p:cNvSpPr/>
          <p:nvPr/>
        </p:nvSpPr>
        <p:spPr bwMode="auto">
          <a:xfrm>
            <a:off x="5508104" y="2852936"/>
            <a:ext cx="2448272" cy="720080"/>
          </a:xfrm>
          <a:prstGeom prst="wedgeRoundRectCallout">
            <a:avLst>
              <a:gd name="adj1" fmla="val 31424"/>
              <a:gd name="adj2" fmla="val -6784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5000"/>
              </a:lnSpc>
            </a:pPr>
            <a:r>
              <a:rPr lang="ja-JP" altLang="en-US" sz="1800" dirty="0">
                <a:solidFill>
                  <a:srgbClr val="000066"/>
                </a:solidFill>
                <a:latin typeface="HGP創英角ﾎﾟｯﾌﾟ体" panose="040B0A00000000000000" pitchFamily="50" charset="-128"/>
              </a:rPr>
              <a:t>昭和村では</a:t>
            </a:r>
            <a:r>
              <a:rPr lang="en-US" altLang="ja-JP" sz="1800" dirty="0">
                <a:solidFill>
                  <a:srgbClr val="000066"/>
                </a:solidFill>
                <a:latin typeface="HGP創英角ﾎﾟｯﾌﾟ体" panose="040B0A00000000000000" pitchFamily="50" charset="-128"/>
              </a:rPr>
              <a:t>70</a:t>
            </a:r>
            <a:r>
              <a:rPr lang="ja-JP" altLang="en-US" sz="1800" dirty="0">
                <a:solidFill>
                  <a:srgbClr val="000066"/>
                </a:solidFill>
                <a:latin typeface="HGP創英角ﾎﾟｯﾌﾟ体" panose="040B0A00000000000000" pitchFamily="50" charset="-128"/>
              </a:rPr>
              <a:t>歳以上の</a:t>
            </a:r>
            <a:endParaRPr lang="en-US" altLang="ja-JP" sz="1800" dirty="0">
              <a:solidFill>
                <a:srgbClr val="000066"/>
              </a:solidFill>
              <a:latin typeface="HGP創英角ﾎﾟｯﾌﾟ体" panose="040B0A00000000000000" pitchFamily="50" charset="-128"/>
            </a:endParaRPr>
          </a:p>
          <a:p>
            <a:pPr algn="ctr" eaLnBrk="1" hangingPunct="1">
              <a:lnSpc>
                <a:spcPct val="85000"/>
              </a:lnSpc>
            </a:pPr>
            <a:r>
              <a:rPr lang="ja-JP" altLang="en-US" sz="1800" dirty="0">
                <a:solidFill>
                  <a:srgbClr val="000066"/>
                </a:solidFill>
                <a:latin typeface="HGP創英角ﾎﾟｯﾌﾟ体" panose="040B0A00000000000000" pitchFamily="50" charset="-128"/>
              </a:rPr>
              <a:t>絶対数が減っており、</a:t>
            </a:r>
            <a:endParaRPr lang="en-US" altLang="ja-JP" sz="1800" dirty="0">
              <a:solidFill>
                <a:srgbClr val="000066"/>
              </a:solidFill>
              <a:latin typeface="HGP創英角ﾎﾟｯﾌﾟ体" panose="040B0A00000000000000" pitchFamily="50" charset="-128"/>
            </a:endParaRPr>
          </a:p>
          <a:p>
            <a:pPr algn="ctr" eaLnBrk="1" hangingPunct="1">
              <a:lnSpc>
                <a:spcPct val="85000"/>
              </a:lnSpc>
            </a:pPr>
            <a:r>
              <a:rPr lang="ja-JP" altLang="en-US" sz="1800" dirty="0">
                <a:solidFill>
                  <a:srgbClr val="000066"/>
                </a:solidFill>
                <a:latin typeface="HGP創英角ﾎﾟｯﾌﾟ体" panose="040B0A00000000000000" pitchFamily="50" charset="-128"/>
              </a:rPr>
              <a:t>医療福祉費用も減少中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6AF71309-4C2E-39DC-5C05-38BED80DC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3" y="-27384"/>
            <a:ext cx="9072117" cy="153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都会の劣化</a:t>
            </a:r>
            <a:r>
              <a:rPr lang="en-US" altLang="ja-JP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一部過疎地の再生②</a:t>
            </a:r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医療福祉の費用は、７０歳以上の絶対数に連動する</a:t>
            </a:r>
            <a:endParaRPr lang="en-US" altLang="ja-JP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そして、“高齢化率”と７０歳以上の“絶対数”は連動しない</a:t>
            </a: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2BC3B8BF-CB7C-A758-B949-65C1A31F9EBF}"/>
              </a:ext>
            </a:extLst>
          </p:cNvPr>
          <p:cNvSpPr/>
          <p:nvPr/>
        </p:nvSpPr>
        <p:spPr bwMode="auto">
          <a:xfrm>
            <a:off x="1043608" y="3356992"/>
            <a:ext cx="3240360" cy="576064"/>
          </a:xfrm>
          <a:prstGeom prst="wedgeRoundRectCallout">
            <a:avLst>
              <a:gd name="adj1" fmla="val 25617"/>
              <a:gd name="adj2" fmla="val 60597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ja-JP" altLang="en-US" sz="1800" dirty="0">
                <a:solidFill>
                  <a:srgbClr val="000066"/>
                </a:solidFill>
                <a:latin typeface="HGP創英角ﾎﾟｯﾌﾟ体" panose="040B0A00000000000000" pitchFamily="50" charset="-128"/>
              </a:rPr>
              <a:t>しかし大都市圏も“超高齢化”へ</a:t>
            </a:r>
            <a:endParaRPr lang="en-US" altLang="ja-JP" sz="1800" dirty="0">
              <a:solidFill>
                <a:srgbClr val="000066"/>
              </a:solidFill>
              <a:latin typeface="HGP創英角ﾎﾟｯﾌﾟ体" panose="040B0A00000000000000" pitchFamily="50" charset="-128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ja-JP" altLang="en-US" sz="1800" dirty="0">
                <a:solidFill>
                  <a:srgbClr val="000066"/>
                </a:solidFill>
                <a:latin typeface="HGP創英角ﾎﾟｯﾌﾟ体" panose="040B0A00000000000000" pitchFamily="50" charset="-128"/>
              </a:rPr>
              <a:t>（＝高齢化率</a:t>
            </a:r>
            <a:r>
              <a:rPr lang="en-US" altLang="ja-JP" sz="1800" dirty="0">
                <a:solidFill>
                  <a:srgbClr val="000066"/>
                </a:solidFill>
                <a:latin typeface="HGP創英角ﾎﾟｯﾌﾟ体" panose="040B0A00000000000000" pitchFamily="50" charset="-128"/>
              </a:rPr>
              <a:t>25</a:t>
            </a:r>
            <a:r>
              <a:rPr lang="ja-JP" altLang="en-US" sz="1800" dirty="0">
                <a:solidFill>
                  <a:srgbClr val="000066"/>
                </a:solidFill>
                <a:latin typeface="HGP創英角ﾎﾟｯﾌﾟ体" panose="040B0A00000000000000" pitchFamily="50" charset="-128"/>
              </a:rPr>
              <a:t>％以上）</a:t>
            </a:r>
          </a:p>
        </p:txBody>
      </p:sp>
    </p:spTree>
    <p:extLst>
      <p:ext uri="{BB962C8B-B14F-4D97-AF65-F5344CB8AC3E}">
        <p14:creationId xmlns:p14="http://schemas.microsoft.com/office/powerpoint/2010/main" val="946559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722E7C9-FC6C-544B-378F-A96954154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1" y="1520706"/>
            <a:ext cx="9005155" cy="5259314"/>
          </a:xfrm>
          <a:prstGeom prst="rect">
            <a:avLst/>
          </a:prstGeom>
        </p:spPr>
      </p:pic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F11BD984-48D8-BE07-F47D-AB7E755216D4}"/>
              </a:ext>
            </a:extLst>
          </p:cNvPr>
          <p:cNvSpPr/>
          <p:nvPr/>
        </p:nvSpPr>
        <p:spPr bwMode="auto">
          <a:xfrm>
            <a:off x="971600" y="3861048"/>
            <a:ext cx="2952328" cy="360040"/>
          </a:xfrm>
          <a:prstGeom prst="wedgeRoundRectCallout">
            <a:avLst>
              <a:gd name="adj1" fmla="val 38016"/>
              <a:gd name="adj2" fmla="val -78330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ja-JP" altLang="en-US" sz="1800" dirty="0">
                <a:solidFill>
                  <a:srgbClr val="000066"/>
                </a:solidFill>
                <a:latin typeface="HGP創英角ﾎﾟｯﾌﾟ体" panose="040B0A00000000000000" pitchFamily="50" charset="-128"/>
              </a:rPr>
              <a:t>乳幼児はコロナ以前から急減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8B556FB6-03FD-C5B0-8A17-971CD69C1D60}"/>
              </a:ext>
            </a:extLst>
          </p:cNvPr>
          <p:cNvSpPr/>
          <p:nvPr/>
        </p:nvSpPr>
        <p:spPr bwMode="auto">
          <a:xfrm>
            <a:off x="5940152" y="3921853"/>
            <a:ext cx="2304256" cy="648072"/>
          </a:xfrm>
          <a:prstGeom prst="wedgeRoundRectCallout">
            <a:avLst>
              <a:gd name="adj1" fmla="val 25463"/>
              <a:gd name="adj2" fmla="val -58254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ja-JP" altLang="en-US" sz="1800" dirty="0">
                <a:solidFill>
                  <a:srgbClr val="000066"/>
                </a:solidFill>
                <a:latin typeface="HGP創英角ﾎﾟｯﾌﾟ体" panose="040B0A00000000000000" pitchFamily="50" charset="-128"/>
              </a:rPr>
              <a:t>昭和村では若い世代が</a:t>
            </a:r>
            <a:endParaRPr lang="en-US" altLang="ja-JP" sz="1800" dirty="0">
              <a:solidFill>
                <a:srgbClr val="000066"/>
              </a:solidFill>
              <a:latin typeface="HGP創英角ﾎﾟｯﾌﾟ体" panose="040B0A00000000000000" pitchFamily="50" charset="-128"/>
            </a:endParaRPr>
          </a:p>
          <a:p>
            <a:pPr algn="ctr" eaLnBrk="1" hangingPunct="1"/>
            <a:r>
              <a:rPr lang="ja-JP" altLang="en-US" sz="1800" dirty="0">
                <a:solidFill>
                  <a:srgbClr val="000066"/>
                </a:solidFill>
                <a:latin typeface="HGP創英角ﾎﾟｯﾌﾟ体" panose="040B0A00000000000000" pitchFamily="50" charset="-128"/>
              </a:rPr>
              <a:t>子どもを生んでいる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3EED7B2D-535A-82AD-2E32-A7CF1CAEE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3" y="157048"/>
            <a:ext cx="9072117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都会の劣化</a:t>
            </a:r>
            <a:r>
              <a:rPr lang="en-US" altLang="ja-JP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一部過疎地の再生③</a:t>
            </a:r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高齢者減の過疎地の一部で乳幼児が再増加</a:t>
            </a: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9C927BE9-F930-9C56-0B74-1ECD5C20F944}"/>
              </a:ext>
            </a:extLst>
          </p:cNvPr>
          <p:cNvSpPr/>
          <p:nvPr/>
        </p:nvSpPr>
        <p:spPr bwMode="auto">
          <a:xfrm>
            <a:off x="1475656" y="4293096"/>
            <a:ext cx="3240360" cy="360040"/>
          </a:xfrm>
          <a:prstGeom prst="wedgeRoundRectCallout">
            <a:avLst>
              <a:gd name="adj1" fmla="val 10169"/>
              <a:gd name="adj2" fmla="val 73121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ja-JP" altLang="en-US" sz="1800" dirty="0">
                <a:solidFill>
                  <a:srgbClr val="000066"/>
                </a:solidFill>
                <a:latin typeface="HGP創英角ﾎﾟｯﾌﾟ体" panose="040B0A00000000000000" pitchFamily="50" charset="-128"/>
              </a:rPr>
              <a:t>昭和村では乳幼児数が反転増加</a:t>
            </a:r>
          </a:p>
        </p:txBody>
      </p:sp>
    </p:spTree>
    <p:extLst>
      <p:ext uri="{BB962C8B-B14F-4D97-AF65-F5344CB8AC3E}">
        <p14:creationId xmlns:p14="http://schemas.microsoft.com/office/powerpoint/2010/main" val="2754048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17CF586-A8FD-3AFD-105B-0FFCB372D1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454" y="1196752"/>
            <a:ext cx="4489814" cy="5632037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98EE63D0-8506-22D1-37AC-018E4257A7C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69" y="1237028"/>
            <a:ext cx="4385088" cy="5500669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B11556A2-ABAA-9B5D-9E66-4B69707CB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913"/>
            <a:ext cx="9144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430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2286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3429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4572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914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1371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ja-JP" altLang="en-US" sz="40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地方に続き</a:t>
            </a: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世界中で進む現役減少</a:t>
            </a:r>
            <a:endParaRPr lang="en-US" altLang="ja-JP" sz="4800" dirty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地方は取り残されたのではなく、世界に少し先行しただけ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8D5DF0C-51D8-B142-024A-C44C2F435660}"/>
              </a:ext>
            </a:extLst>
          </p:cNvPr>
          <p:cNvSpPr txBox="1"/>
          <p:nvPr/>
        </p:nvSpPr>
        <p:spPr>
          <a:xfrm>
            <a:off x="1757700" y="5626412"/>
            <a:ext cx="228991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accent2"/>
                </a:solidFill>
              </a:rPr>
              <a:t>わかりやすくするために</a:t>
            </a:r>
            <a:endParaRPr lang="en-US" altLang="ja-JP" dirty="0">
              <a:solidFill>
                <a:schemeClr val="accent2"/>
              </a:solidFill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dirty="0">
                <a:solidFill>
                  <a:schemeClr val="accent2"/>
                </a:solidFill>
              </a:rPr>
              <a:t>線と線の間を離すと</a:t>
            </a:r>
            <a:r>
              <a:rPr kumimoji="1" lang="en-US" altLang="ja-JP" dirty="0">
                <a:solidFill>
                  <a:schemeClr val="accent2"/>
                </a:solidFill>
              </a:rPr>
              <a:t>…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74D7A72-EDE2-986C-A27F-F8D65FC28CA8}"/>
              </a:ext>
            </a:extLst>
          </p:cNvPr>
          <p:cNvSpPr txBox="1"/>
          <p:nvPr/>
        </p:nvSpPr>
        <p:spPr>
          <a:xfrm>
            <a:off x="219549" y="6222445"/>
            <a:ext cx="4352451" cy="5909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sz="1200" i="1" dirty="0">
                <a:solidFill>
                  <a:srgbClr val="663300"/>
                </a:solidFill>
                <a:latin typeface="+mn-ea"/>
                <a:ea typeface="+mn-ea"/>
              </a:rPr>
              <a:t>国内： 国勢調査＆</a:t>
            </a:r>
            <a:r>
              <a:rPr lang="ja-JP" altLang="en-US" sz="1200" i="1" dirty="0">
                <a:solidFill>
                  <a:srgbClr val="663300"/>
                </a:solidFill>
                <a:latin typeface="+mn-ea"/>
                <a:ea typeface="+mn-ea"/>
              </a:rPr>
              <a:t>国立社人研</a:t>
            </a:r>
            <a:r>
              <a:rPr lang="en-US" altLang="ja-JP" sz="1200" i="1" dirty="0">
                <a:solidFill>
                  <a:srgbClr val="663300"/>
                </a:solidFill>
                <a:latin typeface="+mn-ea"/>
                <a:ea typeface="+mn-ea"/>
              </a:rPr>
              <a:t>2018</a:t>
            </a:r>
            <a:r>
              <a:rPr lang="ja-JP" altLang="en-US" sz="1200" i="1" dirty="0">
                <a:solidFill>
                  <a:srgbClr val="663300"/>
                </a:solidFill>
                <a:latin typeface="+mn-ea"/>
                <a:ea typeface="+mn-ea"/>
              </a:rPr>
              <a:t>年都道府県人口予測</a:t>
            </a:r>
            <a:endParaRPr lang="en-US" altLang="ja-JP" sz="1200" i="1" dirty="0">
              <a:solidFill>
                <a:srgbClr val="663300"/>
              </a:solidFill>
              <a:latin typeface="+mn-ea"/>
              <a:ea typeface="+mn-ea"/>
            </a:endParaRPr>
          </a:p>
          <a:p>
            <a:pPr>
              <a:lnSpc>
                <a:spcPct val="90000"/>
              </a:lnSpc>
            </a:pPr>
            <a:r>
              <a:rPr lang="ja-JP" altLang="en-US" sz="1200" i="1" dirty="0">
                <a:solidFill>
                  <a:srgbClr val="663300"/>
                </a:solidFill>
                <a:latin typeface="+mn-ea"/>
                <a:ea typeface="+mn-ea"/>
              </a:rPr>
              <a:t>国外： 国連人口部</a:t>
            </a:r>
            <a:r>
              <a:rPr lang="en-US" altLang="ja-JP" sz="1200" i="1" dirty="0">
                <a:solidFill>
                  <a:srgbClr val="663300"/>
                </a:solidFill>
                <a:latin typeface="+mn-ea"/>
                <a:ea typeface="+mn-ea"/>
              </a:rPr>
              <a:t>2022</a:t>
            </a:r>
            <a:r>
              <a:rPr lang="ja-JP" altLang="en-US" sz="1200" i="1" dirty="0">
                <a:solidFill>
                  <a:srgbClr val="663300"/>
                </a:solidFill>
                <a:latin typeface="+mn-ea"/>
                <a:ea typeface="+mn-ea"/>
              </a:rPr>
              <a:t>年推計予測</a:t>
            </a:r>
            <a:r>
              <a:rPr lang="en-US" altLang="ja-JP" sz="1200" i="1" dirty="0">
                <a:solidFill>
                  <a:srgbClr val="663300"/>
                </a:solidFill>
                <a:latin typeface="+mn-ea"/>
                <a:ea typeface="+mn-ea"/>
              </a:rPr>
              <a:t>(</a:t>
            </a:r>
            <a:r>
              <a:rPr lang="ja-JP" altLang="en-US" sz="1200" i="1" dirty="0">
                <a:solidFill>
                  <a:srgbClr val="663300"/>
                </a:solidFill>
                <a:latin typeface="+mn-ea"/>
                <a:ea typeface="+mn-ea"/>
              </a:rPr>
              <a:t>中位推計</a:t>
            </a:r>
            <a:r>
              <a:rPr lang="en-US" altLang="ja-JP" sz="1200" i="1" dirty="0">
                <a:solidFill>
                  <a:srgbClr val="663300"/>
                </a:solidFill>
                <a:latin typeface="+mn-ea"/>
                <a:ea typeface="+mn-ea"/>
              </a:rPr>
              <a:t>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ja-JP" sz="1200" i="1" dirty="0">
                <a:solidFill>
                  <a:srgbClr val="663300"/>
                </a:solidFill>
                <a:latin typeface="+mn-ea"/>
                <a:ea typeface="+mn-ea"/>
              </a:rPr>
              <a:t>--</a:t>
            </a:r>
            <a:r>
              <a:rPr lang="ja-JP" altLang="en-US" sz="1200" i="1" dirty="0">
                <a:solidFill>
                  <a:srgbClr val="663300"/>
                </a:solidFill>
                <a:latin typeface="+mn-ea"/>
                <a:ea typeface="+mn-ea"/>
              </a:rPr>
              <a:t>いずれも移民や居住外国人を含む数字</a:t>
            </a:r>
            <a:r>
              <a:rPr lang="en-US" altLang="ja-JP" sz="1200" i="1" dirty="0">
                <a:solidFill>
                  <a:srgbClr val="663300"/>
                </a:solidFill>
                <a:latin typeface="+mn-ea"/>
                <a:ea typeface="+mn-ea"/>
              </a:rPr>
              <a:t>—-</a:t>
            </a:r>
            <a:r>
              <a:rPr lang="ja-JP" altLang="en-US" sz="1200" i="1" dirty="0">
                <a:solidFill>
                  <a:srgbClr val="663300"/>
                </a:solidFill>
                <a:latin typeface="+mn-ea"/>
                <a:ea typeface="+mn-ea"/>
              </a:rPr>
              <a:t>から藻谷が作成</a:t>
            </a:r>
            <a:endParaRPr kumimoji="1" lang="ja-JP" altLang="en-US" sz="1200" i="1" dirty="0">
              <a:solidFill>
                <a:srgbClr val="663300"/>
              </a:solidFill>
              <a:latin typeface="+mn-ea"/>
              <a:ea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0174422-86A4-F5BA-CFCD-CD872F319A9A}"/>
              </a:ext>
            </a:extLst>
          </p:cNvPr>
          <p:cNvSpPr txBox="1"/>
          <p:nvPr/>
        </p:nvSpPr>
        <p:spPr>
          <a:xfrm>
            <a:off x="611560" y="2780404"/>
            <a:ext cx="5040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米国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0389D48-A274-27C9-78AE-03D4B26CE7CF}"/>
              </a:ext>
            </a:extLst>
          </p:cNvPr>
          <p:cNvSpPr txBox="1"/>
          <p:nvPr/>
        </p:nvSpPr>
        <p:spPr>
          <a:xfrm>
            <a:off x="94689" y="3927129"/>
            <a:ext cx="74563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新潟県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97F27D1-50A3-0073-8F7F-5FE9EBB8B08B}"/>
              </a:ext>
            </a:extLst>
          </p:cNvPr>
          <p:cNvSpPr txBox="1"/>
          <p:nvPr/>
        </p:nvSpPr>
        <p:spPr>
          <a:xfrm>
            <a:off x="103385" y="4653136"/>
            <a:ext cx="64807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dirty="0">
                <a:solidFill>
                  <a:srgbClr val="CC99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インド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F995C8A-D898-DB7E-7CC1-EA209D25EF61}"/>
              </a:ext>
            </a:extLst>
          </p:cNvPr>
          <p:cNvSpPr txBox="1"/>
          <p:nvPr/>
        </p:nvSpPr>
        <p:spPr>
          <a:xfrm>
            <a:off x="39552" y="3345842"/>
            <a:ext cx="892561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首都圏</a:t>
            </a:r>
            <a:endParaRPr kumimoji="1"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/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一都三県</a:t>
            </a:r>
            <a:endParaRPr kumimoji="1" lang="ja-JP" altLang="en-US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301" name="テキスト ボックス 12300">
            <a:extLst>
              <a:ext uri="{FF2B5EF4-FFF2-40B4-BE49-F238E27FC236}">
                <a16:creationId xmlns:a16="http://schemas.microsoft.com/office/drawing/2014/main" id="{1DB437FA-F72D-D0A6-4161-9FFFF9EF7651}"/>
              </a:ext>
            </a:extLst>
          </p:cNvPr>
          <p:cNvSpPr txBox="1"/>
          <p:nvPr/>
        </p:nvSpPr>
        <p:spPr>
          <a:xfrm>
            <a:off x="789839" y="4991446"/>
            <a:ext cx="5040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dirty="0">
                <a:solidFill>
                  <a:srgbClr val="80008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中</a:t>
            </a:r>
            <a:r>
              <a:rPr kumimoji="1" lang="ja-JP" altLang="en-US" dirty="0">
                <a:solidFill>
                  <a:srgbClr val="80008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国</a:t>
            </a:r>
          </a:p>
        </p:txBody>
      </p:sp>
      <p:sp>
        <p:nvSpPr>
          <p:cNvPr id="12310" name="テキスト ボックス 12309">
            <a:extLst>
              <a:ext uri="{FF2B5EF4-FFF2-40B4-BE49-F238E27FC236}">
                <a16:creationId xmlns:a16="http://schemas.microsoft.com/office/drawing/2014/main" id="{10E64F6B-881C-15DE-7DC2-7238AE25B097}"/>
              </a:ext>
            </a:extLst>
          </p:cNvPr>
          <p:cNvSpPr txBox="1"/>
          <p:nvPr/>
        </p:nvSpPr>
        <p:spPr>
          <a:xfrm>
            <a:off x="3764264" y="4619228"/>
            <a:ext cx="5040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dirty="0">
                <a:solidFill>
                  <a:srgbClr val="80008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中</a:t>
            </a:r>
            <a:r>
              <a:rPr kumimoji="1" lang="ja-JP" altLang="en-US" dirty="0">
                <a:solidFill>
                  <a:srgbClr val="80008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国</a:t>
            </a:r>
          </a:p>
        </p:txBody>
      </p:sp>
      <p:sp>
        <p:nvSpPr>
          <p:cNvPr id="12292" name="楕円 12291">
            <a:extLst>
              <a:ext uri="{FF2B5EF4-FFF2-40B4-BE49-F238E27FC236}">
                <a16:creationId xmlns:a16="http://schemas.microsoft.com/office/drawing/2014/main" id="{0BCED83E-93F8-7CA7-F323-7E2EED06EE59}"/>
              </a:ext>
            </a:extLst>
          </p:cNvPr>
          <p:cNvSpPr/>
          <p:nvPr/>
        </p:nvSpPr>
        <p:spPr bwMode="auto">
          <a:xfrm>
            <a:off x="2161868" y="2428532"/>
            <a:ext cx="171450" cy="1714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12311" name="矢印: 上 12310">
            <a:extLst>
              <a:ext uri="{FF2B5EF4-FFF2-40B4-BE49-F238E27FC236}">
                <a16:creationId xmlns:a16="http://schemas.microsoft.com/office/drawing/2014/main" id="{18864E8D-A7CA-E5C6-F531-47D7D9DDDAAD}"/>
              </a:ext>
            </a:extLst>
          </p:cNvPr>
          <p:cNvSpPr/>
          <p:nvPr/>
        </p:nvSpPr>
        <p:spPr bwMode="auto">
          <a:xfrm>
            <a:off x="2207433" y="2654087"/>
            <a:ext cx="106918" cy="796895"/>
          </a:xfrm>
          <a:prstGeom prst="upArrow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12312" name="テキスト ボックス 12311">
            <a:extLst>
              <a:ext uri="{FF2B5EF4-FFF2-40B4-BE49-F238E27FC236}">
                <a16:creationId xmlns:a16="http://schemas.microsoft.com/office/drawing/2014/main" id="{942C9E3A-71E5-143F-778E-47E07E69B30B}"/>
              </a:ext>
            </a:extLst>
          </p:cNvPr>
          <p:cNvSpPr txBox="1"/>
          <p:nvPr/>
        </p:nvSpPr>
        <p:spPr>
          <a:xfrm>
            <a:off x="1660308" y="3473109"/>
            <a:ext cx="1587711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1800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新潟県 </a:t>
            </a:r>
            <a:r>
              <a:rPr kumimoji="1" lang="en-US" altLang="ja-JP" sz="1800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19</a:t>
            </a:r>
            <a:r>
              <a:rPr kumimoji="1" lang="ja-JP" altLang="en-US" sz="1800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６</a:t>
            </a:r>
            <a:r>
              <a:rPr kumimoji="1" lang="en-US" altLang="ja-JP" sz="1800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</a:t>
            </a:r>
          </a:p>
          <a:p>
            <a:r>
              <a:rPr lang="ja-JP" altLang="en-US" sz="18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首都圏 </a:t>
            </a:r>
            <a:r>
              <a:rPr lang="en-US" altLang="ja-JP" sz="18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1990</a:t>
            </a:r>
          </a:p>
          <a:p>
            <a:r>
              <a:rPr lang="ja-JP" altLang="en-US" sz="1800" dirty="0">
                <a:solidFill>
                  <a:srgbClr val="80008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中国　　</a:t>
            </a:r>
            <a:r>
              <a:rPr lang="en-US" altLang="ja-JP" sz="1800" dirty="0">
                <a:solidFill>
                  <a:srgbClr val="80008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2005</a:t>
            </a:r>
          </a:p>
          <a:p>
            <a:r>
              <a:rPr lang="ja-JP" altLang="en-US" sz="1800" dirty="0">
                <a:solidFill>
                  <a:srgbClr val="CC99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インド　</a:t>
            </a:r>
            <a:r>
              <a:rPr lang="ja-JP" altLang="en-US" sz="800" dirty="0">
                <a:solidFill>
                  <a:srgbClr val="CC99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1800" dirty="0">
                <a:solidFill>
                  <a:srgbClr val="CC99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2030</a:t>
            </a:r>
          </a:p>
          <a:p>
            <a:r>
              <a:rPr lang="ja-JP" altLang="en-US" sz="1800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米国　　</a:t>
            </a:r>
            <a:r>
              <a:rPr lang="en-US" altLang="ja-JP" sz="1800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2030</a:t>
            </a:r>
          </a:p>
          <a:p>
            <a:endParaRPr kumimoji="1" lang="ja-JP" altLang="en-US" sz="1800" dirty="0">
              <a:solidFill>
                <a:srgbClr val="FF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0B4C276-E400-9819-E587-4C09EAC8740A}"/>
              </a:ext>
            </a:extLst>
          </p:cNvPr>
          <p:cNvSpPr txBox="1"/>
          <p:nvPr/>
        </p:nvSpPr>
        <p:spPr>
          <a:xfrm>
            <a:off x="3879810" y="2598006"/>
            <a:ext cx="5040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米国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C15723F-DCB9-0F17-E947-A601BB1E2DB6}"/>
              </a:ext>
            </a:extLst>
          </p:cNvPr>
          <p:cNvSpPr txBox="1"/>
          <p:nvPr/>
        </p:nvSpPr>
        <p:spPr>
          <a:xfrm>
            <a:off x="4067791" y="4178753"/>
            <a:ext cx="74563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新潟県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1194470-B70A-49C7-818C-DB054C39E6DF}"/>
              </a:ext>
            </a:extLst>
          </p:cNvPr>
          <p:cNvSpPr txBox="1"/>
          <p:nvPr/>
        </p:nvSpPr>
        <p:spPr>
          <a:xfrm>
            <a:off x="3758706" y="3038763"/>
            <a:ext cx="64807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dirty="0">
                <a:solidFill>
                  <a:srgbClr val="CC99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インド</a:t>
            </a:r>
          </a:p>
        </p:txBody>
      </p:sp>
      <p:sp>
        <p:nvSpPr>
          <p:cNvPr id="12293" name="テキスト ボックス 12292">
            <a:extLst>
              <a:ext uri="{FF2B5EF4-FFF2-40B4-BE49-F238E27FC236}">
                <a16:creationId xmlns:a16="http://schemas.microsoft.com/office/drawing/2014/main" id="{2602076D-9585-696B-6B87-0C17CD32961D}"/>
              </a:ext>
            </a:extLst>
          </p:cNvPr>
          <p:cNvSpPr txBox="1"/>
          <p:nvPr/>
        </p:nvSpPr>
        <p:spPr>
          <a:xfrm>
            <a:off x="4315624" y="3742433"/>
            <a:ext cx="997662" cy="4036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首都圏</a:t>
            </a:r>
            <a:endParaRPr kumimoji="1"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80000"/>
              </a:lnSpc>
            </a:pP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一都三県</a:t>
            </a:r>
            <a:endParaRPr kumimoji="1" lang="ja-JP" altLang="en-US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矢印: 折線 5">
            <a:extLst>
              <a:ext uri="{FF2B5EF4-FFF2-40B4-BE49-F238E27FC236}">
                <a16:creationId xmlns:a16="http://schemas.microsoft.com/office/drawing/2014/main" id="{332BDEF6-EEE6-3A83-43FA-DE5528C63A61}"/>
              </a:ext>
            </a:extLst>
          </p:cNvPr>
          <p:cNvSpPr/>
          <p:nvPr/>
        </p:nvSpPr>
        <p:spPr bwMode="auto">
          <a:xfrm flipV="1">
            <a:off x="2105715" y="4916283"/>
            <a:ext cx="2386291" cy="772012"/>
          </a:xfrm>
          <a:prstGeom prst="bentArrow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9E70A18-E558-8774-2E5E-C4465EC61A0E}"/>
              </a:ext>
            </a:extLst>
          </p:cNvPr>
          <p:cNvSpPr txBox="1"/>
          <p:nvPr/>
        </p:nvSpPr>
        <p:spPr>
          <a:xfrm>
            <a:off x="4732224" y="3284984"/>
            <a:ext cx="126903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米国</a:t>
            </a:r>
            <a:r>
              <a:rPr kumimoji="1" lang="en-US" altLang="ja-JP" sz="1200" i="1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1995</a:t>
            </a:r>
            <a:endParaRPr kumimoji="1" lang="ja-JP" altLang="en-US" sz="1200" i="1" dirty="0">
              <a:solidFill>
                <a:srgbClr val="008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316" name="テキスト ボックス 12315">
            <a:extLst>
              <a:ext uri="{FF2B5EF4-FFF2-40B4-BE49-F238E27FC236}">
                <a16:creationId xmlns:a16="http://schemas.microsoft.com/office/drawing/2014/main" id="{153D7ED3-D705-238D-9BD3-FB78FB9CF940}"/>
              </a:ext>
            </a:extLst>
          </p:cNvPr>
          <p:cNvSpPr txBox="1"/>
          <p:nvPr/>
        </p:nvSpPr>
        <p:spPr>
          <a:xfrm>
            <a:off x="4862314" y="3086378"/>
            <a:ext cx="2857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200" dirty="0">
                <a:solidFill>
                  <a:srgbClr val="008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88</a:t>
            </a:r>
            <a:endParaRPr kumimoji="1" lang="ja-JP" altLang="en-US" sz="1200" dirty="0">
              <a:solidFill>
                <a:srgbClr val="008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317" name="テキスト ボックス 12316">
            <a:extLst>
              <a:ext uri="{FF2B5EF4-FFF2-40B4-BE49-F238E27FC236}">
                <a16:creationId xmlns:a16="http://schemas.microsoft.com/office/drawing/2014/main" id="{E3A1EDF6-3B21-DCC5-32CA-DCE41880EBAE}"/>
              </a:ext>
            </a:extLst>
          </p:cNvPr>
          <p:cNvSpPr txBox="1"/>
          <p:nvPr/>
        </p:nvSpPr>
        <p:spPr>
          <a:xfrm>
            <a:off x="6816987" y="2556437"/>
            <a:ext cx="5299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200" i="1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2030</a:t>
            </a:r>
            <a:endParaRPr kumimoji="1" lang="ja-JP" altLang="en-US" sz="1200" i="1" dirty="0">
              <a:solidFill>
                <a:srgbClr val="008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318" name="楕円 12317">
            <a:extLst>
              <a:ext uri="{FF2B5EF4-FFF2-40B4-BE49-F238E27FC236}">
                <a16:creationId xmlns:a16="http://schemas.microsoft.com/office/drawing/2014/main" id="{EF8BCF3F-6AEA-18D6-51FF-D0A4C5D995A5}"/>
              </a:ext>
            </a:extLst>
          </p:cNvPr>
          <p:cNvSpPr/>
          <p:nvPr/>
        </p:nvSpPr>
        <p:spPr bwMode="auto">
          <a:xfrm>
            <a:off x="5078537" y="3157176"/>
            <a:ext cx="120484" cy="120484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12319" name="楕円 12318">
            <a:extLst>
              <a:ext uri="{FF2B5EF4-FFF2-40B4-BE49-F238E27FC236}">
                <a16:creationId xmlns:a16="http://schemas.microsoft.com/office/drawing/2014/main" id="{BF3BA299-6F54-9FBB-31DF-4133DD8F42BD}"/>
              </a:ext>
            </a:extLst>
          </p:cNvPr>
          <p:cNvSpPr/>
          <p:nvPr/>
        </p:nvSpPr>
        <p:spPr bwMode="auto">
          <a:xfrm>
            <a:off x="6764481" y="2458060"/>
            <a:ext cx="120484" cy="120484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12320" name="テキスト ボックス 12319">
            <a:extLst>
              <a:ext uri="{FF2B5EF4-FFF2-40B4-BE49-F238E27FC236}">
                <a16:creationId xmlns:a16="http://schemas.microsoft.com/office/drawing/2014/main" id="{D1132E5A-582D-41C1-23AD-8B59D7B80580}"/>
              </a:ext>
            </a:extLst>
          </p:cNvPr>
          <p:cNvSpPr txBox="1"/>
          <p:nvPr/>
        </p:nvSpPr>
        <p:spPr>
          <a:xfrm>
            <a:off x="6482348" y="2348880"/>
            <a:ext cx="2857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200" dirty="0">
                <a:solidFill>
                  <a:srgbClr val="008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100</a:t>
            </a:r>
            <a:endParaRPr kumimoji="1" lang="ja-JP" altLang="en-US" sz="1200" dirty="0">
              <a:solidFill>
                <a:srgbClr val="008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321" name="テキスト ボックス 12320">
            <a:extLst>
              <a:ext uri="{FF2B5EF4-FFF2-40B4-BE49-F238E27FC236}">
                <a16:creationId xmlns:a16="http://schemas.microsoft.com/office/drawing/2014/main" id="{E48A63BA-7DF4-8ADF-B1D1-BC3C826097EF}"/>
              </a:ext>
            </a:extLst>
          </p:cNvPr>
          <p:cNvSpPr txBox="1"/>
          <p:nvPr/>
        </p:nvSpPr>
        <p:spPr>
          <a:xfrm>
            <a:off x="8019675" y="2569369"/>
            <a:ext cx="11198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米国</a:t>
            </a:r>
            <a:r>
              <a:rPr kumimoji="1" lang="en-US" altLang="ja-JP" sz="1200" i="1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2075</a:t>
            </a:r>
            <a:endParaRPr kumimoji="1" lang="ja-JP" altLang="en-US" sz="1200" i="1" dirty="0">
              <a:solidFill>
                <a:srgbClr val="008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322" name="楕円 12321">
            <a:extLst>
              <a:ext uri="{FF2B5EF4-FFF2-40B4-BE49-F238E27FC236}">
                <a16:creationId xmlns:a16="http://schemas.microsoft.com/office/drawing/2014/main" id="{A4D2A3D3-6043-26BC-8C7A-BDD3BEAC8D1E}"/>
              </a:ext>
            </a:extLst>
          </p:cNvPr>
          <p:cNvSpPr/>
          <p:nvPr/>
        </p:nvSpPr>
        <p:spPr bwMode="auto">
          <a:xfrm>
            <a:off x="8852713" y="2784706"/>
            <a:ext cx="120484" cy="120484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12323" name="テキスト ボックス 12322">
            <a:extLst>
              <a:ext uri="{FF2B5EF4-FFF2-40B4-BE49-F238E27FC236}">
                <a16:creationId xmlns:a16="http://schemas.microsoft.com/office/drawing/2014/main" id="{56F66BF3-A86E-5E68-3473-A87D8469FF8A}"/>
              </a:ext>
            </a:extLst>
          </p:cNvPr>
          <p:cNvSpPr txBox="1"/>
          <p:nvPr/>
        </p:nvSpPr>
        <p:spPr>
          <a:xfrm>
            <a:off x="8862262" y="2861645"/>
            <a:ext cx="2857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en-US" altLang="ja-JP" sz="1200" dirty="0">
                <a:solidFill>
                  <a:srgbClr val="008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94</a:t>
            </a:r>
            <a:endParaRPr kumimoji="1" lang="ja-JP" altLang="en-US" sz="1200" dirty="0">
              <a:solidFill>
                <a:srgbClr val="008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A3C60E-B32A-ECB9-5332-7EF6D3ECA5BD}"/>
              </a:ext>
            </a:extLst>
          </p:cNvPr>
          <p:cNvSpPr txBox="1"/>
          <p:nvPr/>
        </p:nvSpPr>
        <p:spPr>
          <a:xfrm>
            <a:off x="4533860" y="5093651"/>
            <a:ext cx="670087" cy="401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新潟</a:t>
            </a:r>
            <a:r>
              <a:rPr lang="ja-JP" altLang="en-US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県</a:t>
            </a:r>
            <a:endParaRPr kumimoji="1" lang="en-US" altLang="ja-JP" dirty="0">
              <a:solidFill>
                <a:srgbClr val="FF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80000"/>
              </a:lnSpc>
            </a:pPr>
            <a:r>
              <a:rPr kumimoji="1" lang="en-US" altLang="ja-JP" sz="1200" i="1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1930</a:t>
            </a:r>
            <a:endParaRPr kumimoji="1" lang="ja-JP" altLang="en-US" sz="1200" i="1" dirty="0">
              <a:solidFill>
                <a:srgbClr val="FF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FDBA131-F9E9-3B7C-0326-68FA646D3409}"/>
              </a:ext>
            </a:extLst>
          </p:cNvPr>
          <p:cNvSpPr txBox="1"/>
          <p:nvPr/>
        </p:nvSpPr>
        <p:spPr>
          <a:xfrm>
            <a:off x="5086805" y="5182593"/>
            <a:ext cx="2857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200" dirty="0">
                <a:solidFill>
                  <a:srgbClr val="FF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69</a:t>
            </a:r>
            <a:endParaRPr kumimoji="1" lang="ja-JP" altLang="en-US" sz="1200" dirty="0">
              <a:solidFill>
                <a:srgbClr val="FF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1F8F5C3-70DF-24AC-44F8-508BE44C6028}"/>
              </a:ext>
            </a:extLst>
          </p:cNvPr>
          <p:cNvSpPr txBox="1"/>
          <p:nvPr/>
        </p:nvSpPr>
        <p:spPr>
          <a:xfrm>
            <a:off x="6706839" y="3434957"/>
            <a:ext cx="5299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200" i="1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1965</a:t>
            </a:r>
            <a:endParaRPr kumimoji="1" lang="ja-JP" altLang="en-US" sz="1200" i="1" dirty="0">
              <a:solidFill>
                <a:srgbClr val="FF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C00C13BC-57D5-2696-FF42-9242F0CB0E18}"/>
              </a:ext>
            </a:extLst>
          </p:cNvPr>
          <p:cNvSpPr/>
          <p:nvPr/>
        </p:nvSpPr>
        <p:spPr bwMode="auto">
          <a:xfrm>
            <a:off x="5148064" y="5080989"/>
            <a:ext cx="120484" cy="120484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F39AF4F1-0674-A0C9-1083-18AD2D33ADC2}"/>
              </a:ext>
            </a:extLst>
          </p:cNvPr>
          <p:cNvSpPr/>
          <p:nvPr/>
        </p:nvSpPr>
        <p:spPr bwMode="auto">
          <a:xfrm>
            <a:off x="6838116" y="3301918"/>
            <a:ext cx="120484" cy="120484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D4BD388-8146-8573-3CAC-A868E4DD4B89}"/>
              </a:ext>
            </a:extLst>
          </p:cNvPr>
          <p:cNvSpPr txBox="1"/>
          <p:nvPr/>
        </p:nvSpPr>
        <p:spPr>
          <a:xfrm>
            <a:off x="6579757" y="3231595"/>
            <a:ext cx="2857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200" dirty="0">
                <a:solidFill>
                  <a:srgbClr val="FF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100</a:t>
            </a:r>
            <a:endParaRPr kumimoji="1" lang="ja-JP" altLang="en-US" sz="1200" dirty="0">
              <a:solidFill>
                <a:srgbClr val="FF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D7E5B46-8031-F83D-1191-4E9F6B3002D4}"/>
              </a:ext>
            </a:extLst>
          </p:cNvPr>
          <p:cNvSpPr txBox="1"/>
          <p:nvPr/>
        </p:nvSpPr>
        <p:spPr>
          <a:xfrm>
            <a:off x="8031028" y="5226180"/>
            <a:ext cx="1119811" cy="401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ja-JP" altLang="en-US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新潟県</a:t>
            </a:r>
            <a:endParaRPr lang="en-US" altLang="ja-JP" dirty="0">
              <a:solidFill>
                <a:srgbClr val="FF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>
              <a:lnSpc>
                <a:spcPct val="80000"/>
              </a:lnSpc>
            </a:pPr>
            <a:r>
              <a:rPr kumimoji="1" lang="en-US" altLang="ja-JP" sz="1200" i="1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2010</a:t>
            </a:r>
            <a:endParaRPr kumimoji="1" lang="ja-JP" altLang="en-US" sz="1200" i="1" dirty="0">
              <a:solidFill>
                <a:srgbClr val="FF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1108D7F7-E46B-6341-C3CB-AEE89B852AD3}"/>
              </a:ext>
            </a:extLst>
          </p:cNvPr>
          <p:cNvSpPr/>
          <p:nvPr/>
        </p:nvSpPr>
        <p:spPr bwMode="auto">
          <a:xfrm>
            <a:off x="8884013" y="4990101"/>
            <a:ext cx="120484" cy="120484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E166D8D-9F4E-D37B-ED43-6E4CC0BCB62C}"/>
              </a:ext>
            </a:extLst>
          </p:cNvPr>
          <p:cNvSpPr txBox="1"/>
          <p:nvPr/>
        </p:nvSpPr>
        <p:spPr>
          <a:xfrm>
            <a:off x="8744269" y="5065740"/>
            <a:ext cx="2857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en-US" altLang="ja-JP" sz="1200" dirty="0">
                <a:solidFill>
                  <a:srgbClr val="FF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70</a:t>
            </a:r>
            <a:endParaRPr kumimoji="1" lang="ja-JP" altLang="en-US" sz="1200" dirty="0">
              <a:solidFill>
                <a:srgbClr val="FF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7CDBF3D-A4D6-BD95-D4E8-1C6FADB0BB83}"/>
              </a:ext>
            </a:extLst>
          </p:cNvPr>
          <p:cNvSpPr txBox="1"/>
          <p:nvPr/>
        </p:nvSpPr>
        <p:spPr>
          <a:xfrm>
            <a:off x="4675103" y="4653136"/>
            <a:ext cx="616977" cy="401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dirty="0">
                <a:solidFill>
                  <a:srgbClr val="CC99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インド</a:t>
            </a:r>
            <a:endParaRPr kumimoji="1" lang="en-US" altLang="ja-JP" dirty="0">
              <a:solidFill>
                <a:srgbClr val="CC99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80000"/>
              </a:lnSpc>
            </a:pPr>
            <a:r>
              <a:rPr kumimoji="1" lang="en-US" altLang="ja-JP" sz="1200" i="1" dirty="0">
                <a:solidFill>
                  <a:srgbClr val="CC99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1995</a:t>
            </a:r>
            <a:endParaRPr kumimoji="1" lang="ja-JP" altLang="en-US" sz="1200" i="1" dirty="0">
              <a:solidFill>
                <a:srgbClr val="CC99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933CFA3-1B32-7572-8068-129BB862B249}"/>
              </a:ext>
            </a:extLst>
          </p:cNvPr>
          <p:cNvSpPr txBox="1"/>
          <p:nvPr/>
        </p:nvSpPr>
        <p:spPr>
          <a:xfrm>
            <a:off x="5285895" y="4856421"/>
            <a:ext cx="2857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200" dirty="0">
                <a:solidFill>
                  <a:srgbClr val="CC99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62</a:t>
            </a:r>
            <a:endParaRPr kumimoji="1" lang="ja-JP" altLang="en-US" sz="1200" dirty="0">
              <a:solidFill>
                <a:srgbClr val="CC99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8F5228A-5D99-1CC1-7A7D-C5BFA550FD4F}"/>
              </a:ext>
            </a:extLst>
          </p:cNvPr>
          <p:cNvSpPr txBox="1"/>
          <p:nvPr/>
        </p:nvSpPr>
        <p:spPr>
          <a:xfrm>
            <a:off x="6300192" y="2708920"/>
            <a:ext cx="5299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200" i="1" dirty="0">
                <a:solidFill>
                  <a:srgbClr val="CC99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2030</a:t>
            </a:r>
            <a:endParaRPr kumimoji="1" lang="ja-JP" altLang="en-US" sz="1200" i="1" dirty="0">
              <a:solidFill>
                <a:srgbClr val="CC99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29F9AD08-963A-A270-1815-179C6AB7EACA}"/>
              </a:ext>
            </a:extLst>
          </p:cNvPr>
          <p:cNvSpPr/>
          <p:nvPr/>
        </p:nvSpPr>
        <p:spPr bwMode="auto">
          <a:xfrm>
            <a:off x="5135325" y="4907300"/>
            <a:ext cx="120484" cy="120484"/>
          </a:xfrm>
          <a:prstGeom prst="ellipse">
            <a:avLst/>
          </a:prstGeom>
          <a:solidFill>
            <a:srgbClr val="CC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99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539D2BB3-3912-B6F5-B162-59BE7AC7DCA7}"/>
              </a:ext>
            </a:extLst>
          </p:cNvPr>
          <p:cNvSpPr/>
          <p:nvPr/>
        </p:nvSpPr>
        <p:spPr bwMode="auto">
          <a:xfrm>
            <a:off x="6795781" y="2751255"/>
            <a:ext cx="120484" cy="120484"/>
          </a:xfrm>
          <a:prstGeom prst="ellipse">
            <a:avLst/>
          </a:prstGeom>
          <a:solidFill>
            <a:srgbClr val="CC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99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53C1129-5AC6-0A93-0627-5F1856AE7D00}"/>
              </a:ext>
            </a:extLst>
          </p:cNvPr>
          <p:cNvSpPr txBox="1"/>
          <p:nvPr/>
        </p:nvSpPr>
        <p:spPr>
          <a:xfrm>
            <a:off x="6912406" y="2789395"/>
            <a:ext cx="2857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200" dirty="0">
                <a:solidFill>
                  <a:srgbClr val="CC99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100</a:t>
            </a:r>
            <a:endParaRPr kumimoji="1" lang="ja-JP" altLang="en-US" sz="1200" dirty="0">
              <a:solidFill>
                <a:srgbClr val="CC99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C471EB9-ED97-2186-FD64-450A090474BD}"/>
              </a:ext>
            </a:extLst>
          </p:cNvPr>
          <p:cNvSpPr txBox="1"/>
          <p:nvPr/>
        </p:nvSpPr>
        <p:spPr>
          <a:xfrm>
            <a:off x="8515506" y="3445929"/>
            <a:ext cx="616977" cy="3519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ja-JP" altLang="en-US" dirty="0">
                <a:solidFill>
                  <a:srgbClr val="CC99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インド</a:t>
            </a:r>
            <a:endParaRPr lang="en-US" altLang="ja-JP" dirty="0">
              <a:solidFill>
                <a:srgbClr val="CC99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>
              <a:lnSpc>
                <a:spcPct val="80000"/>
              </a:lnSpc>
            </a:pPr>
            <a:r>
              <a:rPr kumimoji="1" lang="en-US" altLang="ja-JP" sz="1200" i="1" dirty="0">
                <a:solidFill>
                  <a:srgbClr val="CC99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2075</a:t>
            </a:r>
            <a:endParaRPr kumimoji="1" lang="ja-JP" altLang="en-US" sz="1200" i="1" dirty="0">
              <a:solidFill>
                <a:srgbClr val="CC99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C184B897-7112-DCFA-4CE8-67B398A17286}"/>
              </a:ext>
            </a:extLst>
          </p:cNvPr>
          <p:cNvSpPr/>
          <p:nvPr/>
        </p:nvSpPr>
        <p:spPr bwMode="auto">
          <a:xfrm>
            <a:off x="8871274" y="3822908"/>
            <a:ext cx="120484" cy="120484"/>
          </a:xfrm>
          <a:prstGeom prst="ellipse">
            <a:avLst/>
          </a:prstGeom>
          <a:solidFill>
            <a:srgbClr val="CC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99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5670BC9-A955-1A6B-7D03-F328A05DD024}"/>
              </a:ext>
            </a:extLst>
          </p:cNvPr>
          <p:cNvSpPr txBox="1"/>
          <p:nvPr/>
        </p:nvSpPr>
        <p:spPr>
          <a:xfrm>
            <a:off x="8828939" y="3068960"/>
            <a:ext cx="2857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en-US" altLang="ja-JP" sz="1200" dirty="0">
                <a:solidFill>
                  <a:srgbClr val="CC99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80</a:t>
            </a:r>
            <a:endParaRPr kumimoji="1" lang="ja-JP" altLang="en-US" sz="1200" dirty="0">
              <a:solidFill>
                <a:srgbClr val="CC99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B03D376-A81A-383A-B16E-4F8446891A56}"/>
              </a:ext>
            </a:extLst>
          </p:cNvPr>
          <p:cNvSpPr txBox="1"/>
          <p:nvPr/>
        </p:nvSpPr>
        <p:spPr>
          <a:xfrm>
            <a:off x="4546599" y="5741723"/>
            <a:ext cx="656539" cy="401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首都圏</a:t>
            </a:r>
            <a:endParaRPr kumimoji="1"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80000"/>
              </a:lnSpc>
            </a:pPr>
            <a:r>
              <a:rPr kumimoji="1" lang="en-US" altLang="ja-JP" sz="1200" i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1955</a:t>
            </a:r>
            <a:endParaRPr kumimoji="1" lang="ja-JP" altLang="en-US" sz="1200" i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FFC620F-C224-A5DB-EFB8-5D4D629FDFC6}"/>
              </a:ext>
            </a:extLst>
          </p:cNvPr>
          <p:cNvSpPr txBox="1"/>
          <p:nvPr/>
        </p:nvSpPr>
        <p:spPr>
          <a:xfrm>
            <a:off x="5158813" y="5940813"/>
            <a:ext cx="2857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56</a:t>
            </a:r>
            <a:endParaRPr kumimoji="1" lang="ja-JP" altLang="en-US" sz="12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2D78EAB-FFE1-29F4-7514-D3A2122AE6FD}"/>
              </a:ext>
            </a:extLst>
          </p:cNvPr>
          <p:cNvSpPr txBox="1"/>
          <p:nvPr/>
        </p:nvSpPr>
        <p:spPr>
          <a:xfrm>
            <a:off x="6905450" y="3035015"/>
            <a:ext cx="5299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200" i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1990</a:t>
            </a:r>
            <a:endParaRPr kumimoji="1" lang="ja-JP" altLang="en-US" sz="1200" i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8D9398FB-7141-9832-024E-28733BF50A5C}"/>
              </a:ext>
            </a:extLst>
          </p:cNvPr>
          <p:cNvSpPr/>
          <p:nvPr/>
        </p:nvSpPr>
        <p:spPr bwMode="auto">
          <a:xfrm>
            <a:off x="5141923" y="5843404"/>
            <a:ext cx="120484" cy="12048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BFDAFAE2-33A5-295A-4BEB-6DD28CDDC0F5}"/>
              </a:ext>
            </a:extLst>
          </p:cNvPr>
          <p:cNvSpPr/>
          <p:nvPr/>
        </p:nvSpPr>
        <p:spPr bwMode="auto">
          <a:xfrm>
            <a:off x="6801900" y="3035015"/>
            <a:ext cx="120484" cy="12048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4F35AD66-C556-C849-A0B2-333918BF817F}"/>
              </a:ext>
            </a:extLst>
          </p:cNvPr>
          <p:cNvSpPr txBox="1"/>
          <p:nvPr/>
        </p:nvSpPr>
        <p:spPr>
          <a:xfrm>
            <a:off x="6528476" y="2967279"/>
            <a:ext cx="2857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100</a:t>
            </a:r>
            <a:endParaRPr kumimoji="1" lang="ja-JP" altLang="en-US" sz="12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987E934-C25A-729E-449A-6341D5F521BB}"/>
              </a:ext>
            </a:extLst>
          </p:cNvPr>
          <p:cNvSpPr txBox="1"/>
          <p:nvPr/>
        </p:nvSpPr>
        <p:spPr>
          <a:xfrm>
            <a:off x="8022561" y="4140613"/>
            <a:ext cx="1119811" cy="3519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kumimoji="1"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首都圏</a:t>
            </a:r>
            <a:endParaRPr kumimoji="1"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>
              <a:lnSpc>
                <a:spcPct val="80000"/>
              </a:lnSpc>
            </a:pPr>
            <a:r>
              <a:rPr kumimoji="1" lang="en-US" altLang="ja-JP" sz="1200" i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2035</a:t>
            </a:r>
            <a:endParaRPr kumimoji="1" lang="ja-JP" altLang="en-US" sz="1200" i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E2977099-7DA7-8F4B-55C5-1C2A9D4AE351}"/>
              </a:ext>
            </a:extLst>
          </p:cNvPr>
          <p:cNvSpPr/>
          <p:nvPr/>
        </p:nvSpPr>
        <p:spPr bwMode="auto">
          <a:xfrm>
            <a:off x="8860938" y="4449851"/>
            <a:ext cx="120484" cy="12048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F6EA47F-85AF-B929-4C52-5A1C231B413E}"/>
              </a:ext>
            </a:extLst>
          </p:cNvPr>
          <p:cNvSpPr txBox="1"/>
          <p:nvPr/>
        </p:nvSpPr>
        <p:spPr>
          <a:xfrm>
            <a:off x="8812005" y="4557412"/>
            <a:ext cx="2857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en-US" altLang="ja-JP" sz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7</a:t>
            </a:r>
            <a:r>
              <a:rPr kumimoji="1" lang="ja-JP" altLang="en-US" sz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９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B2D6BFB-0C04-6144-0F88-30E8AF2EAC65}"/>
              </a:ext>
            </a:extLst>
          </p:cNvPr>
          <p:cNvSpPr txBox="1"/>
          <p:nvPr/>
        </p:nvSpPr>
        <p:spPr>
          <a:xfrm>
            <a:off x="4724483" y="6499943"/>
            <a:ext cx="126903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dirty="0">
                <a:solidFill>
                  <a:srgbClr val="80008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中</a:t>
            </a:r>
            <a:r>
              <a:rPr kumimoji="1" lang="ja-JP" altLang="en-US" dirty="0">
                <a:solidFill>
                  <a:srgbClr val="80008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国</a:t>
            </a:r>
            <a:r>
              <a:rPr kumimoji="1" lang="en-US" altLang="ja-JP" sz="1200" i="1" dirty="0">
                <a:solidFill>
                  <a:srgbClr val="80008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1970</a:t>
            </a:r>
            <a:endParaRPr kumimoji="1" lang="ja-JP" altLang="en-US" sz="1200" i="1" dirty="0">
              <a:solidFill>
                <a:srgbClr val="80008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168FE46-6822-3E05-1418-2DC59C69DE7A}"/>
              </a:ext>
            </a:extLst>
          </p:cNvPr>
          <p:cNvSpPr txBox="1"/>
          <p:nvPr/>
        </p:nvSpPr>
        <p:spPr>
          <a:xfrm>
            <a:off x="5311296" y="6364394"/>
            <a:ext cx="2857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200" dirty="0">
                <a:solidFill>
                  <a:srgbClr val="800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51</a:t>
            </a:r>
            <a:endParaRPr kumimoji="1" lang="ja-JP" altLang="en-US" sz="1200" dirty="0">
              <a:solidFill>
                <a:srgbClr val="80008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586DDFA0-27DA-4E6E-E96D-A2B4ED6CCCC2}"/>
              </a:ext>
            </a:extLst>
          </p:cNvPr>
          <p:cNvSpPr txBox="1"/>
          <p:nvPr/>
        </p:nvSpPr>
        <p:spPr>
          <a:xfrm>
            <a:off x="6731761" y="3763639"/>
            <a:ext cx="5299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200" i="1" dirty="0">
                <a:solidFill>
                  <a:srgbClr val="80008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2005</a:t>
            </a:r>
            <a:endParaRPr kumimoji="1" lang="ja-JP" altLang="en-US" sz="1200" i="1" dirty="0">
              <a:solidFill>
                <a:srgbClr val="80008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87A137B3-DA1A-BE57-AA83-007F25B47844}"/>
              </a:ext>
            </a:extLst>
          </p:cNvPr>
          <p:cNvSpPr/>
          <p:nvPr/>
        </p:nvSpPr>
        <p:spPr bwMode="auto">
          <a:xfrm>
            <a:off x="5131130" y="6419468"/>
            <a:ext cx="120484" cy="120484"/>
          </a:xfrm>
          <a:prstGeom prst="ellipse">
            <a:avLst/>
          </a:prstGeom>
          <a:solidFill>
            <a:srgbClr val="800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80008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1DF86B96-C4DE-FF4A-C51C-EBCE30195BD1}"/>
              </a:ext>
            </a:extLst>
          </p:cNvPr>
          <p:cNvSpPr/>
          <p:nvPr/>
        </p:nvSpPr>
        <p:spPr bwMode="auto">
          <a:xfrm>
            <a:off x="6795781" y="3596548"/>
            <a:ext cx="120484" cy="120484"/>
          </a:xfrm>
          <a:prstGeom prst="ellipse">
            <a:avLst/>
          </a:prstGeom>
          <a:solidFill>
            <a:srgbClr val="800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80008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9831A38-C36A-560A-3710-6259BE6EF486}"/>
              </a:ext>
            </a:extLst>
          </p:cNvPr>
          <p:cNvSpPr txBox="1"/>
          <p:nvPr/>
        </p:nvSpPr>
        <p:spPr>
          <a:xfrm>
            <a:off x="6510031" y="3573016"/>
            <a:ext cx="2857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200" dirty="0">
                <a:solidFill>
                  <a:srgbClr val="800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100</a:t>
            </a:r>
            <a:endParaRPr kumimoji="1" lang="ja-JP" altLang="en-US" sz="1200" dirty="0">
              <a:solidFill>
                <a:srgbClr val="80008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BB9CE81C-3049-9B02-8B17-BB3DE88C66FE}"/>
              </a:ext>
            </a:extLst>
          </p:cNvPr>
          <p:cNvSpPr txBox="1"/>
          <p:nvPr/>
        </p:nvSpPr>
        <p:spPr>
          <a:xfrm>
            <a:off x="7757286" y="5940813"/>
            <a:ext cx="11198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ja-JP" altLang="en-US" dirty="0">
                <a:solidFill>
                  <a:srgbClr val="80008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中</a:t>
            </a:r>
            <a:r>
              <a:rPr kumimoji="1" lang="ja-JP" altLang="en-US" dirty="0">
                <a:solidFill>
                  <a:srgbClr val="80008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国</a:t>
            </a:r>
            <a:r>
              <a:rPr kumimoji="1" lang="en-US" altLang="ja-JP" sz="1200" i="1" dirty="0">
                <a:solidFill>
                  <a:srgbClr val="80008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</a:t>
            </a:r>
            <a:r>
              <a:rPr kumimoji="1" lang="ja-JP" altLang="en-US" sz="1200" i="1" dirty="0">
                <a:solidFill>
                  <a:srgbClr val="80008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５０</a:t>
            </a:r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FE35BC9C-A6A5-6A6C-A02D-BF6A5F3A89C9}"/>
              </a:ext>
            </a:extLst>
          </p:cNvPr>
          <p:cNvSpPr/>
          <p:nvPr/>
        </p:nvSpPr>
        <p:spPr bwMode="auto">
          <a:xfrm>
            <a:off x="8907545" y="5928074"/>
            <a:ext cx="120484" cy="120484"/>
          </a:xfrm>
          <a:prstGeom prst="ellipse">
            <a:avLst/>
          </a:prstGeom>
          <a:solidFill>
            <a:srgbClr val="800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80008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8FD57E76-0D7F-DFAD-B1A2-4CA84A0EECE4}"/>
              </a:ext>
            </a:extLst>
          </p:cNvPr>
          <p:cNvSpPr txBox="1"/>
          <p:nvPr/>
        </p:nvSpPr>
        <p:spPr>
          <a:xfrm>
            <a:off x="8850145" y="5733256"/>
            <a:ext cx="2857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en-US" altLang="ja-JP" sz="1200" dirty="0">
                <a:solidFill>
                  <a:srgbClr val="800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60</a:t>
            </a:r>
            <a:endParaRPr kumimoji="1" lang="ja-JP" altLang="en-US" sz="1200" dirty="0">
              <a:solidFill>
                <a:srgbClr val="80008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8C00CBC5-3624-7101-ED0E-B5945391BE27}"/>
              </a:ext>
            </a:extLst>
          </p:cNvPr>
          <p:cNvSpPr/>
          <p:nvPr/>
        </p:nvSpPr>
        <p:spPr bwMode="auto">
          <a:xfrm>
            <a:off x="7685278" y="6188836"/>
            <a:ext cx="120484" cy="120484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CC0EAA2F-CA61-CC2A-C007-E6D2783D30E9}"/>
              </a:ext>
            </a:extLst>
          </p:cNvPr>
          <p:cNvSpPr txBox="1"/>
          <p:nvPr/>
        </p:nvSpPr>
        <p:spPr>
          <a:xfrm>
            <a:off x="7714951" y="6176791"/>
            <a:ext cx="2857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en-US" altLang="ja-JP" sz="1200" dirty="0">
                <a:solidFill>
                  <a:srgbClr val="FF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58</a:t>
            </a:r>
            <a:endParaRPr kumimoji="1" lang="ja-JP" altLang="en-US" sz="1200" dirty="0">
              <a:solidFill>
                <a:srgbClr val="FF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75D3EBBF-BD45-8FA0-2EB0-E70FD229F51D}"/>
              </a:ext>
            </a:extLst>
          </p:cNvPr>
          <p:cNvSpPr txBox="1"/>
          <p:nvPr/>
        </p:nvSpPr>
        <p:spPr>
          <a:xfrm>
            <a:off x="6516216" y="6093296"/>
            <a:ext cx="1119811" cy="401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ja-JP" altLang="en-US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新潟県</a:t>
            </a:r>
            <a:endParaRPr lang="en-US" altLang="ja-JP" dirty="0">
              <a:solidFill>
                <a:srgbClr val="FF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>
              <a:lnSpc>
                <a:spcPct val="80000"/>
              </a:lnSpc>
            </a:pPr>
            <a:r>
              <a:rPr kumimoji="1" lang="en-US" altLang="ja-JP" sz="1200" i="1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2020</a:t>
            </a:r>
            <a:endParaRPr kumimoji="1" lang="ja-JP" altLang="en-US" sz="1200" i="1" dirty="0">
              <a:solidFill>
                <a:srgbClr val="FF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6" name="円弧 55">
            <a:extLst>
              <a:ext uri="{FF2B5EF4-FFF2-40B4-BE49-F238E27FC236}">
                <a16:creationId xmlns:a16="http://schemas.microsoft.com/office/drawing/2014/main" id="{CAC6061D-CD18-9E45-F58F-E4FE300DBD16}"/>
              </a:ext>
            </a:extLst>
          </p:cNvPr>
          <p:cNvSpPr/>
          <p:nvPr/>
        </p:nvSpPr>
        <p:spPr bwMode="auto">
          <a:xfrm>
            <a:off x="7757286" y="5063871"/>
            <a:ext cx="2143305" cy="2164536"/>
          </a:xfrm>
          <a:prstGeom prst="arc">
            <a:avLst>
              <a:gd name="adj1" fmla="val 10666891"/>
              <a:gd name="adj2" fmla="val 16186092"/>
            </a:avLst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stealth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19FCFF9-5D4F-1E5B-D029-EE6434EF4D1D}"/>
              </a:ext>
            </a:extLst>
          </p:cNvPr>
          <p:cNvSpPr txBox="1"/>
          <p:nvPr/>
        </p:nvSpPr>
        <p:spPr>
          <a:xfrm>
            <a:off x="7349088" y="3260758"/>
            <a:ext cx="1119811" cy="401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首都圏</a:t>
            </a:r>
            <a:endParaRPr kumimoji="1"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>
              <a:lnSpc>
                <a:spcPct val="80000"/>
              </a:lnSpc>
            </a:pPr>
            <a:r>
              <a:rPr kumimoji="1" lang="en-US" altLang="ja-JP" sz="1200" i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2020</a:t>
            </a:r>
            <a:endParaRPr kumimoji="1" lang="ja-JP" altLang="en-US" sz="1200" i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18185291-678F-47D8-0B57-7EDBC2653358}"/>
              </a:ext>
            </a:extLst>
          </p:cNvPr>
          <p:cNvSpPr/>
          <p:nvPr/>
        </p:nvSpPr>
        <p:spPr bwMode="auto">
          <a:xfrm>
            <a:off x="8140858" y="3746705"/>
            <a:ext cx="120484" cy="12048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E3C00BD4-A1C1-2A70-6F23-3363948D4088}"/>
              </a:ext>
            </a:extLst>
          </p:cNvPr>
          <p:cNvSpPr txBox="1"/>
          <p:nvPr/>
        </p:nvSpPr>
        <p:spPr>
          <a:xfrm>
            <a:off x="8085740" y="3581483"/>
            <a:ext cx="2857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en-US" altLang="ja-JP" sz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91</a:t>
            </a:r>
            <a:endParaRPr kumimoji="1" lang="ja-JP" altLang="en-US" sz="12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CFB672A1-9347-664E-B1AE-8CD26E2D7D4E}"/>
              </a:ext>
            </a:extLst>
          </p:cNvPr>
          <p:cNvSpPr txBox="1"/>
          <p:nvPr/>
        </p:nvSpPr>
        <p:spPr>
          <a:xfrm>
            <a:off x="6444208" y="4504324"/>
            <a:ext cx="11198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ja-JP" altLang="en-US" dirty="0">
                <a:solidFill>
                  <a:srgbClr val="80008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中</a:t>
            </a:r>
            <a:r>
              <a:rPr kumimoji="1" lang="ja-JP" altLang="en-US" dirty="0">
                <a:solidFill>
                  <a:srgbClr val="80008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国</a:t>
            </a:r>
            <a:r>
              <a:rPr kumimoji="1" lang="en-US" altLang="ja-JP" sz="1200" i="1" dirty="0">
                <a:solidFill>
                  <a:srgbClr val="80008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2020</a:t>
            </a:r>
            <a:endParaRPr kumimoji="1" lang="ja-JP" altLang="en-US" sz="1200" i="1" dirty="0">
              <a:solidFill>
                <a:srgbClr val="80008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0" name="楕円 59">
            <a:extLst>
              <a:ext uri="{FF2B5EF4-FFF2-40B4-BE49-F238E27FC236}">
                <a16:creationId xmlns:a16="http://schemas.microsoft.com/office/drawing/2014/main" id="{71DE0432-21BE-ABC6-6F93-081A07D4C56C}"/>
              </a:ext>
            </a:extLst>
          </p:cNvPr>
          <p:cNvSpPr/>
          <p:nvPr/>
        </p:nvSpPr>
        <p:spPr bwMode="auto">
          <a:xfrm>
            <a:off x="7490460" y="4377843"/>
            <a:ext cx="120484" cy="120484"/>
          </a:xfrm>
          <a:prstGeom prst="ellipse">
            <a:avLst/>
          </a:prstGeom>
          <a:solidFill>
            <a:srgbClr val="800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80008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7CAD0E43-64AC-E5A5-4D5B-E3D0275EAEC7}"/>
              </a:ext>
            </a:extLst>
          </p:cNvPr>
          <p:cNvSpPr txBox="1"/>
          <p:nvPr/>
        </p:nvSpPr>
        <p:spPr>
          <a:xfrm>
            <a:off x="7172755" y="4365104"/>
            <a:ext cx="2857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en-US" altLang="ja-JP" sz="1200" dirty="0">
                <a:solidFill>
                  <a:srgbClr val="800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86</a:t>
            </a:r>
            <a:endParaRPr kumimoji="1" lang="ja-JP" altLang="en-US" sz="1200" dirty="0">
              <a:solidFill>
                <a:srgbClr val="80008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99ABDD50-A443-1915-6C78-E705BD154E09}"/>
              </a:ext>
            </a:extLst>
          </p:cNvPr>
          <p:cNvCxnSpPr/>
          <p:nvPr/>
        </p:nvCxnSpPr>
        <p:spPr bwMode="auto">
          <a:xfrm>
            <a:off x="789839" y="3429000"/>
            <a:ext cx="380851" cy="658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85240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2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5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5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5" grpId="0"/>
      <p:bldP spid="15" grpId="0"/>
      <p:bldP spid="17" grpId="0"/>
      <p:bldP spid="19" grpId="0"/>
      <p:bldP spid="12301" grpId="0"/>
      <p:bldP spid="12310" grpId="0"/>
      <p:bldP spid="12292" grpId="0" animBg="1"/>
      <p:bldP spid="12311" grpId="0" animBg="1"/>
      <p:bldP spid="12312" grpId="0" build="p"/>
      <p:bldP spid="10" grpId="0"/>
      <p:bldP spid="16" grpId="0"/>
      <p:bldP spid="18" grpId="0"/>
      <p:bldP spid="12293" grpId="0"/>
      <p:bldP spid="6" grpId="0" animBg="1"/>
      <p:bldP spid="9" grpId="0"/>
      <p:bldP spid="12316" grpId="0"/>
      <p:bldP spid="12317" grpId="0"/>
      <p:bldP spid="12318" grpId="0" animBg="1"/>
      <p:bldP spid="12319" grpId="0" animBg="1"/>
      <p:bldP spid="12320" grpId="0"/>
      <p:bldP spid="12321" grpId="0"/>
      <p:bldP spid="12322" grpId="0" animBg="1"/>
      <p:bldP spid="12323" grpId="0"/>
      <p:bldP spid="11" grpId="0"/>
      <p:bldP spid="12" grpId="0"/>
      <p:bldP spid="13" grpId="0"/>
      <p:bldP spid="14" grpId="0" animBg="1"/>
      <p:bldP spid="20" grpId="0" animBg="1"/>
      <p:bldP spid="21" grpId="0"/>
      <p:bldP spid="22" grpId="0"/>
      <p:bldP spid="23" grpId="0" animBg="1"/>
      <p:bldP spid="24" grpId="0"/>
      <p:bldP spid="25" grpId="0"/>
      <p:bldP spid="26" grpId="0"/>
      <p:bldP spid="27" grpId="0"/>
      <p:bldP spid="28" grpId="0" animBg="1"/>
      <p:bldP spid="29" grpId="0" animBg="1"/>
      <p:bldP spid="30" grpId="0"/>
      <p:bldP spid="31" grpId="0"/>
      <p:bldP spid="32" grpId="0" animBg="1"/>
      <p:bldP spid="33" grpId="0"/>
      <p:bldP spid="34" grpId="0"/>
      <p:bldP spid="35" grpId="0"/>
      <p:bldP spid="36" grpId="0"/>
      <p:bldP spid="37" grpId="0" animBg="1"/>
      <p:bldP spid="38" grpId="0" animBg="1"/>
      <p:bldP spid="39" grpId="0"/>
      <p:bldP spid="40" grpId="0"/>
      <p:bldP spid="41" grpId="0" animBg="1"/>
      <p:bldP spid="42" grpId="0"/>
      <p:bldP spid="43" grpId="0"/>
      <p:bldP spid="44" grpId="0"/>
      <p:bldP spid="45" grpId="0"/>
      <p:bldP spid="46" grpId="0" animBg="1"/>
      <p:bldP spid="47" grpId="0" animBg="1"/>
      <p:bldP spid="48" grpId="0"/>
      <p:bldP spid="49" grpId="0"/>
      <p:bldP spid="50" grpId="0" animBg="1"/>
      <p:bldP spid="51" grpId="0"/>
      <p:bldP spid="52" grpId="0" animBg="1"/>
      <p:bldP spid="53" grpId="0"/>
      <p:bldP spid="54" grpId="0"/>
      <p:bldP spid="56" grpId="0" animBg="1"/>
      <p:bldP spid="55" grpId="0"/>
      <p:bldP spid="57" grpId="0" animBg="1"/>
      <p:bldP spid="58" grpId="0"/>
      <p:bldP spid="59" grpId="0"/>
      <p:bldP spid="60" grpId="0" animBg="1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0ECCEB1B-184D-440F-8C31-A975BF347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46131"/>
            <a:ext cx="9144000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２０１０年～２０年の日本で 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売上の伸びた産業は、以下の中ではどれでしょう？ </a:t>
            </a:r>
            <a:endParaRPr lang="en-US" altLang="ja-JP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389443" name="Text Box 3">
            <a:extLst>
              <a:ext uri="{FF2B5EF4-FFF2-40B4-BE49-F238E27FC236}">
                <a16:creationId xmlns:a16="http://schemas.microsoft.com/office/drawing/2014/main" id="{B6294455-3018-40A5-89B8-C1F6EC3EC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545461"/>
            <a:ext cx="8820472" cy="507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農業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林業</a:t>
            </a:r>
            <a:endParaRPr lang="en-US" altLang="ja-JP" sz="5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漁業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 製造業（工業）</a:t>
            </a:r>
            <a:endParaRPr lang="en-US" altLang="ja-JP" sz="5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 小売・サービス業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  </a:t>
            </a:r>
            <a:r>
              <a:rPr lang="en-US" altLang="ja-JP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日本人向けの</a:t>
            </a:r>
            <a:r>
              <a:rPr lang="en-US" altLang="ja-JP" sz="4000" dirty="0" err="1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BtoC</a:t>
            </a:r>
            <a:r>
              <a:rPr lang="en-US" altLang="ja-JP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endParaRPr lang="en-US" altLang="ja-JP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D4D79601-67AB-4CF4-95B5-C172956B87B6}"/>
              </a:ext>
            </a:extLst>
          </p:cNvPr>
          <p:cNvSpPr/>
          <p:nvPr/>
        </p:nvSpPr>
        <p:spPr bwMode="auto">
          <a:xfrm>
            <a:off x="354709" y="2548126"/>
            <a:ext cx="663732" cy="638133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B00A2F-DE4F-4FD5-92EF-23D9DD1D86B5}"/>
              </a:ext>
            </a:extLst>
          </p:cNvPr>
          <p:cNvSpPr txBox="1"/>
          <p:nvPr/>
        </p:nvSpPr>
        <p:spPr>
          <a:xfrm>
            <a:off x="258420" y="5200539"/>
            <a:ext cx="907530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67B2E73-E3A5-4E89-923C-5C9C9C0F01BF}"/>
              </a:ext>
            </a:extLst>
          </p:cNvPr>
          <p:cNvSpPr txBox="1"/>
          <p:nvPr/>
        </p:nvSpPr>
        <p:spPr>
          <a:xfrm>
            <a:off x="258420" y="3402430"/>
            <a:ext cx="907530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E332F278-1ACB-1AED-AD32-C7D227CEC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168" y="1525579"/>
            <a:ext cx="2771800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１０％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600"/>
              </a:spcBef>
              <a:buFontTx/>
              <a:buNone/>
            </a:pP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１３％</a:t>
            </a:r>
            <a:endParaRPr lang="en-US" altLang="ja-JP" sz="5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6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△１０％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600"/>
              </a:spcBef>
              <a:buFontTx/>
              <a:buNone/>
            </a:pP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１２％</a:t>
            </a:r>
            <a:endParaRPr lang="en-US" altLang="ja-JP" sz="5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6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△０</a:t>
            </a:r>
            <a:r>
              <a:rPr lang="en-US" altLang="ja-JP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.2</a:t>
            </a: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  <a:endParaRPr lang="en-US" altLang="ja-JP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2912192E-ACB6-E859-33EE-4029F4360991}"/>
              </a:ext>
            </a:extLst>
          </p:cNvPr>
          <p:cNvSpPr/>
          <p:nvPr/>
        </p:nvSpPr>
        <p:spPr bwMode="auto">
          <a:xfrm>
            <a:off x="4499992" y="3068958"/>
            <a:ext cx="2016224" cy="576066"/>
          </a:xfrm>
          <a:prstGeom prst="wedgeRoundRectCallout">
            <a:avLst>
              <a:gd name="adj1" fmla="val 57108"/>
              <a:gd name="adj2" fmla="val 3240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800" dirty="0">
                <a:solidFill>
                  <a:srgbClr val="000066"/>
                </a:solidFill>
                <a:latin typeface="HGP創英角ﾎﾟｯﾌﾟ体" panose="040B0A00000000000000" pitchFamily="50" charset="-128"/>
              </a:rPr>
              <a:t>乱獲や気候変動</a:t>
            </a:r>
            <a:endParaRPr lang="en-US" altLang="ja-JP" sz="1800" dirty="0">
              <a:solidFill>
                <a:srgbClr val="000066"/>
              </a:solidFill>
              <a:latin typeface="HGP創英角ﾎﾟｯﾌﾟ体" panose="040B0A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8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HGP創英角ﾎﾟｯﾌﾟ体" panose="040B0A00000000000000" pitchFamily="50" charset="-128"/>
              </a:rPr>
              <a:t>で漁業資源が減少</a:t>
            </a: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BE692E6C-3B16-EC2E-9D2F-FD95BB900D67}"/>
              </a:ext>
            </a:extLst>
          </p:cNvPr>
          <p:cNvSpPr/>
          <p:nvPr/>
        </p:nvSpPr>
        <p:spPr bwMode="auto">
          <a:xfrm>
            <a:off x="6085185" y="5883158"/>
            <a:ext cx="2879303" cy="858210"/>
          </a:xfrm>
          <a:prstGeom prst="wedgeRoundRectCallout">
            <a:avLst>
              <a:gd name="adj1" fmla="val 14674"/>
              <a:gd name="adj2" fmla="val -59107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ja-JP" altLang="en-US" sz="1800" dirty="0">
                <a:solidFill>
                  <a:srgbClr val="000066"/>
                </a:solidFill>
                <a:latin typeface="HGP創英角ﾎﾟｯﾌﾟ体" panose="040B0A00000000000000" pitchFamily="50" charset="-128"/>
              </a:rPr>
              <a:t>大都市のオフィスワーカーは</a:t>
            </a:r>
            <a:endParaRPr lang="en-US" altLang="ja-JP" sz="1800" dirty="0">
              <a:solidFill>
                <a:srgbClr val="000066"/>
              </a:solidFill>
              <a:latin typeface="HGP創英角ﾎﾟｯﾌﾟ体" panose="040B0A00000000000000" pitchFamily="50" charset="-128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ja-JP" altLang="en-US" sz="1800" dirty="0">
                <a:solidFill>
                  <a:srgbClr val="000066"/>
                </a:solidFill>
                <a:latin typeface="HGP創英角ﾎﾟｯﾌﾟ体" panose="040B0A00000000000000" pitchFamily="50" charset="-128"/>
              </a:rPr>
              <a:t>伸びない国内消費を巡って</a:t>
            </a:r>
            <a:endParaRPr lang="en-US" altLang="ja-JP" sz="1800" dirty="0">
              <a:solidFill>
                <a:srgbClr val="000066"/>
              </a:solidFill>
              <a:latin typeface="HGP創英角ﾎﾟｯﾌﾟ体" panose="040B0A00000000000000" pitchFamily="50" charset="-128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ja-JP" altLang="en-US" sz="1800" dirty="0">
                <a:solidFill>
                  <a:srgbClr val="000066"/>
                </a:solidFill>
                <a:latin typeface="HGP創英角ﾎﾟｯﾌﾟ体" panose="040B0A00000000000000" pitchFamily="50" charset="-128"/>
              </a:rPr>
              <a:t>消耗戦を続け、疲弊している</a:t>
            </a: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A88F6FA3-DA43-1116-652D-706ADB78A1EC}"/>
              </a:ext>
            </a:extLst>
          </p:cNvPr>
          <p:cNvSpPr/>
          <p:nvPr/>
        </p:nvSpPr>
        <p:spPr bwMode="auto">
          <a:xfrm>
            <a:off x="5364093" y="4359214"/>
            <a:ext cx="1872203" cy="576066"/>
          </a:xfrm>
          <a:prstGeom prst="wedgeRoundRectCallout">
            <a:avLst>
              <a:gd name="adj1" fmla="val 52570"/>
              <a:gd name="adj2" fmla="val -1834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800" dirty="0">
                <a:solidFill>
                  <a:srgbClr val="000066"/>
                </a:solidFill>
                <a:latin typeface="HGP創英角ﾎﾟｯﾌﾟ体" panose="040B0A00000000000000" pitchFamily="50" charset="-128"/>
              </a:rPr>
              <a:t>2009</a:t>
            </a:r>
            <a:r>
              <a:rPr lang="ja-JP" altLang="en-US" sz="1800" dirty="0">
                <a:solidFill>
                  <a:srgbClr val="000066"/>
                </a:solidFill>
                <a:latin typeface="HGP創英角ﾎﾟｯﾌﾟ体" panose="040B0A00000000000000" pitchFamily="50" charset="-128"/>
              </a:rPr>
              <a:t>年のリーマン</a:t>
            </a:r>
            <a:endParaRPr lang="en-US" altLang="ja-JP" sz="1800" dirty="0">
              <a:solidFill>
                <a:srgbClr val="000066"/>
              </a:solidFill>
              <a:latin typeface="HGP創英角ﾎﾟｯﾌﾟ体" panose="040B0A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800" dirty="0">
                <a:solidFill>
                  <a:srgbClr val="000066"/>
                </a:solidFill>
                <a:latin typeface="HGP創英角ﾎﾟｯﾌﾟ体" panose="040B0A00000000000000" pitchFamily="50" charset="-128"/>
              </a:rPr>
              <a:t>ショックから回復</a:t>
            </a:r>
            <a:endParaRPr lang="en-US" altLang="ja-JP" sz="1800" dirty="0">
              <a:solidFill>
                <a:srgbClr val="000066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B591A080-A0E8-5F1E-314D-AE046034691B}"/>
              </a:ext>
            </a:extLst>
          </p:cNvPr>
          <p:cNvSpPr/>
          <p:nvPr/>
        </p:nvSpPr>
        <p:spPr bwMode="auto">
          <a:xfrm>
            <a:off x="3779912" y="1772815"/>
            <a:ext cx="3383928" cy="576065"/>
          </a:xfrm>
          <a:prstGeom prst="wedgeRoundRectCallout">
            <a:avLst>
              <a:gd name="adj1" fmla="val 53442"/>
              <a:gd name="adj2" fmla="val 473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800" dirty="0">
                <a:solidFill>
                  <a:srgbClr val="000066"/>
                </a:solidFill>
                <a:latin typeface="HGP創英角ﾎﾟｯﾌﾟ体" panose="040B0A00000000000000" pitchFamily="50" charset="-128"/>
              </a:rPr>
              <a:t>農薬や化学肥料に頼らない</a:t>
            </a:r>
            <a:endParaRPr lang="en-US" altLang="ja-JP" sz="1800" dirty="0">
              <a:solidFill>
                <a:srgbClr val="000066"/>
              </a:solidFill>
              <a:latin typeface="HGP創英角ﾎﾟｯﾌﾟ体" panose="040B0A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8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HGP創英角ﾎﾟｯﾌﾟ体" panose="040B0A00000000000000" pitchFamily="50" charset="-128"/>
              </a:rPr>
              <a:t>高付加価値品が成長、輸出も増加</a:t>
            </a: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B5D4C797-7BC0-A450-6BB8-A21F112B08DE}"/>
              </a:ext>
            </a:extLst>
          </p:cNvPr>
          <p:cNvSpPr/>
          <p:nvPr/>
        </p:nvSpPr>
        <p:spPr bwMode="auto">
          <a:xfrm>
            <a:off x="2771800" y="2492896"/>
            <a:ext cx="2473439" cy="499160"/>
          </a:xfrm>
          <a:prstGeom prst="wedgeRoundRectCallout">
            <a:avLst>
              <a:gd name="adj1" fmla="val 53005"/>
              <a:gd name="adj2" fmla="val -400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8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HGP創英角ﾎﾟｯﾌﾟ体" panose="040B0A00000000000000" pitchFamily="50" charset="-128"/>
              </a:rPr>
              <a:t>世界的な木材不足で</a:t>
            </a:r>
            <a:endParaRPr kumimoji="1" lang="en-US" altLang="ja-JP" sz="18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HGP創英角ﾎﾟｯﾌﾟ体" panose="040B0A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800" dirty="0">
                <a:solidFill>
                  <a:srgbClr val="000066"/>
                </a:solidFill>
                <a:latin typeface="HGP創英角ﾎﾟｯﾌﾟ体" panose="040B0A00000000000000" pitchFamily="50" charset="-128"/>
              </a:rPr>
              <a:t>日本の緑の価値は増大</a:t>
            </a:r>
            <a:endParaRPr kumimoji="1" lang="ja-JP" altLang="en-US" sz="18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HGP創英角ﾎﾟｯﾌﾟ体" panose="040B0A00000000000000" pitchFamily="50" charset="-128"/>
            </a:endParaRP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8AD31647-67A4-93ED-8278-E6E6D16DAED2}"/>
              </a:ext>
            </a:extLst>
          </p:cNvPr>
          <p:cNvSpPr/>
          <p:nvPr/>
        </p:nvSpPr>
        <p:spPr bwMode="auto">
          <a:xfrm>
            <a:off x="5322143" y="2492896"/>
            <a:ext cx="1872203" cy="499160"/>
          </a:xfrm>
          <a:prstGeom prst="wedgeRoundRectCallout">
            <a:avLst>
              <a:gd name="adj1" fmla="val 53005"/>
              <a:gd name="adj2" fmla="val -400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8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HGP創英角ﾎﾟｯﾌﾟ体" panose="040B0A00000000000000" pitchFamily="50" charset="-128"/>
              </a:rPr>
              <a:t>ＳＤＧ</a:t>
            </a:r>
            <a:r>
              <a:rPr kumimoji="1" lang="en-US" altLang="ja-JP" sz="18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HGP創英角ﾎﾟｯﾌﾟ体" panose="040B0A00000000000000" pitchFamily="50" charset="-128"/>
              </a:rPr>
              <a:t>s</a:t>
            </a:r>
            <a:r>
              <a:rPr kumimoji="1" lang="ja-JP" altLang="en-US" sz="18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HGP創英角ﾎﾟｯﾌﾟ体" panose="040B0A00000000000000" pitchFamily="50" charset="-128"/>
              </a:rPr>
              <a:t>の時代に</a:t>
            </a:r>
            <a:endParaRPr kumimoji="1" lang="en-US" altLang="ja-JP" sz="18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HGP創英角ﾎﾟｯﾌﾟ体" panose="040B0A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800" dirty="0">
                <a:solidFill>
                  <a:srgbClr val="000066"/>
                </a:solidFill>
                <a:latin typeface="HGP創英角ﾎﾟｯﾌﾟ体" panose="040B0A00000000000000" pitchFamily="50" charset="-128"/>
              </a:rPr>
              <a:t>木材利用が再評価</a:t>
            </a:r>
            <a:endParaRPr kumimoji="1" lang="ja-JP" altLang="en-US" sz="18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HGP創英角ﾎﾟｯﾌﾟ体" panose="040B0A00000000000000" pitchFamily="50" charset="-128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40CB9C5F-C64F-FFF6-23CF-103B0CFCB113}"/>
              </a:ext>
            </a:extLst>
          </p:cNvPr>
          <p:cNvSpPr/>
          <p:nvPr/>
        </p:nvSpPr>
        <p:spPr bwMode="auto">
          <a:xfrm>
            <a:off x="340306" y="4333098"/>
            <a:ext cx="663732" cy="638133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668D62AA-92FF-BCAF-D107-7B2D3E811FF5}"/>
              </a:ext>
            </a:extLst>
          </p:cNvPr>
          <p:cNvSpPr/>
          <p:nvPr/>
        </p:nvSpPr>
        <p:spPr bwMode="auto">
          <a:xfrm>
            <a:off x="363098" y="1638739"/>
            <a:ext cx="663732" cy="638133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2511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43" grpId="0" uiExpand="1" build="p"/>
      <p:bldP spid="4" grpId="0" animBg="1"/>
      <p:bldP spid="5" grpId="0" animBg="1"/>
      <p:bldP spid="6" grpId="0" animBg="1"/>
      <p:bldP spid="3" grpId="0" uiExpand="1" build="p"/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CC6D127C-A6BD-2BC0-569A-87777FB733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8561" y="1196752"/>
            <a:ext cx="4509944" cy="559163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C01BA58-6DC2-50A1-001B-40DB840053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1165806"/>
            <a:ext cx="4509944" cy="5591634"/>
          </a:xfrm>
          <a:prstGeom prst="rect">
            <a:avLst/>
          </a:prstGeom>
        </p:spPr>
      </p:pic>
      <p:sp>
        <p:nvSpPr>
          <p:cNvPr id="62" name="Rectangle 3">
            <a:extLst>
              <a:ext uri="{FF2B5EF4-FFF2-40B4-BE49-F238E27FC236}">
                <a16:creationId xmlns:a16="http://schemas.microsoft.com/office/drawing/2014/main" id="{1E3C6A3D-8054-6518-75BE-C16C727ED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913"/>
            <a:ext cx="9144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430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2286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3429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4572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914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1371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ja-JP" altLang="en-US" sz="40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地方に続き</a:t>
            </a: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世界中で増える高齢者</a:t>
            </a:r>
            <a:endParaRPr lang="en-US" altLang="ja-JP" sz="4800" dirty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地方は取り残されたのではなく、世界に少し先行しただけ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467ABDF-98D8-61C1-7A16-4E4194A3A7B4}"/>
              </a:ext>
            </a:extLst>
          </p:cNvPr>
          <p:cNvSpPr txBox="1"/>
          <p:nvPr/>
        </p:nvSpPr>
        <p:spPr>
          <a:xfrm>
            <a:off x="2210075" y="5540831"/>
            <a:ext cx="228991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dirty="0">
                <a:solidFill>
                  <a:schemeClr val="accent2"/>
                </a:solidFill>
              </a:rPr>
              <a:t>わかりやすくするために</a:t>
            </a:r>
            <a:endParaRPr lang="en-US" altLang="ja-JP" dirty="0">
              <a:solidFill>
                <a:schemeClr val="accent2"/>
              </a:solidFill>
            </a:endParaRPr>
          </a:p>
          <a:p>
            <a:pPr algn="r">
              <a:lnSpc>
                <a:spcPct val="80000"/>
              </a:lnSpc>
            </a:pPr>
            <a:r>
              <a:rPr kumimoji="1" lang="ja-JP" altLang="en-US" dirty="0">
                <a:solidFill>
                  <a:schemeClr val="accent2"/>
                </a:solidFill>
              </a:rPr>
              <a:t>線と線の間を離すと</a:t>
            </a:r>
            <a:r>
              <a:rPr kumimoji="1" lang="en-US" altLang="ja-JP" dirty="0">
                <a:solidFill>
                  <a:schemeClr val="accent2"/>
                </a:solidFill>
              </a:rPr>
              <a:t>…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DA9D8A0-5703-0A02-200F-E950B82DB3F0}"/>
              </a:ext>
            </a:extLst>
          </p:cNvPr>
          <p:cNvSpPr txBox="1"/>
          <p:nvPr/>
        </p:nvSpPr>
        <p:spPr>
          <a:xfrm>
            <a:off x="278818" y="6222445"/>
            <a:ext cx="4352451" cy="5909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sz="1200" i="1" dirty="0">
                <a:solidFill>
                  <a:srgbClr val="663300"/>
                </a:solidFill>
                <a:latin typeface="+mn-ea"/>
                <a:ea typeface="+mn-ea"/>
              </a:rPr>
              <a:t>国内： 国勢調査＆</a:t>
            </a:r>
            <a:r>
              <a:rPr lang="ja-JP" altLang="en-US" sz="1200" i="1" dirty="0">
                <a:solidFill>
                  <a:srgbClr val="663300"/>
                </a:solidFill>
                <a:latin typeface="+mn-ea"/>
                <a:ea typeface="+mn-ea"/>
              </a:rPr>
              <a:t>国立社人研</a:t>
            </a:r>
            <a:r>
              <a:rPr lang="en-US" altLang="ja-JP" sz="1200" i="1" dirty="0">
                <a:solidFill>
                  <a:srgbClr val="663300"/>
                </a:solidFill>
                <a:latin typeface="+mn-ea"/>
                <a:ea typeface="+mn-ea"/>
              </a:rPr>
              <a:t>2018</a:t>
            </a:r>
            <a:r>
              <a:rPr lang="ja-JP" altLang="en-US" sz="1200" i="1" dirty="0">
                <a:solidFill>
                  <a:srgbClr val="663300"/>
                </a:solidFill>
                <a:latin typeface="+mn-ea"/>
                <a:ea typeface="+mn-ea"/>
              </a:rPr>
              <a:t>年都道府県人口予測</a:t>
            </a:r>
            <a:endParaRPr lang="en-US" altLang="ja-JP" sz="1200" i="1" dirty="0">
              <a:solidFill>
                <a:srgbClr val="663300"/>
              </a:solidFill>
              <a:latin typeface="+mn-ea"/>
              <a:ea typeface="+mn-ea"/>
            </a:endParaRPr>
          </a:p>
          <a:p>
            <a:pPr>
              <a:lnSpc>
                <a:spcPct val="90000"/>
              </a:lnSpc>
            </a:pPr>
            <a:r>
              <a:rPr lang="ja-JP" altLang="en-US" sz="1200" i="1" dirty="0">
                <a:solidFill>
                  <a:srgbClr val="663300"/>
                </a:solidFill>
                <a:latin typeface="+mn-ea"/>
                <a:ea typeface="+mn-ea"/>
              </a:rPr>
              <a:t>国外： 国連人口部</a:t>
            </a:r>
            <a:r>
              <a:rPr lang="en-US" altLang="ja-JP" sz="1200" i="1" dirty="0">
                <a:solidFill>
                  <a:srgbClr val="663300"/>
                </a:solidFill>
                <a:latin typeface="+mn-ea"/>
                <a:ea typeface="+mn-ea"/>
              </a:rPr>
              <a:t>2022</a:t>
            </a:r>
            <a:r>
              <a:rPr lang="ja-JP" altLang="en-US" sz="1200" i="1" dirty="0">
                <a:solidFill>
                  <a:srgbClr val="663300"/>
                </a:solidFill>
                <a:latin typeface="+mn-ea"/>
                <a:ea typeface="+mn-ea"/>
              </a:rPr>
              <a:t>年推計予測</a:t>
            </a:r>
            <a:r>
              <a:rPr lang="en-US" altLang="ja-JP" sz="1200" i="1" dirty="0">
                <a:solidFill>
                  <a:srgbClr val="663300"/>
                </a:solidFill>
                <a:latin typeface="+mn-ea"/>
                <a:ea typeface="+mn-ea"/>
              </a:rPr>
              <a:t>(</a:t>
            </a:r>
            <a:r>
              <a:rPr lang="ja-JP" altLang="en-US" sz="1200" i="1" dirty="0">
                <a:solidFill>
                  <a:srgbClr val="663300"/>
                </a:solidFill>
                <a:latin typeface="+mn-ea"/>
                <a:ea typeface="+mn-ea"/>
              </a:rPr>
              <a:t>中位推計</a:t>
            </a:r>
            <a:r>
              <a:rPr lang="en-US" altLang="ja-JP" sz="1200" i="1" dirty="0">
                <a:solidFill>
                  <a:srgbClr val="663300"/>
                </a:solidFill>
                <a:latin typeface="+mn-ea"/>
                <a:ea typeface="+mn-ea"/>
              </a:rPr>
              <a:t>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ja-JP" sz="1200" i="1" dirty="0">
                <a:solidFill>
                  <a:srgbClr val="663300"/>
                </a:solidFill>
                <a:latin typeface="+mn-ea"/>
                <a:ea typeface="+mn-ea"/>
              </a:rPr>
              <a:t>--</a:t>
            </a:r>
            <a:r>
              <a:rPr lang="ja-JP" altLang="en-US" sz="1200" i="1" dirty="0">
                <a:solidFill>
                  <a:srgbClr val="663300"/>
                </a:solidFill>
                <a:latin typeface="+mn-ea"/>
                <a:ea typeface="+mn-ea"/>
              </a:rPr>
              <a:t>いずれも移民や居住外国人を含む数字</a:t>
            </a:r>
            <a:r>
              <a:rPr lang="en-US" altLang="ja-JP" sz="1200" i="1" dirty="0">
                <a:solidFill>
                  <a:srgbClr val="663300"/>
                </a:solidFill>
                <a:latin typeface="+mn-ea"/>
                <a:ea typeface="+mn-ea"/>
              </a:rPr>
              <a:t>—-</a:t>
            </a:r>
            <a:r>
              <a:rPr lang="ja-JP" altLang="en-US" sz="1200" i="1" dirty="0">
                <a:solidFill>
                  <a:srgbClr val="663300"/>
                </a:solidFill>
                <a:latin typeface="+mn-ea"/>
                <a:ea typeface="+mn-ea"/>
              </a:rPr>
              <a:t>から藻谷が作成</a:t>
            </a:r>
            <a:endParaRPr kumimoji="1" lang="ja-JP" altLang="en-US" sz="1200" i="1" dirty="0">
              <a:solidFill>
                <a:srgbClr val="663300"/>
              </a:solidFill>
              <a:latin typeface="+mn-ea"/>
              <a:ea typeface="+mn-ea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7C0C266-EEC1-0344-EF30-5C235D2D829C}"/>
              </a:ext>
            </a:extLst>
          </p:cNvPr>
          <p:cNvSpPr txBox="1"/>
          <p:nvPr/>
        </p:nvSpPr>
        <p:spPr>
          <a:xfrm>
            <a:off x="577692" y="3581483"/>
            <a:ext cx="5040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米国</a:t>
            </a:r>
          </a:p>
        </p:txBody>
      </p:sp>
      <p:sp>
        <p:nvSpPr>
          <p:cNvPr id="12288" name="テキスト ボックス 12287">
            <a:extLst>
              <a:ext uri="{FF2B5EF4-FFF2-40B4-BE49-F238E27FC236}">
                <a16:creationId xmlns:a16="http://schemas.microsoft.com/office/drawing/2014/main" id="{49419404-2C58-68EC-464C-50ADAC3E42E5}"/>
              </a:ext>
            </a:extLst>
          </p:cNvPr>
          <p:cNvSpPr txBox="1"/>
          <p:nvPr/>
        </p:nvSpPr>
        <p:spPr>
          <a:xfrm>
            <a:off x="1212872" y="5813731"/>
            <a:ext cx="74563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新潟県</a:t>
            </a:r>
          </a:p>
        </p:txBody>
      </p:sp>
      <p:sp>
        <p:nvSpPr>
          <p:cNvPr id="12289" name="テキスト ボックス 12288">
            <a:extLst>
              <a:ext uri="{FF2B5EF4-FFF2-40B4-BE49-F238E27FC236}">
                <a16:creationId xmlns:a16="http://schemas.microsoft.com/office/drawing/2014/main" id="{599EA011-1537-7A59-6765-7D5A5016D0FD}"/>
              </a:ext>
            </a:extLst>
          </p:cNvPr>
          <p:cNvSpPr txBox="1"/>
          <p:nvPr/>
        </p:nvSpPr>
        <p:spPr>
          <a:xfrm>
            <a:off x="361668" y="4869160"/>
            <a:ext cx="64807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dirty="0">
                <a:solidFill>
                  <a:srgbClr val="CC99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インド</a:t>
            </a:r>
          </a:p>
        </p:txBody>
      </p:sp>
      <p:sp>
        <p:nvSpPr>
          <p:cNvPr id="12290" name="テキスト ボックス 12289">
            <a:extLst>
              <a:ext uri="{FF2B5EF4-FFF2-40B4-BE49-F238E27FC236}">
                <a16:creationId xmlns:a16="http://schemas.microsoft.com/office/drawing/2014/main" id="{685FE0EB-4914-12A8-FF33-78A2B715DE97}"/>
              </a:ext>
            </a:extLst>
          </p:cNvPr>
          <p:cNvSpPr txBox="1"/>
          <p:nvPr/>
        </p:nvSpPr>
        <p:spPr>
          <a:xfrm>
            <a:off x="181991" y="4308768"/>
            <a:ext cx="933625" cy="4036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kumimoji="1"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首都圏</a:t>
            </a:r>
            <a:endParaRPr kumimoji="1"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>
              <a:lnSpc>
                <a:spcPct val="80000"/>
              </a:lnSpc>
            </a:pP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一都三県</a:t>
            </a:r>
            <a:endParaRPr kumimoji="1" lang="ja-JP" altLang="en-US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291" name="テキスト ボックス 12290">
            <a:extLst>
              <a:ext uri="{FF2B5EF4-FFF2-40B4-BE49-F238E27FC236}">
                <a16:creationId xmlns:a16="http://schemas.microsoft.com/office/drawing/2014/main" id="{008FEB88-0F98-F95B-4299-1936F7E1FCF2}"/>
              </a:ext>
            </a:extLst>
          </p:cNvPr>
          <p:cNvSpPr txBox="1"/>
          <p:nvPr/>
        </p:nvSpPr>
        <p:spPr>
          <a:xfrm>
            <a:off x="1691680" y="5415551"/>
            <a:ext cx="5040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dirty="0">
                <a:solidFill>
                  <a:srgbClr val="80008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中</a:t>
            </a:r>
            <a:r>
              <a:rPr kumimoji="1" lang="ja-JP" altLang="en-US" dirty="0">
                <a:solidFill>
                  <a:srgbClr val="80008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国</a:t>
            </a:r>
          </a:p>
        </p:txBody>
      </p:sp>
      <p:sp>
        <p:nvSpPr>
          <p:cNvPr id="12294" name="テキスト ボックス 12293">
            <a:extLst>
              <a:ext uri="{FF2B5EF4-FFF2-40B4-BE49-F238E27FC236}">
                <a16:creationId xmlns:a16="http://schemas.microsoft.com/office/drawing/2014/main" id="{F53D5743-7604-0525-93E4-C5A72DD9B5DB}"/>
              </a:ext>
            </a:extLst>
          </p:cNvPr>
          <p:cNvSpPr txBox="1"/>
          <p:nvPr/>
        </p:nvSpPr>
        <p:spPr>
          <a:xfrm>
            <a:off x="4237361" y="2717387"/>
            <a:ext cx="5040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dirty="0">
                <a:solidFill>
                  <a:srgbClr val="80008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中</a:t>
            </a:r>
            <a:r>
              <a:rPr kumimoji="1" lang="ja-JP" altLang="en-US" dirty="0">
                <a:solidFill>
                  <a:srgbClr val="80008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国</a:t>
            </a:r>
          </a:p>
        </p:txBody>
      </p:sp>
      <p:sp>
        <p:nvSpPr>
          <p:cNvPr id="12295" name="楕円 12294">
            <a:extLst>
              <a:ext uri="{FF2B5EF4-FFF2-40B4-BE49-F238E27FC236}">
                <a16:creationId xmlns:a16="http://schemas.microsoft.com/office/drawing/2014/main" id="{12AAFB2E-D111-07B7-654F-9014CD4EC6BF}"/>
              </a:ext>
            </a:extLst>
          </p:cNvPr>
          <p:cNvSpPr/>
          <p:nvPr/>
        </p:nvSpPr>
        <p:spPr bwMode="auto">
          <a:xfrm>
            <a:off x="3455979" y="2334108"/>
            <a:ext cx="171450" cy="1714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12296" name="矢印: 上 12295">
            <a:extLst>
              <a:ext uri="{FF2B5EF4-FFF2-40B4-BE49-F238E27FC236}">
                <a16:creationId xmlns:a16="http://schemas.microsoft.com/office/drawing/2014/main" id="{BF3945B4-B785-0766-253D-DDE89AF7C6FD}"/>
              </a:ext>
            </a:extLst>
          </p:cNvPr>
          <p:cNvSpPr/>
          <p:nvPr/>
        </p:nvSpPr>
        <p:spPr bwMode="auto">
          <a:xfrm>
            <a:off x="3479141" y="2530424"/>
            <a:ext cx="144016" cy="691019"/>
          </a:xfrm>
          <a:prstGeom prst="upArrow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12297" name="テキスト ボックス 12296">
            <a:extLst>
              <a:ext uri="{FF2B5EF4-FFF2-40B4-BE49-F238E27FC236}">
                <a16:creationId xmlns:a16="http://schemas.microsoft.com/office/drawing/2014/main" id="{E87CE02C-24E6-C566-5BF6-A01F96B49AD9}"/>
              </a:ext>
            </a:extLst>
          </p:cNvPr>
          <p:cNvSpPr txBox="1"/>
          <p:nvPr/>
        </p:nvSpPr>
        <p:spPr>
          <a:xfrm>
            <a:off x="2886880" y="3293451"/>
            <a:ext cx="1587711" cy="17597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1800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新潟県 ２０２５</a:t>
            </a:r>
            <a:endParaRPr kumimoji="1" lang="en-US" altLang="ja-JP" sz="1800" dirty="0">
              <a:solidFill>
                <a:srgbClr val="FF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800" dirty="0">
                <a:solidFill>
                  <a:srgbClr val="80008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中国　　</a:t>
            </a:r>
            <a:r>
              <a:rPr lang="en-US" altLang="ja-JP" sz="1800" dirty="0">
                <a:solidFill>
                  <a:srgbClr val="80008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</a:t>
            </a:r>
            <a:r>
              <a:rPr lang="ja-JP" altLang="en-US" sz="1800" dirty="0">
                <a:solidFill>
                  <a:srgbClr val="80008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６</a:t>
            </a:r>
            <a:r>
              <a:rPr lang="en-US" altLang="ja-JP" sz="1800" dirty="0">
                <a:solidFill>
                  <a:srgbClr val="80008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</a:t>
            </a:r>
          </a:p>
          <a:p>
            <a:r>
              <a:rPr lang="ja-JP" altLang="en-US" sz="1800" dirty="0">
                <a:solidFill>
                  <a:srgbClr val="CC99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インド　</a:t>
            </a:r>
            <a:r>
              <a:rPr lang="ja-JP" altLang="en-US" sz="600" dirty="0">
                <a:solidFill>
                  <a:srgbClr val="CC99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1800" dirty="0">
                <a:solidFill>
                  <a:srgbClr val="CC99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lang="ja-JP" altLang="en-US" sz="1800" dirty="0">
                <a:solidFill>
                  <a:srgbClr val="CC99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１００</a:t>
            </a:r>
            <a:endParaRPr lang="en-US" altLang="ja-JP" sz="1800" dirty="0">
              <a:solidFill>
                <a:srgbClr val="CC99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800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米国　　</a:t>
            </a:r>
            <a:r>
              <a:rPr lang="en-US" altLang="ja-JP" sz="1800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lang="ja-JP" altLang="en-US" sz="1800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１００</a:t>
            </a:r>
            <a:endParaRPr lang="en-US" altLang="ja-JP" sz="1800" dirty="0">
              <a:solidFill>
                <a:srgbClr val="008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ja-JP" altLang="en-US" sz="18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首都圏</a:t>
            </a:r>
            <a:r>
              <a:rPr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  <a:r>
              <a:rPr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2045</a:t>
            </a:r>
            <a:r>
              <a:rPr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年までしか予測値が</a:t>
            </a:r>
            <a:r>
              <a:rPr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</a:t>
            </a:r>
            <a:r>
              <a:rPr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ないため、不詳</a:t>
            </a:r>
            <a:endParaRPr lang="en-US" altLang="ja-JP" sz="1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cxnSp>
        <p:nvCxnSpPr>
          <p:cNvPr id="12305" name="直線矢印コネクタ 12304">
            <a:extLst>
              <a:ext uri="{FF2B5EF4-FFF2-40B4-BE49-F238E27FC236}">
                <a16:creationId xmlns:a16="http://schemas.microsoft.com/office/drawing/2014/main" id="{85E3FBD0-8A23-5ED6-646E-6CE2C621AAFE}"/>
              </a:ext>
            </a:extLst>
          </p:cNvPr>
          <p:cNvCxnSpPr/>
          <p:nvPr/>
        </p:nvCxnSpPr>
        <p:spPr bwMode="auto">
          <a:xfrm>
            <a:off x="1107474" y="4470980"/>
            <a:ext cx="402050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03" name="矢印: 折線 12302">
            <a:extLst>
              <a:ext uri="{FF2B5EF4-FFF2-40B4-BE49-F238E27FC236}">
                <a16:creationId xmlns:a16="http://schemas.microsoft.com/office/drawing/2014/main" id="{398C97DB-84FA-0B22-0B99-8FF50EB106CC}"/>
              </a:ext>
            </a:extLst>
          </p:cNvPr>
          <p:cNvSpPr/>
          <p:nvPr/>
        </p:nvSpPr>
        <p:spPr bwMode="auto">
          <a:xfrm flipV="1">
            <a:off x="2170775" y="4733611"/>
            <a:ext cx="2401225" cy="864097"/>
          </a:xfrm>
          <a:prstGeom prst="bentArrow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F8596DB-99FD-D138-EB05-FEEB6B2A1E33}"/>
              </a:ext>
            </a:extLst>
          </p:cNvPr>
          <p:cNvSpPr txBox="1"/>
          <p:nvPr/>
        </p:nvSpPr>
        <p:spPr>
          <a:xfrm>
            <a:off x="4671116" y="3284984"/>
            <a:ext cx="126903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米国</a:t>
            </a:r>
            <a:endParaRPr kumimoji="1" lang="en-US" altLang="ja-JP" dirty="0">
              <a:solidFill>
                <a:srgbClr val="008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en-US" altLang="ja-JP" sz="1200" i="1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2035</a:t>
            </a:r>
            <a:endParaRPr kumimoji="1" lang="ja-JP" altLang="en-US" sz="1200" i="1" dirty="0">
              <a:solidFill>
                <a:srgbClr val="008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AFDA21F7-F42C-70FC-6398-02AE7BAB8AEC}"/>
              </a:ext>
            </a:extLst>
          </p:cNvPr>
          <p:cNvSpPr txBox="1"/>
          <p:nvPr/>
        </p:nvSpPr>
        <p:spPr>
          <a:xfrm>
            <a:off x="4924016" y="3667915"/>
            <a:ext cx="2857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200" dirty="0">
                <a:solidFill>
                  <a:srgbClr val="008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61</a:t>
            </a:r>
            <a:endParaRPr kumimoji="1" lang="ja-JP" altLang="en-US" sz="1200" dirty="0">
              <a:solidFill>
                <a:srgbClr val="008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292" name="テキスト ボックス 12291">
            <a:extLst>
              <a:ext uri="{FF2B5EF4-FFF2-40B4-BE49-F238E27FC236}">
                <a16:creationId xmlns:a16="http://schemas.microsoft.com/office/drawing/2014/main" id="{38A7D0F4-E1B1-EB37-C756-BFFA06512B38}"/>
              </a:ext>
            </a:extLst>
          </p:cNvPr>
          <p:cNvSpPr txBox="1"/>
          <p:nvPr/>
        </p:nvSpPr>
        <p:spPr>
          <a:xfrm>
            <a:off x="8202073" y="2259938"/>
            <a:ext cx="5299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200" i="1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2100</a:t>
            </a:r>
            <a:endParaRPr kumimoji="1" lang="ja-JP" altLang="en-US" sz="1200" i="1" dirty="0">
              <a:solidFill>
                <a:srgbClr val="008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293" name="楕円 12292">
            <a:extLst>
              <a:ext uri="{FF2B5EF4-FFF2-40B4-BE49-F238E27FC236}">
                <a16:creationId xmlns:a16="http://schemas.microsoft.com/office/drawing/2014/main" id="{9CFDE444-734D-F8CD-93AB-F03B297F236C}"/>
              </a:ext>
            </a:extLst>
          </p:cNvPr>
          <p:cNvSpPr/>
          <p:nvPr/>
        </p:nvSpPr>
        <p:spPr bwMode="auto">
          <a:xfrm>
            <a:off x="5084523" y="3699404"/>
            <a:ext cx="120484" cy="120484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12298" name="楕円 12297">
            <a:extLst>
              <a:ext uri="{FF2B5EF4-FFF2-40B4-BE49-F238E27FC236}">
                <a16:creationId xmlns:a16="http://schemas.microsoft.com/office/drawing/2014/main" id="{91D6363A-EE2C-426F-8E99-16D8C04530ED}"/>
              </a:ext>
            </a:extLst>
          </p:cNvPr>
          <p:cNvSpPr/>
          <p:nvPr/>
        </p:nvSpPr>
        <p:spPr bwMode="auto">
          <a:xfrm>
            <a:off x="8071981" y="2252312"/>
            <a:ext cx="120484" cy="120484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12300" name="テキスト ボックス 12299">
            <a:extLst>
              <a:ext uri="{FF2B5EF4-FFF2-40B4-BE49-F238E27FC236}">
                <a16:creationId xmlns:a16="http://schemas.microsoft.com/office/drawing/2014/main" id="{0AFA7907-3283-057C-7E5C-96DDDF480F60}"/>
              </a:ext>
            </a:extLst>
          </p:cNvPr>
          <p:cNvSpPr txBox="1"/>
          <p:nvPr/>
        </p:nvSpPr>
        <p:spPr>
          <a:xfrm>
            <a:off x="7801903" y="2132856"/>
            <a:ext cx="2857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200" dirty="0">
                <a:solidFill>
                  <a:srgbClr val="008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100</a:t>
            </a:r>
            <a:endParaRPr kumimoji="1" lang="ja-JP" altLang="en-US" sz="1200" dirty="0">
              <a:solidFill>
                <a:srgbClr val="008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301" name="テキスト ボックス 12300">
            <a:extLst>
              <a:ext uri="{FF2B5EF4-FFF2-40B4-BE49-F238E27FC236}">
                <a16:creationId xmlns:a16="http://schemas.microsoft.com/office/drawing/2014/main" id="{8997BADA-2652-F801-6199-58B1D041ACC4}"/>
              </a:ext>
            </a:extLst>
          </p:cNvPr>
          <p:cNvSpPr txBox="1"/>
          <p:nvPr/>
        </p:nvSpPr>
        <p:spPr>
          <a:xfrm>
            <a:off x="4469510" y="5865785"/>
            <a:ext cx="670087" cy="401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新潟</a:t>
            </a:r>
            <a:r>
              <a:rPr lang="ja-JP" altLang="en-US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県</a:t>
            </a:r>
            <a:endParaRPr kumimoji="1" lang="en-US" altLang="ja-JP" dirty="0">
              <a:solidFill>
                <a:srgbClr val="FF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80000"/>
              </a:lnSpc>
            </a:pPr>
            <a:r>
              <a:rPr kumimoji="1" lang="en-US" altLang="ja-JP" sz="1200" i="1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1960</a:t>
            </a:r>
            <a:endParaRPr kumimoji="1" lang="ja-JP" altLang="en-US" sz="1200" i="1" dirty="0">
              <a:solidFill>
                <a:srgbClr val="FF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302" name="テキスト ボックス 12301">
            <a:extLst>
              <a:ext uri="{FF2B5EF4-FFF2-40B4-BE49-F238E27FC236}">
                <a16:creationId xmlns:a16="http://schemas.microsoft.com/office/drawing/2014/main" id="{12B6750D-D91A-7A69-2BB5-0337F65EB2C2}"/>
              </a:ext>
            </a:extLst>
          </p:cNvPr>
          <p:cNvSpPr txBox="1"/>
          <p:nvPr/>
        </p:nvSpPr>
        <p:spPr>
          <a:xfrm>
            <a:off x="4976657" y="6042494"/>
            <a:ext cx="2857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200" dirty="0">
                <a:solidFill>
                  <a:srgbClr val="FF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16</a:t>
            </a:r>
            <a:endParaRPr kumimoji="1" lang="ja-JP" altLang="en-US" sz="1200" dirty="0">
              <a:solidFill>
                <a:srgbClr val="FF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304" name="テキスト ボックス 12303">
            <a:extLst>
              <a:ext uri="{FF2B5EF4-FFF2-40B4-BE49-F238E27FC236}">
                <a16:creationId xmlns:a16="http://schemas.microsoft.com/office/drawing/2014/main" id="{23EC235C-4963-CA61-0570-1F05A91E12AC}"/>
              </a:ext>
            </a:extLst>
          </p:cNvPr>
          <p:cNvSpPr txBox="1"/>
          <p:nvPr/>
        </p:nvSpPr>
        <p:spPr>
          <a:xfrm>
            <a:off x="7986049" y="2629620"/>
            <a:ext cx="5299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200" i="1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2025</a:t>
            </a:r>
            <a:endParaRPr kumimoji="1" lang="ja-JP" altLang="en-US" sz="1200" i="1" dirty="0">
              <a:solidFill>
                <a:srgbClr val="FF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306" name="楕円 12305">
            <a:extLst>
              <a:ext uri="{FF2B5EF4-FFF2-40B4-BE49-F238E27FC236}">
                <a16:creationId xmlns:a16="http://schemas.microsoft.com/office/drawing/2014/main" id="{404893EB-4DAE-823C-253D-2CEEA56C4E97}"/>
              </a:ext>
            </a:extLst>
          </p:cNvPr>
          <p:cNvSpPr/>
          <p:nvPr/>
        </p:nvSpPr>
        <p:spPr bwMode="auto">
          <a:xfrm>
            <a:off x="5069915" y="5987420"/>
            <a:ext cx="120484" cy="120484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12308" name="楕円 12307">
            <a:extLst>
              <a:ext uri="{FF2B5EF4-FFF2-40B4-BE49-F238E27FC236}">
                <a16:creationId xmlns:a16="http://schemas.microsoft.com/office/drawing/2014/main" id="{CB64277C-3D5E-A17C-5784-8F8F520C8B77}"/>
              </a:ext>
            </a:extLst>
          </p:cNvPr>
          <p:cNvSpPr/>
          <p:nvPr/>
        </p:nvSpPr>
        <p:spPr bwMode="auto">
          <a:xfrm>
            <a:off x="8073045" y="2804460"/>
            <a:ext cx="120484" cy="120484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12309" name="テキスト ボックス 12308">
            <a:extLst>
              <a:ext uri="{FF2B5EF4-FFF2-40B4-BE49-F238E27FC236}">
                <a16:creationId xmlns:a16="http://schemas.microsoft.com/office/drawing/2014/main" id="{BF83ABE3-646F-8A9E-2E62-76859AB64BFA}"/>
              </a:ext>
            </a:extLst>
          </p:cNvPr>
          <p:cNvSpPr txBox="1"/>
          <p:nvPr/>
        </p:nvSpPr>
        <p:spPr>
          <a:xfrm>
            <a:off x="8172400" y="2852936"/>
            <a:ext cx="2857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200" dirty="0">
                <a:solidFill>
                  <a:srgbClr val="FF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100</a:t>
            </a:r>
            <a:endParaRPr kumimoji="1" lang="ja-JP" altLang="en-US" sz="1200" dirty="0">
              <a:solidFill>
                <a:srgbClr val="FF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310" name="テキスト ボックス 12309">
            <a:extLst>
              <a:ext uri="{FF2B5EF4-FFF2-40B4-BE49-F238E27FC236}">
                <a16:creationId xmlns:a16="http://schemas.microsoft.com/office/drawing/2014/main" id="{8DDC4253-FA04-A2BB-984D-B96626F0D6DB}"/>
              </a:ext>
            </a:extLst>
          </p:cNvPr>
          <p:cNvSpPr txBox="1"/>
          <p:nvPr/>
        </p:nvSpPr>
        <p:spPr>
          <a:xfrm>
            <a:off x="8386554" y="2590305"/>
            <a:ext cx="761719" cy="401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ja-JP" altLang="en-US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新潟県</a:t>
            </a:r>
            <a:endParaRPr lang="en-US" altLang="ja-JP" dirty="0">
              <a:solidFill>
                <a:srgbClr val="FF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>
              <a:lnSpc>
                <a:spcPct val="80000"/>
              </a:lnSpc>
            </a:pPr>
            <a:r>
              <a:rPr kumimoji="1" lang="en-US" altLang="ja-JP" sz="1200" i="1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2040</a:t>
            </a:r>
            <a:endParaRPr kumimoji="1" lang="ja-JP" altLang="en-US" sz="1200" i="1" dirty="0">
              <a:solidFill>
                <a:srgbClr val="FF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311" name="楕円 12310">
            <a:extLst>
              <a:ext uri="{FF2B5EF4-FFF2-40B4-BE49-F238E27FC236}">
                <a16:creationId xmlns:a16="http://schemas.microsoft.com/office/drawing/2014/main" id="{7291B382-A94C-4D47-0361-B3BC51E81C56}"/>
              </a:ext>
            </a:extLst>
          </p:cNvPr>
          <p:cNvSpPr/>
          <p:nvPr/>
        </p:nvSpPr>
        <p:spPr bwMode="auto">
          <a:xfrm>
            <a:off x="8782332" y="2948476"/>
            <a:ext cx="120484" cy="120484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12312" name="テキスト ボックス 12311">
            <a:extLst>
              <a:ext uri="{FF2B5EF4-FFF2-40B4-BE49-F238E27FC236}">
                <a16:creationId xmlns:a16="http://schemas.microsoft.com/office/drawing/2014/main" id="{0DB3BFD9-C762-FE3C-FF80-D72AF3E6B26F}"/>
              </a:ext>
            </a:extLst>
          </p:cNvPr>
          <p:cNvSpPr txBox="1"/>
          <p:nvPr/>
        </p:nvSpPr>
        <p:spPr>
          <a:xfrm>
            <a:off x="8822754" y="2924944"/>
            <a:ext cx="2857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en-US" altLang="ja-JP" sz="1200" dirty="0">
                <a:solidFill>
                  <a:srgbClr val="FF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95</a:t>
            </a:r>
            <a:endParaRPr kumimoji="1" lang="ja-JP" altLang="en-US" sz="1200" dirty="0">
              <a:solidFill>
                <a:srgbClr val="FF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313" name="テキスト ボックス 12312">
            <a:extLst>
              <a:ext uri="{FF2B5EF4-FFF2-40B4-BE49-F238E27FC236}">
                <a16:creationId xmlns:a16="http://schemas.microsoft.com/office/drawing/2014/main" id="{89EB610A-A75C-F6AB-14AD-D2190AEC5445}"/>
              </a:ext>
            </a:extLst>
          </p:cNvPr>
          <p:cNvSpPr txBox="1"/>
          <p:nvPr/>
        </p:nvSpPr>
        <p:spPr>
          <a:xfrm>
            <a:off x="4618607" y="4860693"/>
            <a:ext cx="616977" cy="401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dirty="0">
                <a:solidFill>
                  <a:srgbClr val="CC99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インド</a:t>
            </a:r>
            <a:endParaRPr kumimoji="1" lang="en-US" altLang="ja-JP" dirty="0">
              <a:solidFill>
                <a:srgbClr val="CC99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80000"/>
              </a:lnSpc>
            </a:pPr>
            <a:r>
              <a:rPr kumimoji="1" lang="en-US" altLang="ja-JP" sz="1200" i="1" dirty="0">
                <a:solidFill>
                  <a:srgbClr val="CC99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2035</a:t>
            </a:r>
            <a:endParaRPr kumimoji="1" lang="ja-JP" altLang="en-US" sz="1200" i="1" dirty="0">
              <a:solidFill>
                <a:srgbClr val="CC99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314" name="テキスト ボックス 12313">
            <a:extLst>
              <a:ext uri="{FF2B5EF4-FFF2-40B4-BE49-F238E27FC236}">
                <a16:creationId xmlns:a16="http://schemas.microsoft.com/office/drawing/2014/main" id="{AE1586BB-8A6D-5301-4502-F02EECA69D40}"/>
              </a:ext>
            </a:extLst>
          </p:cNvPr>
          <p:cNvSpPr txBox="1"/>
          <p:nvPr/>
        </p:nvSpPr>
        <p:spPr>
          <a:xfrm>
            <a:off x="4961713" y="5212266"/>
            <a:ext cx="2857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200" dirty="0">
                <a:solidFill>
                  <a:srgbClr val="CC99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28</a:t>
            </a:r>
            <a:endParaRPr kumimoji="1" lang="ja-JP" altLang="en-US" sz="1200" dirty="0">
              <a:solidFill>
                <a:srgbClr val="CC99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315" name="テキスト ボックス 12314">
            <a:extLst>
              <a:ext uri="{FF2B5EF4-FFF2-40B4-BE49-F238E27FC236}">
                <a16:creationId xmlns:a16="http://schemas.microsoft.com/office/drawing/2014/main" id="{E7835A8C-6DE5-2E32-EFF7-75DB8EFC9A66}"/>
              </a:ext>
            </a:extLst>
          </p:cNvPr>
          <p:cNvSpPr txBox="1"/>
          <p:nvPr/>
        </p:nvSpPr>
        <p:spPr>
          <a:xfrm>
            <a:off x="8189334" y="2419203"/>
            <a:ext cx="5299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200" i="1" dirty="0">
                <a:solidFill>
                  <a:srgbClr val="CC99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2100</a:t>
            </a:r>
            <a:endParaRPr kumimoji="1" lang="ja-JP" altLang="en-US" sz="1200" i="1" dirty="0">
              <a:solidFill>
                <a:srgbClr val="CC99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316" name="楕円 12315">
            <a:extLst>
              <a:ext uri="{FF2B5EF4-FFF2-40B4-BE49-F238E27FC236}">
                <a16:creationId xmlns:a16="http://schemas.microsoft.com/office/drawing/2014/main" id="{FA6A0204-90E0-00C0-D370-0EB58299F2B5}"/>
              </a:ext>
            </a:extLst>
          </p:cNvPr>
          <p:cNvSpPr/>
          <p:nvPr/>
        </p:nvSpPr>
        <p:spPr bwMode="auto">
          <a:xfrm>
            <a:off x="5076056" y="5107565"/>
            <a:ext cx="120484" cy="120484"/>
          </a:xfrm>
          <a:prstGeom prst="ellipse">
            <a:avLst/>
          </a:prstGeom>
          <a:solidFill>
            <a:srgbClr val="CC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99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12317" name="楕円 12316">
            <a:extLst>
              <a:ext uri="{FF2B5EF4-FFF2-40B4-BE49-F238E27FC236}">
                <a16:creationId xmlns:a16="http://schemas.microsoft.com/office/drawing/2014/main" id="{AC1FBB8E-69C6-32CA-3A94-2163F31E8FC4}"/>
              </a:ext>
            </a:extLst>
          </p:cNvPr>
          <p:cNvSpPr/>
          <p:nvPr/>
        </p:nvSpPr>
        <p:spPr bwMode="auto">
          <a:xfrm>
            <a:off x="8073045" y="2467495"/>
            <a:ext cx="120484" cy="120484"/>
          </a:xfrm>
          <a:prstGeom prst="ellipse">
            <a:avLst/>
          </a:prstGeom>
          <a:solidFill>
            <a:srgbClr val="CC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99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12318" name="テキスト ボックス 12317">
            <a:extLst>
              <a:ext uri="{FF2B5EF4-FFF2-40B4-BE49-F238E27FC236}">
                <a16:creationId xmlns:a16="http://schemas.microsoft.com/office/drawing/2014/main" id="{8A379995-0DB7-9DDE-D9F8-B0DC2121CEBC}"/>
              </a:ext>
            </a:extLst>
          </p:cNvPr>
          <p:cNvSpPr txBox="1"/>
          <p:nvPr/>
        </p:nvSpPr>
        <p:spPr>
          <a:xfrm>
            <a:off x="7846228" y="2331946"/>
            <a:ext cx="2857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200" dirty="0">
                <a:solidFill>
                  <a:srgbClr val="CC99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100</a:t>
            </a:r>
            <a:endParaRPr kumimoji="1" lang="ja-JP" altLang="en-US" sz="1200" dirty="0">
              <a:solidFill>
                <a:srgbClr val="CC99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322" name="テキスト ボックス 12321">
            <a:extLst>
              <a:ext uri="{FF2B5EF4-FFF2-40B4-BE49-F238E27FC236}">
                <a16:creationId xmlns:a16="http://schemas.microsoft.com/office/drawing/2014/main" id="{32D328D6-46BE-6C2D-A4C6-2141A4DA2C67}"/>
              </a:ext>
            </a:extLst>
          </p:cNvPr>
          <p:cNvSpPr txBox="1"/>
          <p:nvPr/>
        </p:nvSpPr>
        <p:spPr>
          <a:xfrm>
            <a:off x="4618607" y="5508765"/>
            <a:ext cx="656539" cy="401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首都圏</a:t>
            </a:r>
            <a:endParaRPr kumimoji="1"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80000"/>
              </a:lnSpc>
            </a:pPr>
            <a:r>
              <a:rPr kumimoji="1" lang="en-US" altLang="ja-JP" sz="1200" i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1985</a:t>
            </a:r>
            <a:endParaRPr kumimoji="1" lang="ja-JP" altLang="en-US" sz="1200" i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323" name="テキスト ボックス 12322">
            <a:extLst>
              <a:ext uri="{FF2B5EF4-FFF2-40B4-BE49-F238E27FC236}">
                <a16:creationId xmlns:a16="http://schemas.microsoft.com/office/drawing/2014/main" id="{1095DA6F-763B-991F-97C3-1CEBA54CAE67}"/>
              </a:ext>
            </a:extLst>
          </p:cNvPr>
          <p:cNvSpPr txBox="1"/>
          <p:nvPr/>
        </p:nvSpPr>
        <p:spPr>
          <a:xfrm>
            <a:off x="5203138" y="5750190"/>
            <a:ext cx="2857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18</a:t>
            </a:r>
            <a:endParaRPr kumimoji="1" lang="ja-JP" altLang="en-US" sz="12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324" name="テキスト ボックス 12323">
            <a:extLst>
              <a:ext uri="{FF2B5EF4-FFF2-40B4-BE49-F238E27FC236}">
                <a16:creationId xmlns:a16="http://schemas.microsoft.com/office/drawing/2014/main" id="{7EDE6604-ECC0-5AC9-AD5A-406AF9BFD868}"/>
              </a:ext>
            </a:extLst>
          </p:cNvPr>
          <p:cNvSpPr txBox="1"/>
          <p:nvPr/>
        </p:nvSpPr>
        <p:spPr>
          <a:xfrm>
            <a:off x="7291370" y="2747060"/>
            <a:ext cx="5299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200" i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2045</a:t>
            </a:r>
            <a:endParaRPr kumimoji="1" lang="ja-JP" altLang="en-US" sz="1200" i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325" name="楕円 12324">
            <a:extLst>
              <a:ext uri="{FF2B5EF4-FFF2-40B4-BE49-F238E27FC236}">
                <a16:creationId xmlns:a16="http://schemas.microsoft.com/office/drawing/2014/main" id="{361E8466-7F0D-BA5D-1E38-937740802D66}"/>
              </a:ext>
            </a:extLst>
          </p:cNvPr>
          <p:cNvSpPr/>
          <p:nvPr/>
        </p:nvSpPr>
        <p:spPr bwMode="auto">
          <a:xfrm>
            <a:off x="5076056" y="5741723"/>
            <a:ext cx="120484" cy="12048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12326" name="楕円 12325">
            <a:extLst>
              <a:ext uri="{FF2B5EF4-FFF2-40B4-BE49-F238E27FC236}">
                <a16:creationId xmlns:a16="http://schemas.microsoft.com/office/drawing/2014/main" id="{1C30E09B-B1D7-4C36-2B8E-37CA2801CC32}"/>
              </a:ext>
            </a:extLst>
          </p:cNvPr>
          <p:cNvSpPr/>
          <p:nvPr/>
        </p:nvSpPr>
        <p:spPr bwMode="auto">
          <a:xfrm>
            <a:off x="7831620" y="2636912"/>
            <a:ext cx="120484" cy="12048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12327" name="テキスト ボックス 12326">
            <a:extLst>
              <a:ext uri="{FF2B5EF4-FFF2-40B4-BE49-F238E27FC236}">
                <a16:creationId xmlns:a16="http://schemas.microsoft.com/office/drawing/2014/main" id="{A9F7630E-E37F-C39B-B515-DC0639C8940E}"/>
              </a:ext>
            </a:extLst>
          </p:cNvPr>
          <p:cNvSpPr txBox="1"/>
          <p:nvPr/>
        </p:nvSpPr>
        <p:spPr>
          <a:xfrm>
            <a:off x="7524328" y="2564904"/>
            <a:ext cx="2857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100</a:t>
            </a:r>
            <a:endParaRPr kumimoji="1" lang="ja-JP" altLang="en-US" sz="12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331" name="テキスト ボックス 12330">
            <a:extLst>
              <a:ext uri="{FF2B5EF4-FFF2-40B4-BE49-F238E27FC236}">
                <a16:creationId xmlns:a16="http://schemas.microsoft.com/office/drawing/2014/main" id="{E86463D5-FA41-CE3C-1080-D8BE32F694DA}"/>
              </a:ext>
            </a:extLst>
          </p:cNvPr>
          <p:cNvSpPr txBox="1"/>
          <p:nvPr/>
        </p:nvSpPr>
        <p:spPr>
          <a:xfrm>
            <a:off x="4499992" y="6317787"/>
            <a:ext cx="656539" cy="401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ja-JP" altLang="en-US" dirty="0">
                <a:solidFill>
                  <a:srgbClr val="80008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中</a:t>
            </a:r>
            <a:r>
              <a:rPr kumimoji="1" lang="ja-JP" altLang="en-US" dirty="0">
                <a:solidFill>
                  <a:srgbClr val="80008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国</a:t>
            </a:r>
            <a:endParaRPr kumimoji="1" lang="en-US" altLang="ja-JP" dirty="0">
              <a:solidFill>
                <a:srgbClr val="80008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>
              <a:lnSpc>
                <a:spcPct val="80000"/>
              </a:lnSpc>
            </a:pPr>
            <a:r>
              <a:rPr kumimoji="1" lang="en-US" altLang="ja-JP" sz="1200" i="1" dirty="0">
                <a:solidFill>
                  <a:srgbClr val="80008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2000</a:t>
            </a:r>
            <a:endParaRPr kumimoji="1" lang="ja-JP" altLang="en-US" sz="1200" i="1" dirty="0">
              <a:solidFill>
                <a:srgbClr val="80008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332" name="テキスト ボックス 12331">
            <a:extLst>
              <a:ext uri="{FF2B5EF4-FFF2-40B4-BE49-F238E27FC236}">
                <a16:creationId xmlns:a16="http://schemas.microsoft.com/office/drawing/2014/main" id="{3D2A7ECD-6F16-96E5-9E09-839765722C7D}"/>
              </a:ext>
            </a:extLst>
          </p:cNvPr>
          <p:cNvSpPr txBox="1"/>
          <p:nvPr/>
        </p:nvSpPr>
        <p:spPr>
          <a:xfrm>
            <a:off x="5194671" y="6190705"/>
            <a:ext cx="2857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200" dirty="0">
                <a:solidFill>
                  <a:srgbClr val="800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16</a:t>
            </a:r>
            <a:endParaRPr kumimoji="1" lang="ja-JP" altLang="en-US" sz="1200" dirty="0">
              <a:solidFill>
                <a:srgbClr val="80008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333" name="テキスト ボックス 12332">
            <a:extLst>
              <a:ext uri="{FF2B5EF4-FFF2-40B4-BE49-F238E27FC236}">
                <a16:creationId xmlns:a16="http://schemas.microsoft.com/office/drawing/2014/main" id="{9969E196-582F-2633-4A97-34CD798D9EFB}"/>
              </a:ext>
            </a:extLst>
          </p:cNvPr>
          <p:cNvSpPr txBox="1"/>
          <p:nvPr/>
        </p:nvSpPr>
        <p:spPr>
          <a:xfrm>
            <a:off x="8066045" y="3321789"/>
            <a:ext cx="5299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200" i="1" dirty="0">
                <a:solidFill>
                  <a:srgbClr val="80008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2065</a:t>
            </a:r>
            <a:endParaRPr kumimoji="1" lang="ja-JP" altLang="en-US" sz="1200" i="1" dirty="0">
              <a:solidFill>
                <a:srgbClr val="80008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334" name="楕円 12333">
            <a:extLst>
              <a:ext uri="{FF2B5EF4-FFF2-40B4-BE49-F238E27FC236}">
                <a16:creationId xmlns:a16="http://schemas.microsoft.com/office/drawing/2014/main" id="{26BED439-122F-70B3-46DF-4DA317FCB981}"/>
              </a:ext>
            </a:extLst>
          </p:cNvPr>
          <p:cNvSpPr/>
          <p:nvPr/>
        </p:nvSpPr>
        <p:spPr bwMode="auto">
          <a:xfrm>
            <a:off x="5054850" y="6203444"/>
            <a:ext cx="120484" cy="120484"/>
          </a:xfrm>
          <a:prstGeom prst="ellipse">
            <a:avLst/>
          </a:prstGeom>
          <a:solidFill>
            <a:srgbClr val="800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80008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12335" name="楕円 12334">
            <a:extLst>
              <a:ext uri="{FF2B5EF4-FFF2-40B4-BE49-F238E27FC236}">
                <a16:creationId xmlns:a16="http://schemas.microsoft.com/office/drawing/2014/main" id="{E33DE0AA-9E58-20FD-9893-A9C9FF58899D}"/>
              </a:ext>
            </a:extLst>
          </p:cNvPr>
          <p:cNvSpPr/>
          <p:nvPr/>
        </p:nvSpPr>
        <p:spPr bwMode="auto">
          <a:xfrm>
            <a:off x="8077317" y="3015138"/>
            <a:ext cx="120484" cy="120484"/>
          </a:xfrm>
          <a:prstGeom prst="ellipse">
            <a:avLst/>
          </a:prstGeom>
          <a:solidFill>
            <a:srgbClr val="800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80008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12336" name="テキスト ボックス 12335">
            <a:extLst>
              <a:ext uri="{FF2B5EF4-FFF2-40B4-BE49-F238E27FC236}">
                <a16:creationId xmlns:a16="http://schemas.microsoft.com/office/drawing/2014/main" id="{425AFB76-152D-75AF-9A81-47F51D8EAFF3}"/>
              </a:ext>
            </a:extLst>
          </p:cNvPr>
          <p:cNvSpPr txBox="1"/>
          <p:nvPr/>
        </p:nvSpPr>
        <p:spPr>
          <a:xfrm>
            <a:off x="8102674" y="3112547"/>
            <a:ext cx="2857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200" dirty="0">
                <a:solidFill>
                  <a:srgbClr val="800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100</a:t>
            </a:r>
            <a:endParaRPr kumimoji="1" lang="ja-JP" altLang="en-US" sz="1200" dirty="0">
              <a:solidFill>
                <a:srgbClr val="80008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337" name="テキスト ボックス 12336">
            <a:extLst>
              <a:ext uri="{FF2B5EF4-FFF2-40B4-BE49-F238E27FC236}">
                <a16:creationId xmlns:a16="http://schemas.microsoft.com/office/drawing/2014/main" id="{3E3BFA1F-B2B7-D00E-3C19-1B82536BAB5F}"/>
              </a:ext>
            </a:extLst>
          </p:cNvPr>
          <p:cNvSpPr txBox="1"/>
          <p:nvPr/>
        </p:nvSpPr>
        <p:spPr>
          <a:xfrm>
            <a:off x="7959020" y="3582658"/>
            <a:ext cx="1119811" cy="401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ja-JP" altLang="en-US" dirty="0">
                <a:solidFill>
                  <a:srgbClr val="80008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中</a:t>
            </a:r>
            <a:r>
              <a:rPr kumimoji="1" lang="ja-JP" altLang="en-US" dirty="0">
                <a:solidFill>
                  <a:srgbClr val="80008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国</a:t>
            </a:r>
            <a:endParaRPr kumimoji="1" lang="en-US" altLang="ja-JP" dirty="0">
              <a:solidFill>
                <a:srgbClr val="80008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>
              <a:lnSpc>
                <a:spcPct val="80000"/>
              </a:lnSpc>
            </a:pPr>
            <a:r>
              <a:rPr kumimoji="1" lang="en-US" altLang="ja-JP" sz="1200" i="1" dirty="0">
                <a:solidFill>
                  <a:srgbClr val="80008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2080</a:t>
            </a:r>
            <a:endParaRPr kumimoji="1" lang="ja-JP" altLang="en-US" sz="1200" i="1" dirty="0">
              <a:solidFill>
                <a:srgbClr val="80008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338" name="楕円 12337">
            <a:extLst>
              <a:ext uri="{FF2B5EF4-FFF2-40B4-BE49-F238E27FC236}">
                <a16:creationId xmlns:a16="http://schemas.microsoft.com/office/drawing/2014/main" id="{C6163E86-87AC-008A-1AB6-0E597EE9AA3E}"/>
              </a:ext>
            </a:extLst>
          </p:cNvPr>
          <p:cNvSpPr/>
          <p:nvPr/>
        </p:nvSpPr>
        <p:spPr bwMode="auto">
          <a:xfrm>
            <a:off x="8814331" y="3345505"/>
            <a:ext cx="120484" cy="120484"/>
          </a:xfrm>
          <a:prstGeom prst="ellipse">
            <a:avLst/>
          </a:prstGeom>
          <a:solidFill>
            <a:srgbClr val="800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80008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12339" name="テキスト ボックス 12338">
            <a:extLst>
              <a:ext uri="{FF2B5EF4-FFF2-40B4-BE49-F238E27FC236}">
                <a16:creationId xmlns:a16="http://schemas.microsoft.com/office/drawing/2014/main" id="{2615F38A-2F66-D7ED-7E3D-679C12A9FF7A}"/>
              </a:ext>
            </a:extLst>
          </p:cNvPr>
          <p:cNvSpPr txBox="1"/>
          <p:nvPr/>
        </p:nvSpPr>
        <p:spPr>
          <a:xfrm>
            <a:off x="8790799" y="3429000"/>
            <a:ext cx="2857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en-US" altLang="ja-JP" sz="1200" dirty="0">
                <a:solidFill>
                  <a:srgbClr val="800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91</a:t>
            </a:r>
            <a:endParaRPr kumimoji="1" lang="ja-JP" altLang="en-US" sz="1200" dirty="0">
              <a:solidFill>
                <a:srgbClr val="80008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340" name="楕円 12339">
            <a:extLst>
              <a:ext uri="{FF2B5EF4-FFF2-40B4-BE49-F238E27FC236}">
                <a16:creationId xmlns:a16="http://schemas.microsoft.com/office/drawing/2014/main" id="{28ECE8A1-691A-8C73-4638-560FA4EA8D50}"/>
              </a:ext>
            </a:extLst>
          </p:cNvPr>
          <p:cNvSpPr/>
          <p:nvPr/>
        </p:nvSpPr>
        <p:spPr bwMode="auto">
          <a:xfrm>
            <a:off x="7907900" y="3009691"/>
            <a:ext cx="120484" cy="120484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12341" name="テキスト ボックス 12340">
            <a:extLst>
              <a:ext uri="{FF2B5EF4-FFF2-40B4-BE49-F238E27FC236}">
                <a16:creationId xmlns:a16="http://schemas.microsoft.com/office/drawing/2014/main" id="{CD58CB3B-D5F9-2A25-37C5-3F3A855729C1}"/>
              </a:ext>
            </a:extLst>
          </p:cNvPr>
          <p:cNvSpPr txBox="1"/>
          <p:nvPr/>
        </p:nvSpPr>
        <p:spPr>
          <a:xfrm>
            <a:off x="7624019" y="2908010"/>
            <a:ext cx="2857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en-US" altLang="ja-JP" sz="1200" dirty="0">
                <a:solidFill>
                  <a:srgbClr val="FF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93</a:t>
            </a:r>
            <a:endParaRPr kumimoji="1" lang="ja-JP" altLang="en-US" sz="1200" dirty="0">
              <a:solidFill>
                <a:srgbClr val="FF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342" name="テキスト ボックス 12341">
            <a:extLst>
              <a:ext uri="{FF2B5EF4-FFF2-40B4-BE49-F238E27FC236}">
                <a16:creationId xmlns:a16="http://schemas.microsoft.com/office/drawing/2014/main" id="{D402D18C-8BFB-7D70-BF36-D3050A22F19D}"/>
              </a:ext>
            </a:extLst>
          </p:cNvPr>
          <p:cNvSpPr txBox="1"/>
          <p:nvPr/>
        </p:nvSpPr>
        <p:spPr>
          <a:xfrm>
            <a:off x="7020272" y="3645024"/>
            <a:ext cx="1119811" cy="401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ja-JP" altLang="en-US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新潟県</a:t>
            </a:r>
            <a:endParaRPr lang="en-US" altLang="ja-JP" dirty="0">
              <a:solidFill>
                <a:srgbClr val="FF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>
              <a:lnSpc>
                <a:spcPct val="80000"/>
              </a:lnSpc>
            </a:pPr>
            <a:r>
              <a:rPr kumimoji="1" lang="en-US" altLang="ja-JP" sz="1200" i="1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2020</a:t>
            </a:r>
            <a:endParaRPr kumimoji="1" lang="ja-JP" altLang="en-US" sz="1200" i="1" dirty="0">
              <a:solidFill>
                <a:srgbClr val="FF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343" name="テキスト ボックス 12342">
            <a:extLst>
              <a:ext uri="{FF2B5EF4-FFF2-40B4-BE49-F238E27FC236}">
                <a16:creationId xmlns:a16="http://schemas.microsoft.com/office/drawing/2014/main" id="{46026211-8058-1626-35B2-8DB7F3ACBCE0}"/>
              </a:ext>
            </a:extLst>
          </p:cNvPr>
          <p:cNvSpPr txBox="1"/>
          <p:nvPr/>
        </p:nvSpPr>
        <p:spPr>
          <a:xfrm>
            <a:off x="6080335" y="3356992"/>
            <a:ext cx="681578" cy="401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首都圏</a:t>
            </a:r>
            <a:endParaRPr kumimoji="1"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80000"/>
              </a:lnSpc>
            </a:pPr>
            <a:r>
              <a:rPr kumimoji="1" lang="en-US" altLang="ja-JP" sz="1200" i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2020</a:t>
            </a:r>
            <a:endParaRPr kumimoji="1" lang="ja-JP" altLang="en-US" sz="1200" i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344" name="楕円 12343">
            <a:extLst>
              <a:ext uri="{FF2B5EF4-FFF2-40B4-BE49-F238E27FC236}">
                <a16:creationId xmlns:a16="http://schemas.microsoft.com/office/drawing/2014/main" id="{54AE7E80-B540-A67E-B7BC-C270914F7D51}"/>
              </a:ext>
            </a:extLst>
          </p:cNvPr>
          <p:cNvSpPr/>
          <p:nvPr/>
        </p:nvSpPr>
        <p:spPr bwMode="auto">
          <a:xfrm>
            <a:off x="6715306" y="3403599"/>
            <a:ext cx="120484" cy="12048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12345" name="テキスト ボックス 12344">
            <a:extLst>
              <a:ext uri="{FF2B5EF4-FFF2-40B4-BE49-F238E27FC236}">
                <a16:creationId xmlns:a16="http://schemas.microsoft.com/office/drawing/2014/main" id="{B4C540EE-74D9-E3B1-6083-49A4BDD8EB92}"/>
              </a:ext>
            </a:extLst>
          </p:cNvPr>
          <p:cNvSpPr txBox="1"/>
          <p:nvPr/>
        </p:nvSpPr>
        <p:spPr>
          <a:xfrm>
            <a:off x="6832214" y="3413241"/>
            <a:ext cx="2857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80</a:t>
            </a:r>
            <a:endParaRPr kumimoji="1" lang="ja-JP" altLang="en-US" sz="12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346" name="テキスト ボックス 12345">
            <a:extLst>
              <a:ext uri="{FF2B5EF4-FFF2-40B4-BE49-F238E27FC236}">
                <a16:creationId xmlns:a16="http://schemas.microsoft.com/office/drawing/2014/main" id="{0DBF8804-B432-FE94-4AC0-B53B98B6326F}"/>
              </a:ext>
            </a:extLst>
          </p:cNvPr>
          <p:cNvSpPr txBox="1"/>
          <p:nvPr/>
        </p:nvSpPr>
        <p:spPr>
          <a:xfrm>
            <a:off x="5959728" y="5868805"/>
            <a:ext cx="11198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dirty="0">
                <a:solidFill>
                  <a:srgbClr val="80008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中</a:t>
            </a:r>
            <a:r>
              <a:rPr kumimoji="1" lang="ja-JP" altLang="en-US" dirty="0">
                <a:solidFill>
                  <a:srgbClr val="80008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国</a:t>
            </a:r>
            <a:r>
              <a:rPr kumimoji="1" lang="en-US" altLang="ja-JP" sz="1200" i="1" dirty="0">
                <a:solidFill>
                  <a:srgbClr val="80008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2020</a:t>
            </a:r>
            <a:endParaRPr kumimoji="1" lang="ja-JP" altLang="en-US" sz="1200" i="1" dirty="0">
              <a:solidFill>
                <a:srgbClr val="80008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347" name="楕円 12346">
            <a:extLst>
              <a:ext uri="{FF2B5EF4-FFF2-40B4-BE49-F238E27FC236}">
                <a16:creationId xmlns:a16="http://schemas.microsoft.com/office/drawing/2014/main" id="{FD01D456-5A26-5A0C-CAC8-452FFB9C8193}"/>
              </a:ext>
            </a:extLst>
          </p:cNvPr>
          <p:cNvSpPr/>
          <p:nvPr/>
        </p:nvSpPr>
        <p:spPr bwMode="auto">
          <a:xfrm>
            <a:off x="6022953" y="5610446"/>
            <a:ext cx="120484" cy="120484"/>
          </a:xfrm>
          <a:prstGeom prst="ellipse">
            <a:avLst/>
          </a:prstGeom>
          <a:solidFill>
            <a:srgbClr val="800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80008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12348" name="テキスト ボックス 12347">
            <a:extLst>
              <a:ext uri="{FF2B5EF4-FFF2-40B4-BE49-F238E27FC236}">
                <a16:creationId xmlns:a16="http://schemas.microsoft.com/office/drawing/2014/main" id="{F17554CA-B490-817C-9097-87460E36523D}"/>
              </a:ext>
            </a:extLst>
          </p:cNvPr>
          <p:cNvSpPr txBox="1"/>
          <p:nvPr/>
        </p:nvSpPr>
        <p:spPr>
          <a:xfrm>
            <a:off x="5933967" y="5707855"/>
            <a:ext cx="2857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en-US" altLang="ja-JP" sz="1200" dirty="0">
                <a:solidFill>
                  <a:srgbClr val="800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32</a:t>
            </a:r>
            <a:endParaRPr kumimoji="1" lang="ja-JP" altLang="en-US" sz="1200" dirty="0">
              <a:solidFill>
                <a:srgbClr val="80008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C36F1A72-2F56-15B9-1609-12034D142B6B}"/>
              </a:ext>
            </a:extLst>
          </p:cNvPr>
          <p:cNvSpPr/>
          <p:nvPr/>
        </p:nvSpPr>
        <p:spPr bwMode="auto">
          <a:xfrm>
            <a:off x="4526637" y="3773791"/>
            <a:ext cx="850557" cy="951353"/>
          </a:xfrm>
          <a:prstGeom prst="arc">
            <a:avLst>
              <a:gd name="adj1" fmla="val 10666891"/>
              <a:gd name="adj2" fmla="val 16186092"/>
            </a:avLst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2599809-5BFA-7571-3194-FCCAC2506BE7}"/>
              </a:ext>
            </a:extLst>
          </p:cNvPr>
          <p:cNvSpPr txBox="1"/>
          <p:nvPr/>
        </p:nvSpPr>
        <p:spPr>
          <a:xfrm>
            <a:off x="4813425" y="4224759"/>
            <a:ext cx="126903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米国</a:t>
            </a:r>
            <a:r>
              <a:rPr kumimoji="1" lang="en-US" altLang="ja-JP" sz="1200" i="1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2020</a:t>
            </a:r>
            <a:endParaRPr kumimoji="1" lang="ja-JP" altLang="en-US" sz="1200" i="1" dirty="0">
              <a:solidFill>
                <a:srgbClr val="008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A16A605-E680-4156-DE05-B2B783C02912}"/>
              </a:ext>
            </a:extLst>
          </p:cNvPr>
          <p:cNvSpPr txBox="1"/>
          <p:nvPr/>
        </p:nvSpPr>
        <p:spPr>
          <a:xfrm>
            <a:off x="4521198" y="4221088"/>
            <a:ext cx="2857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en-US" altLang="ja-JP" sz="1200" dirty="0">
                <a:solidFill>
                  <a:srgbClr val="008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37</a:t>
            </a:r>
            <a:endParaRPr kumimoji="1" lang="ja-JP" altLang="en-US" sz="1200" dirty="0">
              <a:solidFill>
                <a:srgbClr val="008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B580AFB6-0C68-B7E8-6073-D2952F0BA7E2}"/>
              </a:ext>
            </a:extLst>
          </p:cNvPr>
          <p:cNvSpPr/>
          <p:nvPr/>
        </p:nvSpPr>
        <p:spPr bwMode="auto">
          <a:xfrm>
            <a:off x="4485384" y="4242294"/>
            <a:ext cx="120484" cy="120484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9" name="円弧 8">
            <a:extLst>
              <a:ext uri="{FF2B5EF4-FFF2-40B4-BE49-F238E27FC236}">
                <a16:creationId xmlns:a16="http://schemas.microsoft.com/office/drawing/2014/main" id="{E3F7CFD7-E3AE-3F4F-E011-0438E71AF7C6}"/>
              </a:ext>
            </a:extLst>
          </p:cNvPr>
          <p:cNvSpPr/>
          <p:nvPr/>
        </p:nvSpPr>
        <p:spPr bwMode="auto">
          <a:xfrm flipH="1">
            <a:off x="3923928" y="5169997"/>
            <a:ext cx="2591550" cy="669135"/>
          </a:xfrm>
          <a:prstGeom prst="arc">
            <a:avLst>
              <a:gd name="adj1" fmla="val 10760562"/>
              <a:gd name="adj2" fmla="val 16186092"/>
            </a:avLst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9D2F0CC-5926-73DF-C4CB-D6BD501E5307}"/>
              </a:ext>
            </a:extLst>
          </p:cNvPr>
          <p:cNvSpPr txBox="1"/>
          <p:nvPr/>
        </p:nvSpPr>
        <p:spPr>
          <a:xfrm>
            <a:off x="6435741" y="5381300"/>
            <a:ext cx="656539" cy="3519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kumimoji="1" lang="ja-JP" altLang="en-US" dirty="0">
                <a:solidFill>
                  <a:srgbClr val="CC99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インド</a:t>
            </a:r>
            <a:endParaRPr kumimoji="1" lang="en-US" altLang="ja-JP" dirty="0">
              <a:solidFill>
                <a:srgbClr val="CC99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>
              <a:lnSpc>
                <a:spcPct val="80000"/>
              </a:lnSpc>
            </a:pPr>
            <a:r>
              <a:rPr kumimoji="1" lang="en-US" altLang="ja-JP" sz="1200" i="1" dirty="0">
                <a:solidFill>
                  <a:srgbClr val="CC99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2020</a:t>
            </a:r>
            <a:endParaRPr kumimoji="1" lang="ja-JP" altLang="en-US" sz="1200" i="1" dirty="0">
              <a:solidFill>
                <a:srgbClr val="CC99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2790E65-CA71-14FB-026C-85939C51F196}"/>
              </a:ext>
            </a:extLst>
          </p:cNvPr>
          <p:cNvSpPr txBox="1"/>
          <p:nvPr/>
        </p:nvSpPr>
        <p:spPr>
          <a:xfrm>
            <a:off x="6188131" y="5501983"/>
            <a:ext cx="2857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en-US" altLang="ja-JP" sz="1200" dirty="0">
                <a:solidFill>
                  <a:srgbClr val="CC99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15</a:t>
            </a:r>
            <a:endParaRPr kumimoji="1" lang="ja-JP" altLang="en-US" sz="1200" dirty="0">
              <a:solidFill>
                <a:srgbClr val="CC99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9A903787-30D8-5A6D-597C-C26D8DBA21FB}"/>
              </a:ext>
            </a:extLst>
          </p:cNvPr>
          <p:cNvSpPr/>
          <p:nvPr/>
        </p:nvSpPr>
        <p:spPr bwMode="auto">
          <a:xfrm>
            <a:off x="6490815" y="5540764"/>
            <a:ext cx="120484" cy="120484"/>
          </a:xfrm>
          <a:prstGeom prst="ellipse">
            <a:avLst/>
          </a:prstGeom>
          <a:solidFill>
            <a:srgbClr val="CC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99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12299" name="テキスト ボックス 12298">
            <a:extLst>
              <a:ext uri="{FF2B5EF4-FFF2-40B4-BE49-F238E27FC236}">
                <a16:creationId xmlns:a16="http://schemas.microsoft.com/office/drawing/2014/main" id="{F5E43F28-4F95-1755-34A1-9DE1BFFAD36A}"/>
              </a:ext>
            </a:extLst>
          </p:cNvPr>
          <p:cNvSpPr txBox="1"/>
          <p:nvPr/>
        </p:nvSpPr>
        <p:spPr>
          <a:xfrm>
            <a:off x="4267034" y="2492896"/>
            <a:ext cx="8471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新潟県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9F4BD4E7-D83F-D90A-D74F-52DBC87BF207}"/>
              </a:ext>
            </a:extLst>
          </p:cNvPr>
          <p:cNvCxnSpPr/>
          <p:nvPr/>
        </p:nvCxnSpPr>
        <p:spPr bwMode="auto">
          <a:xfrm flipH="1" flipV="1">
            <a:off x="1674504" y="5038577"/>
            <a:ext cx="144258" cy="3515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C006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53B507F8-16D8-1DAA-AFC3-8C0F61427DF7}"/>
              </a:ext>
            </a:extLst>
          </p:cNvPr>
          <p:cNvCxnSpPr/>
          <p:nvPr/>
        </p:nvCxnSpPr>
        <p:spPr bwMode="auto">
          <a:xfrm flipV="1">
            <a:off x="7871227" y="3140968"/>
            <a:ext cx="76682" cy="5269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41633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5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5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63" grpId="0"/>
      <p:bldP spid="12288" grpId="0"/>
      <p:bldP spid="12289" grpId="0"/>
      <p:bldP spid="12290" grpId="0"/>
      <p:bldP spid="12291" grpId="0"/>
      <p:bldP spid="12294" grpId="0"/>
      <p:bldP spid="12295" grpId="0" animBg="1"/>
      <p:bldP spid="12296" grpId="0" animBg="1"/>
      <p:bldP spid="12297" grpId="0" build="p"/>
      <p:bldP spid="12303" grpId="0" animBg="1"/>
      <p:bldP spid="60" grpId="0"/>
      <p:bldP spid="61" grpId="0"/>
      <p:bldP spid="12292" grpId="0"/>
      <p:bldP spid="12293" grpId="0" animBg="1"/>
      <p:bldP spid="12298" grpId="0" animBg="1"/>
      <p:bldP spid="12300" grpId="0"/>
      <p:bldP spid="12301" grpId="0"/>
      <p:bldP spid="12302" grpId="0"/>
      <p:bldP spid="12304" grpId="0"/>
      <p:bldP spid="12306" grpId="0" animBg="1"/>
      <p:bldP spid="12308" grpId="0" animBg="1"/>
      <p:bldP spid="12309" grpId="0"/>
      <p:bldP spid="12310" grpId="0"/>
      <p:bldP spid="12311" grpId="0" animBg="1"/>
      <p:bldP spid="12312" grpId="0"/>
      <p:bldP spid="12313" grpId="0"/>
      <p:bldP spid="12314" grpId="0"/>
      <p:bldP spid="12315" grpId="0"/>
      <p:bldP spid="12316" grpId="0" animBg="1"/>
      <p:bldP spid="12317" grpId="0" animBg="1"/>
      <p:bldP spid="12318" grpId="0"/>
      <p:bldP spid="12322" grpId="0"/>
      <p:bldP spid="12323" grpId="0"/>
      <p:bldP spid="12324" grpId="0"/>
      <p:bldP spid="12325" grpId="0" animBg="1"/>
      <p:bldP spid="12326" grpId="0" animBg="1"/>
      <p:bldP spid="12327" grpId="0"/>
      <p:bldP spid="12331" grpId="0"/>
      <p:bldP spid="12332" grpId="0"/>
      <p:bldP spid="12333" grpId="0"/>
      <p:bldP spid="12334" grpId="0" animBg="1"/>
      <p:bldP spid="12335" grpId="0" animBg="1"/>
      <p:bldP spid="12336" grpId="0"/>
      <p:bldP spid="12337" grpId="0"/>
      <p:bldP spid="12338" grpId="0" animBg="1"/>
      <p:bldP spid="12339" grpId="0"/>
      <p:bldP spid="12340" grpId="0" animBg="1"/>
      <p:bldP spid="12341" grpId="0"/>
      <p:bldP spid="12342" grpId="0"/>
      <p:bldP spid="12343" grpId="0"/>
      <p:bldP spid="12344" grpId="0" animBg="1"/>
      <p:bldP spid="12345" grpId="0"/>
      <p:bldP spid="12346" grpId="0"/>
      <p:bldP spid="12347" grpId="0" animBg="1"/>
      <p:bldP spid="12348" grpId="0"/>
      <p:bldP spid="3" grpId="0" animBg="1"/>
      <p:bldP spid="5" grpId="0"/>
      <p:bldP spid="6" grpId="0"/>
      <p:bldP spid="7" grpId="0" animBg="1"/>
      <p:bldP spid="9" grpId="0" animBg="1"/>
      <p:bldP spid="10" grpId="0"/>
      <p:bldP spid="11" grpId="0"/>
      <p:bldP spid="12" grpId="0" animBg="1"/>
      <p:bldP spid="1229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4387040-D494-492B-B65B-BDC6B9A27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88" y="260350"/>
            <a:ext cx="8818562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430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2286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3429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4572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914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1371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800" dirty="0">
                <a:solidFill>
                  <a:schemeClr val="tx2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大都市圏に比べると</a:t>
            </a:r>
          </a:p>
          <a:p>
            <a:pPr algn="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800" dirty="0">
                <a:solidFill>
                  <a:schemeClr val="tx2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とにかく人が少ない田舎</a:t>
            </a:r>
            <a:r>
              <a:rPr lang="en-US" altLang="ja-JP" sz="4800" dirty="0">
                <a:solidFill>
                  <a:schemeClr val="tx2"/>
                </a:solidFill>
                <a:latin typeface="Times New Roman" panose="02020603050405020304" pitchFamily="18" charset="0"/>
                <a:ea typeface="HG創英角ｺﾞｼｯｸUB" panose="020B0909000000000000" pitchFamily="49" charset="-128"/>
              </a:rPr>
              <a:t>…</a:t>
            </a:r>
            <a:r>
              <a:rPr lang="ja-JP" altLang="en-US" sz="4800" dirty="0">
                <a:solidFill>
                  <a:schemeClr val="tx2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？</a:t>
            </a:r>
          </a:p>
        </p:txBody>
      </p:sp>
      <p:pic>
        <p:nvPicPr>
          <p:cNvPr id="8195" name="Picture 7">
            <a:extLst>
              <a:ext uri="{FF2B5EF4-FFF2-40B4-BE49-F238E27FC236}">
                <a16:creationId xmlns:a16="http://schemas.microsoft.com/office/drawing/2014/main" id="{B4D732B3-73C3-412E-9D5F-2B39BB245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68413"/>
            <a:ext cx="9036050" cy="542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楕円 11">
            <a:extLst>
              <a:ext uri="{FF2B5EF4-FFF2-40B4-BE49-F238E27FC236}">
                <a16:creationId xmlns:a16="http://schemas.microsoft.com/office/drawing/2014/main" id="{8023BE76-24D9-4875-B5F8-9116870A2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308" y="3060571"/>
            <a:ext cx="231574" cy="552861"/>
          </a:xfrm>
          <a:prstGeom prst="ellipse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0" name="楕円 11">
            <a:extLst>
              <a:ext uri="{FF2B5EF4-FFF2-40B4-BE49-F238E27FC236}">
                <a16:creationId xmlns:a16="http://schemas.microsoft.com/office/drawing/2014/main" id="{068682EC-B954-442E-B054-AAC251B0E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351" y="1776309"/>
            <a:ext cx="257461" cy="552861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0D35BDB4-2526-417A-86B7-01C6AC474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077" y="6165105"/>
            <a:ext cx="144000" cy="396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56715662-3469-490F-9A58-F3FCB76AC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2142" y="6186723"/>
            <a:ext cx="144000" cy="34486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68E65F91-01BE-461F-BBB5-F90924B55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125" y="6201704"/>
            <a:ext cx="144000" cy="34486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0199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73B2B77-4338-4C28-B467-17E3D924F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88" y="260648"/>
            <a:ext cx="8675687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430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2286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3429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4572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914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1371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日本の大都市圏は </a:t>
            </a:r>
            <a:r>
              <a:rPr lang="ja-JP" altLang="en-US" sz="36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世界的に見れば　</a:t>
            </a: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異常なレベルの人口“過密”地</a:t>
            </a:r>
          </a:p>
        </p:txBody>
      </p:sp>
      <p:pic>
        <p:nvPicPr>
          <p:cNvPr id="10243" name="Picture 5">
            <a:extLst>
              <a:ext uri="{FF2B5EF4-FFF2-40B4-BE49-F238E27FC236}">
                <a16:creationId xmlns:a16="http://schemas.microsoft.com/office/drawing/2014/main" id="{7F5442BA-BA7F-4C7D-B2D1-453E59936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19213"/>
            <a:ext cx="9036050" cy="542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矢印: 左 7">
            <a:extLst>
              <a:ext uri="{FF2B5EF4-FFF2-40B4-BE49-F238E27FC236}">
                <a16:creationId xmlns:a16="http://schemas.microsoft.com/office/drawing/2014/main" id="{289493C2-214C-4AD4-A42D-E931F0101859}"/>
              </a:ext>
            </a:extLst>
          </p:cNvPr>
          <p:cNvSpPr/>
          <p:nvPr/>
        </p:nvSpPr>
        <p:spPr bwMode="auto">
          <a:xfrm>
            <a:off x="1331640" y="2564904"/>
            <a:ext cx="3384376" cy="1728192"/>
          </a:xfrm>
          <a:prstGeom prst="leftArrow">
            <a:avLst>
              <a:gd name="adj1" fmla="val 70856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極端に人口が密集しているため</a:t>
            </a:r>
            <a:endParaRPr kumimoji="1" lang="en-US" altLang="ja-JP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森や農地などの自然資本は乏しい。</a:t>
            </a:r>
            <a:endParaRPr lang="en-US" altLang="ja-JP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一人当たりの食糧生産も、水も、</a:t>
            </a:r>
            <a:endParaRPr kumimoji="1" lang="en-US" altLang="ja-JP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自然エネルギーの量も少ない。</a:t>
            </a:r>
            <a:endParaRPr kumimoji="1" lang="ja-JP" altLang="en-US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矢印: 左 8">
            <a:extLst>
              <a:ext uri="{FF2B5EF4-FFF2-40B4-BE49-F238E27FC236}">
                <a16:creationId xmlns:a16="http://schemas.microsoft.com/office/drawing/2014/main" id="{D8EBC51C-5097-4D11-9C3E-AD5BB10BB2BA}"/>
              </a:ext>
            </a:extLst>
          </p:cNvPr>
          <p:cNvSpPr/>
          <p:nvPr/>
        </p:nvSpPr>
        <p:spPr bwMode="auto">
          <a:xfrm>
            <a:off x="4860032" y="2852936"/>
            <a:ext cx="3384376" cy="1728192"/>
          </a:xfrm>
          <a:prstGeom prst="leftArrow">
            <a:avLst>
              <a:gd name="adj1" fmla="val 70856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自分で生産できない地域なので、</a:t>
            </a:r>
            <a:endParaRPr kumimoji="1" lang="en-US" altLang="ja-JP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物々交換や贈与が不活発</a:t>
            </a:r>
            <a:endParaRPr lang="en-US" altLang="ja-JP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お金に</a:t>
            </a:r>
            <a:r>
              <a:rPr kumimoji="1" lang="en-US" altLang="ja-JP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100</a:t>
            </a: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％依存した生活なので</a:t>
            </a:r>
            <a:endParaRPr kumimoji="1" lang="en-US" altLang="ja-JP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老後の生活に大きな不安が出る。</a:t>
            </a:r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FB5B0D38-A3C4-47F8-93AA-AB902E934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346" y="6165105"/>
            <a:ext cx="144000" cy="396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246904E2-0B25-82B3-3E4C-10576C67E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751" y="6169945"/>
            <a:ext cx="144000" cy="42740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257E738E-BA64-A021-C425-4B798EA8E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993" y="6194977"/>
            <a:ext cx="144000" cy="34486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4162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build="p" animBg="1"/>
      <p:bldP spid="11" grpId="0" animBg="1"/>
      <p:bldP spid="14" grpId="0" animBg="1"/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A1DDDF3-A5D4-401F-8D3E-4EF688D11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37" y="333375"/>
            <a:ext cx="8312727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430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2286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3429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4572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914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1371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“過疎</a:t>
            </a:r>
            <a:r>
              <a:rPr lang="en-US" altLang="ja-JP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”</a:t>
            </a: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</a:t>
            </a:r>
            <a:r>
              <a:rPr lang="ja-JP" altLang="en-US" sz="36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自然資本の豊かな</a:t>
            </a: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“適疎”</a:t>
            </a:r>
            <a:endParaRPr lang="en-US" altLang="ja-JP" sz="4800" dirty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ja-JP" altLang="en-US" sz="40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日本の地方の県は、人口“適密”地帯</a:t>
            </a:r>
            <a:r>
              <a:rPr lang="ja-JP" altLang="en-US" sz="4800" dirty="0">
                <a:solidFill>
                  <a:schemeClr val="tx2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3E67004E-566E-452B-B8C2-61C8C574E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41438"/>
            <a:ext cx="9036050" cy="542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4">
            <a:extLst>
              <a:ext uri="{FF2B5EF4-FFF2-40B4-BE49-F238E27FC236}">
                <a16:creationId xmlns:a16="http://schemas.microsoft.com/office/drawing/2014/main" id="{76CFAB9E-1252-82B0-E231-988701C70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234" y="6207050"/>
            <a:ext cx="144000" cy="396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91E04DDB-B906-DD70-A0D4-5A506BDE1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521" y="6228668"/>
            <a:ext cx="144001" cy="34486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51A381C8-00A6-39DE-DA15-4A9DC115B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787" y="6210093"/>
            <a:ext cx="144000" cy="34486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5" name="矢印: 上 4">
            <a:extLst>
              <a:ext uri="{FF2B5EF4-FFF2-40B4-BE49-F238E27FC236}">
                <a16:creationId xmlns:a16="http://schemas.microsoft.com/office/drawing/2014/main" id="{806F71C3-7C92-6D25-3960-CD602DADF26A}"/>
              </a:ext>
            </a:extLst>
          </p:cNvPr>
          <p:cNvSpPr/>
          <p:nvPr/>
        </p:nvSpPr>
        <p:spPr bwMode="auto">
          <a:xfrm>
            <a:off x="1907704" y="3284984"/>
            <a:ext cx="4176464" cy="1224136"/>
          </a:xfrm>
          <a:prstGeom prst="upArrow">
            <a:avLst>
              <a:gd name="adj1" fmla="val 64191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</a:pPr>
            <a:r>
              <a:rPr lang="ja-JP" altLang="en-US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これから日本の</a:t>
            </a:r>
            <a:endParaRPr lang="en-US" altLang="ja-JP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ja-JP" altLang="en-US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人口は半減していくが、</a:t>
            </a:r>
            <a:endParaRPr lang="en-US" altLang="ja-JP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ja-JP" altLang="en-US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それでも日本の地方は</a:t>
            </a:r>
            <a:endParaRPr lang="en-US" altLang="ja-JP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ja-JP" altLang="en-US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世界的に見れば超高密度。</a:t>
            </a:r>
            <a:endParaRPr lang="en-US" altLang="ja-JP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lnSpc>
                <a:spcPct val="90000"/>
              </a:lnSpc>
            </a:pPr>
            <a:endParaRPr lang="en-US" altLang="ja-JP" sz="1000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矢印: 上 5">
            <a:extLst>
              <a:ext uri="{FF2B5EF4-FFF2-40B4-BE49-F238E27FC236}">
                <a16:creationId xmlns:a16="http://schemas.microsoft.com/office/drawing/2014/main" id="{ACE02CF3-6F1F-428A-32B2-9D663AF8F198}"/>
              </a:ext>
            </a:extLst>
          </p:cNvPr>
          <p:cNvSpPr/>
          <p:nvPr/>
        </p:nvSpPr>
        <p:spPr bwMode="auto">
          <a:xfrm>
            <a:off x="2195736" y="4581128"/>
            <a:ext cx="4176464" cy="1224136"/>
          </a:xfrm>
          <a:prstGeom prst="upArrow">
            <a:avLst>
              <a:gd name="adj1" fmla="val 723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</a:pPr>
            <a:r>
              <a:rPr lang="ja-JP" altLang="en-US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こんなに人口密度が</a:t>
            </a:r>
            <a:endParaRPr lang="en-US" altLang="ja-JP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ja-JP" altLang="en-US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高いのだから、どんな田舎でも、</a:t>
            </a:r>
            <a:endParaRPr lang="en-US" altLang="ja-JP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ja-JP" altLang="en-US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世界に比べれば、店</a:t>
            </a:r>
            <a:r>
              <a:rPr lang="ja-JP" altLang="en-US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も商売も</a:t>
            </a:r>
            <a:endParaRPr lang="en-US" altLang="ja-JP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ja-JP" altLang="en-US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公共サービスも成り立ちやすい。</a:t>
            </a:r>
            <a:endParaRPr lang="en-US" altLang="ja-JP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lnSpc>
                <a:spcPct val="90000"/>
              </a:lnSpc>
            </a:pPr>
            <a:endParaRPr lang="en-US" altLang="ja-JP" sz="1000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3544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3" grpId="0" animBg="1"/>
      <p:bldP spid="5" grpId="0" build="p" animBg="1"/>
      <p:bldP spid="6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000B3B3A-EBB9-4D83-BEBB-D1C3538CC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28B2B-9B0E-423D-B599-C0E5AF22A1CD}" type="slidenum">
              <a:rPr lang="en-US" altLang="ja-JP"/>
              <a:pPr>
                <a:defRPr/>
              </a:pPr>
              <a:t>44</a:t>
            </a:fld>
            <a:endParaRPr lang="en-US" altLang="ja-JP"/>
          </a:p>
        </p:txBody>
      </p:sp>
      <p:sp>
        <p:nvSpPr>
          <p:cNvPr id="126979" name="Text Box 2">
            <a:extLst>
              <a:ext uri="{FF2B5EF4-FFF2-40B4-BE49-F238E27FC236}">
                <a16:creationId xmlns:a16="http://schemas.microsoft.com/office/drawing/2014/main" id="{4A49189F-0335-48AD-84F4-9BC8373D5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3675"/>
            <a:ext cx="90360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世界で最初にトンネルを抜ける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日本の過疎地</a:t>
            </a:r>
          </a:p>
        </p:txBody>
      </p:sp>
      <p:sp>
        <p:nvSpPr>
          <p:cNvPr id="5404675" name="Text Box 3">
            <a:extLst>
              <a:ext uri="{FF2B5EF4-FFF2-40B4-BE49-F238E27FC236}">
                <a16:creationId xmlns:a16="http://schemas.microsoft.com/office/drawing/2014/main" id="{E9FED0A0-64E3-47AF-817E-347E734A3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79488"/>
            <a:ext cx="9144000" cy="586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09625" indent="-809625">
              <a:spcBef>
                <a:spcPct val="20000"/>
              </a:spcBef>
              <a:buChar char="•"/>
              <a:tabLst>
                <a:tab pos="447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252538" indent="-285750">
              <a:spcBef>
                <a:spcPct val="20000"/>
              </a:spcBef>
              <a:buChar char="–"/>
              <a:tabLst>
                <a:tab pos="447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431925" indent="-228600">
              <a:spcBef>
                <a:spcPct val="20000"/>
              </a:spcBef>
              <a:buChar char="•"/>
              <a:tabLst>
                <a:tab pos="447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11313" indent="-228600">
              <a:spcBef>
                <a:spcPct val="20000"/>
              </a:spcBef>
              <a:buChar char="–"/>
              <a:tabLst>
                <a:tab pos="447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7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40000"/>
              </a:spcBef>
              <a:buFontTx/>
              <a:buNone/>
            </a:pPr>
            <a:r>
              <a:rPr lang="en-US" altLang="ja-JP" sz="2400" dirty="0">
                <a:solidFill>
                  <a:srgbClr val="0066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×</a:t>
            </a:r>
            <a:r>
              <a:rPr lang="en-US" altLang="en-US" sz="2400" dirty="0">
                <a:solidFill>
                  <a:srgbClr val="0066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r>
              <a:rPr lang="ja-JP" altLang="en-US" sz="2400" dirty="0">
                <a:solidFill>
                  <a:srgbClr val="0066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人口減少で日本の国力は低下し、途上国に転落する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Tx/>
              <a:buNone/>
            </a:pPr>
            <a:r>
              <a:rPr lang="ja-JP" altLang="en-US" dirty="0">
                <a:solidFill>
                  <a:srgbClr val="0066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r>
              <a:rPr lang="ja-JP" altLang="en-US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 欧米先進国では</a:t>
            </a:r>
            <a:r>
              <a:rPr lang="ja-JP" altLang="en-US" sz="2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軒並み</a:t>
            </a:r>
            <a:r>
              <a:rPr lang="en-US" altLang="ja-JP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､</a:t>
            </a:r>
            <a:r>
              <a:rPr lang="ja-JP" altLang="en-US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日本よりも高齢者が増加</a:t>
            </a:r>
          </a:p>
          <a:p>
            <a:pPr>
              <a:lnSpc>
                <a:spcPct val="85000"/>
              </a:lnSpc>
              <a:buFontTx/>
              <a:buNone/>
            </a:pPr>
            <a:r>
              <a:rPr lang="ja-JP" altLang="en-US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○ アジアや米国を</a:t>
            </a:r>
            <a:r>
              <a:rPr lang="en-US" altLang="ja-JP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､</a:t>
            </a:r>
            <a:r>
              <a:rPr lang="ja-JP" altLang="en-US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現役減･高齢者激増が襲う</a:t>
            </a:r>
          </a:p>
          <a:p>
            <a:pPr>
              <a:lnSpc>
                <a:spcPct val="85000"/>
              </a:lnSpc>
              <a:buFontTx/>
              <a:buNone/>
            </a:pPr>
            <a:r>
              <a:rPr lang="ja-JP" altLang="en-US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○ 日本では</a:t>
            </a:r>
            <a:r>
              <a:rPr lang="ja-JP" altLang="en-US" sz="2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世界に先駆けて</a:t>
            </a:r>
            <a:r>
              <a:rPr lang="ja-JP" altLang="en-US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高齢者の増加が止まる</a:t>
            </a:r>
          </a:p>
          <a:p>
            <a:pPr>
              <a:lnSpc>
                <a:spcPct val="85000"/>
              </a:lnSpc>
              <a:buFontTx/>
              <a:buNone/>
            </a:pPr>
            <a:r>
              <a:rPr lang="ja-JP" altLang="en-US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○ </a:t>
            </a:r>
            <a:r>
              <a:rPr lang="ja-JP" altLang="en-US" sz="2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高齢者の増加が止まった過疎地から</a:t>
            </a:r>
            <a:r>
              <a:rPr lang="ja-JP" altLang="en-US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子供の数が増え出す</a:t>
            </a:r>
          </a:p>
          <a:p>
            <a:pPr>
              <a:lnSpc>
                <a:spcPct val="70000"/>
              </a:lnSpc>
              <a:spcBef>
                <a:spcPct val="90000"/>
              </a:spcBef>
              <a:buFontTx/>
              <a:buNone/>
            </a:pPr>
            <a:r>
              <a:rPr lang="en-US" altLang="ja-JP" sz="2400" dirty="0">
                <a:solidFill>
                  <a:srgbClr val="66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×</a:t>
            </a:r>
            <a:r>
              <a:rPr lang="en-US" altLang="en-US" sz="2400" dirty="0">
                <a:solidFill>
                  <a:srgbClr val="66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r>
              <a:rPr lang="ja-JP" altLang="en-US" sz="2400" dirty="0">
                <a:solidFill>
                  <a:srgbClr val="66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労働者が減って輸出産業が衰退し、日本の国際収支は赤字になる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Tx/>
              <a:buNone/>
            </a:pPr>
            <a:r>
              <a:rPr lang="ja-JP" altLang="en-US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○ 機械化で競争力は上昇</a:t>
            </a:r>
            <a:r>
              <a:rPr lang="en-US" altLang="ja-JP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､</a:t>
            </a:r>
            <a:r>
              <a:rPr lang="ja-JP" altLang="en-US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賃上げで内需も守れる</a:t>
            </a:r>
            <a:endParaRPr lang="ja-JP" altLang="en-US" sz="2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85000"/>
              </a:lnSpc>
              <a:buFontTx/>
              <a:buNone/>
            </a:pPr>
            <a:r>
              <a:rPr lang="ja-JP" altLang="en-US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○ </a:t>
            </a:r>
            <a:r>
              <a:rPr lang="ja-JP" altLang="en-US" sz="2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人口減少で</a:t>
            </a:r>
            <a:r>
              <a:rPr lang="ja-JP" altLang="en-US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食糧とエネルギーの自給率は</a:t>
            </a:r>
            <a:r>
              <a:rPr lang="ja-JP" altLang="en-US" sz="2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年々</a:t>
            </a:r>
            <a:r>
              <a:rPr lang="ja-JP" altLang="en-US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上がる</a:t>
            </a:r>
            <a:endParaRPr lang="ja-JP" altLang="en-US" sz="2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spcBef>
                <a:spcPct val="60000"/>
              </a:spcBef>
              <a:buFontTx/>
              <a:buNone/>
            </a:pPr>
            <a:r>
              <a:rPr lang="en-US" altLang="ja-JP" sz="2400" dirty="0">
                <a:solidFill>
                  <a:srgbClr val="0066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× </a:t>
            </a:r>
            <a:r>
              <a:rPr lang="ja-JP" altLang="en-US" sz="2400" dirty="0">
                <a:solidFill>
                  <a:srgbClr val="0066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納税者が減り</a:t>
            </a:r>
            <a:r>
              <a:rPr lang="en-US" altLang="ja-JP" sz="2400" dirty="0">
                <a:solidFill>
                  <a:srgbClr val="0066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､</a:t>
            </a:r>
            <a:r>
              <a:rPr lang="ja-JP" altLang="en-US" sz="2400" dirty="0">
                <a:solidFill>
                  <a:srgbClr val="0066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医療福祉負担が増えて</a:t>
            </a:r>
            <a:r>
              <a:rPr lang="en-US" altLang="ja-JP" sz="2400" dirty="0">
                <a:solidFill>
                  <a:srgbClr val="0066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､</a:t>
            </a:r>
            <a:r>
              <a:rPr lang="ja-JP" altLang="en-US" sz="2400" dirty="0">
                <a:solidFill>
                  <a:srgbClr val="0066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財政が破綻する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Tx/>
              <a:buNone/>
            </a:pPr>
            <a:r>
              <a:rPr lang="ja-JP" altLang="en-US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○ </a:t>
            </a:r>
            <a:r>
              <a:rPr lang="ja-JP" altLang="en-US" sz="2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１千兆円の</a:t>
            </a:r>
            <a:r>
              <a:rPr lang="ja-JP" altLang="en-US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貯金が相続で</a:t>
            </a:r>
            <a:r>
              <a:rPr lang="ja-JP" altLang="en-US" sz="2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いずれ高齢者から</a:t>
            </a:r>
            <a:r>
              <a:rPr lang="ja-JP" altLang="en-US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若者に回る</a:t>
            </a:r>
          </a:p>
          <a:p>
            <a:pPr>
              <a:lnSpc>
                <a:spcPct val="85000"/>
              </a:lnSpc>
              <a:buFontTx/>
              <a:buNone/>
            </a:pPr>
            <a:r>
              <a:rPr lang="ja-JP" altLang="en-US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○ 世界一元気な日本の高齢者は医療費も低い</a:t>
            </a:r>
          </a:p>
        </p:txBody>
      </p:sp>
    </p:spTree>
    <p:extLst>
      <p:ext uri="{BB962C8B-B14F-4D97-AF65-F5344CB8AC3E}">
        <p14:creationId xmlns:p14="http://schemas.microsoft.com/office/powerpoint/2010/main" val="3188919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0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0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40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0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0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40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0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0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40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0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0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40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0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0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40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0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0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40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0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0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40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0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0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40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4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04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04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5404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4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04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404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5404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4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404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404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5404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467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000B3B3A-EBB9-4D83-BEBB-D1C3538CC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28B2B-9B0E-423D-B599-C0E5AF22A1CD}" type="slidenum">
              <a:rPr lang="en-US" altLang="ja-JP"/>
              <a:pPr>
                <a:defRPr/>
              </a:pPr>
              <a:t>45</a:t>
            </a:fld>
            <a:endParaRPr lang="en-US" altLang="ja-JP"/>
          </a:p>
        </p:txBody>
      </p:sp>
      <p:sp>
        <p:nvSpPr>
          <p:cNvPr id="126979" name="Text Box 2">
            <a:extLst>
              <a:ext uri="{FF2B5EF4-FFF2-40B4-BE49-F238E27FC236}">
                <a16:creationId xmlns:a16="http://schemas.microsoft.com/office/drawing/2014/main" id="{4A49189F-0335-48AD-84F4-9BC8373D5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3675"/>
            <a:ext cx="90360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世界で最初にトンネルを抜ける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日本の過疎地</a:t>
            </a:r>
          </a:p>
        </p:txBody>
      </p:sp>
      <p:sp>
        <p:nvSpPr>
          <p:cNvPr id="5404675" name="Text Box 3">
            <a:extLst>
              <a:ext uri="{FF2B5EF4-FFF2-40B4-BE49-F238E27FC236}">
                <a16:creationId xmlns:a16="http://schemas.microsoft.com/office/drawing/2014/main" id="{E9FED0A0-64E3-47AF-817E-347E734A3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79488"/>
            <a:ext cx="9144000" cy="586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09625" indent="-809625">
              <a:spcBef>
                <a:spcPct val="20000"/>
              </a:spcBef>
              <a:buChar char="•"/>
              <a:tabLst>
                <a:tab pos="447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252538" indent="-285750">
              <a:spcBef>
                <a:spcPct val="20000"/>
              </a:spcBef>
              <a:buChar char="–"/>
              <a:tabLst>
                <a:tab pos="447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431925" indent="-228600">
              <a:spcBef>
                <a:spcPct val="20000"/>
              </a:spcBef>
              <a:buChar char="•"/>
              <a:tabLst>
                <a:tab pos="447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11313" indent="-228600">
              <a:spcBef>
                <a:spcPct val="20000"/>
              </a:spcBef>
              <a:buChar char="–"/>
              <a:tabLst>
                <a:tab pos="447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7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40000"/>
              </a:spcBef>
              <a:buFontTx/>
              <a:buNone/>
            </a:pPr>
            <a:r>
              <a:rPr lang="en-US" altLang="ja-JP" sz="2400" dirty="0">
                <a:solidFill>
                  <a:srgbClr val="0066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×</a:t>
            </a:r>
            <a:r>
              <a:rPr lang="en-US" altLang="en-US" sz="2400" dirty="0">
                <a:solidFill>
                  <a:srgbClr val="0066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r>
              <a:rPr lang="ja-JP" altLang="en-US" sz="2400" dirty="0">
                <a:solidFill>
                  <a:srgbClr val="0066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人口減少で日本の国力は低下し、途上国に転落する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Tx/>
              <a:buNone/>
            </a:pPr>
            <a:r>
              <a:rPr lang="ja-JP" altLang="en-US" dirty="0">
                <a:solidFill>
                  <a:srgbClr val="0066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r>
              <a:rPr lang="ja-JP" altLang="en-US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 欧米先進国では</a:t>
            </a:r>
            <a:r>
              <a:rPr lang="ja-JP" altLang="en-US" sz="2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軒並み</a:t>
            </a:r>
            <a:r>
              <a:rPr lang="en-US" altLang="ja-JP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､</a:t>
            </a:r>
            <a:r>
              <a:rPr lang="ja-JP" altLang="en-US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日本よりも高齢者が増加</a:t>
            </a:r>
          </a:p>
          <a:p>
            <a:pPr>
              <a:lnSpc>
                <a:spcPct val="85000"/>
              </a:lnSpc>
              <a:buFontTx/>
              <a:buNone/>
            </a:pPr>
            <a:r>
              <a:rPr lang="ja-JP" altLang="en-US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○ アジアや米国を</a:t>
            </a:r>
            <a:r>
              <a:rPr lang="en-US" altLang="ja-JP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､</a:t>
            </a:r>
            <a:r>
              <a:rPr lang="ja-JP" altLang="en-US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現役減･高齢者激増が襲う</a:t>
            </a:r>
          </a:p>
          <a:p>
            <a:pPr>
              <a:lnSpc>
                <a:spcPct val="85000"/>
              </a:lnSpc>
              <a:buFontTx/>
              <a:buNone/>
            </a:pPr>
            <a:r>
              <a:rPr lang="ja-JP" altLang="en-US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○ 日本では</a:t>
            </a:r>
            <a:r>
              <a:rPr lang="ja-JP" altLang="en-US" sz="2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世界に先駆けて</a:t>
            </a:r>
            <a:r>
              <a:rPr lang="ja-JP" altLang="en-US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高齢者の増加が止まる</a:t>
            </a:r>
          </a:p>
          <a:p>
            <a:pPr>
              <a:lnSpc>
                <a:spcPct val="85000"/>
              </a:lnSpc>
              <a:buFontTx/>
              <a:buNone/>
            </a:pPr>
            <a:r>
              <a:rPr lang="ja-JP" altLang="en-US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○ </a:t>
            </a:r>
            <a:r>
              <a:rPr lang="ja-JP" altLang="en-US" sz="2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高齢者の増加が止まった過疎地から</a:t>
            </a:r>
            <a:r>
              <a:rPr lang="ja-JP" altLang="en-US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子供の数が増え出す</a:t>
            </a:r>
          </a:p>
          <a:p>
            <a:pPr>
              <a:lnSpc>
                <a:spcPct val="70000"/>
              </a:lnSpc>
              <a:spcBef>
                <a:spcPct val="90000"/>
              </a:spcBef>
              <a:buFontTx/>
              <a:buNone/>
            </a:pPr>
            <a:r>
              <a:rPr lang="en-US" altLang="ja-JP" sz="2400" dirty="0">
                <a:solidFill>
                  <a:srgbClr val="66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×</a:t>
            </a:r>
            <a:r>
              <a:rPr lang="en-US" altLang="en-US" sz="2400" dirty="0">
                <a:solidFill>
                  <a:srgbClr val="66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r>
              <a:rPr lang="ja-JP" altLang="en-US" sz="2400" dirty="0">
                <a:solidFill>
                  <a:srgbClr val="66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労働者が減って輸出産業が衰退し、日本の国際収支は赤字になる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Tx/>
              <a:buNone/>
            </a:pPr>
            <a:r>
              <a:rPr lang="ja-JP" altLang="en-US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○ 機械化で競争力は上昇</a:t>
            </a:r>
            <a:r>
              <a:rPr lang="en-US" altLang="ja-JP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､</a:t>
            </a:r>
            <a:r>
              <a:rPr lang="ja-JP" altLang="en-US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賃上げで内需も守れる</a:t>
            </a:r>
            <a:endParaRPr lang="ja-JP" altLang="en-US" sz="2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85000"/>
              </a:lnSpc>
              <a:buFontTx/>
              <a:buNone/>
            </a:pPr>
            <a:r>
              <a:rPr lang="ja-JP" altLang="en-US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○ </a:t>
            </a:r>
            <a:r>
              <a:rPr lang="ja-JP" altLang="en-US" sz="2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人口減少で</a:t>
            </a:r>
            <a:r>
              <a:rPr lang="ja-JP" altLang="en-US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食糧とエネルギーの自給率は</a:t>
            </a:r>
            <a:r>
              <a:rPr lang="ja-JP" altLang="en-US" sz="2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年々</a:t>
            </a:r>
            <a:r>
              <a:rPr lang="ja-JP" altLang="en-US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上がる</a:t>
            </a:r>
            <a:endParaRPr lang="ja-JP" altLang="en-US" sz="2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spcBef>
                <a:spcPct val="60000"/>
              </a:spcBef>
              <a:buFontTx/>
              <a:buNone/>
            </a:pPr>
            <a:r>
              <a:rPr lang="en-US" altLang="ja-JP" sz="2400" dirty="0">
                <a:solidFill>
                  <a:srgbClr val="0066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× </a:t>
            </a:r>
            <a:r>
              <a:rPr lang="ja-JP" altLang="en-US" sz="2400" dirty="0">
                <a:solidFill>
                  <a:srgbClr val="0066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納税者が減り</a:t>
            </a:r>
            <a:r>
              <a:rPr lang="en-US" altLang="ja-JP" sz="2400" dirty="0">
                <a:solidFill>
                  <a:srgbClr val="0066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､</a:t>
            </a:r>
            <a:r>
              <a:rPr lang="ja-JP" altLang="en-US" sz="2400" dirty="0">
                <a:solidFill>
                  <a:srgbClr val="0066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医療福祉負担が増えて</a:t>
            </a:r>
            <a:r>
              <a:rPr lang="en-US" altLang="ja-JP" sz="2400" dirty="0">
                <a:solidFill>
                  <a:srgbClr val="0066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､</a:t>
            </a:r>
            <a:r>
              <a:rPr lang="ja-JP" altLang="en-US" sz="2400" dirty="0">
                <a:solidFill>
                  <a:srgbClr val="0066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財政が破綻する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Tx/>
              <a:buNone/>
            </a:pPr>
            <a:r>
              <a:rPr lang="ja-JP" altLang="en-US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○ </a:t>
            </a:r>
            <a:r>
              <a:rPr lang="ja-JP" altLang="en-US" sz="2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１千兆円の</a:t>
            </a:r>
            <a:r>
              <a:rPr lang="ja-JP" altLang="en-US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貯金が相続で</a:t>
            </a:r>
            <a:r>
              <a:rPr lang="ja-JP" altLang="en-US" sz="2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いずれ高齢者から</a:t>
            </a:r>
            <a:r>
              <a:rPr lang="ja-JP" altLang="en-US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若者に回る</a:t>
            </a:r>
          </a:p>
          <a:p>
            <a:pPr>
              <a:lnSpc>
                <a:spcPct val="85000"/>
              </a:lnSpc>
              <a:buFontTx/>
              <a:buNone/>
            </a:pPr>
            <a:r>
              <a:rPr lang="ja-JP" altLang="en-US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○ 世界一元気な日本の高齢者は医療費も低い</a:t>
            </a:r>
          </a:p>
        </p:txBody>
      </p:sp>
      <p:sp>
        <p:nvSpPr>
          <p:cNvPr id="2" name="AutoShape 26">
            <a:extLst>
              <a:ext uri="{FF2B5EF4-FFF2-40B4-BE49-F238E27FC236}">
                <a16:creationId xmlns:a16="http://schemas.microsoft.com/office/drawing/2014/main" id="{15657B3C-D770-7452-A50E-B027A2AA7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" y="44624"/>
            <a:ext cx="9043941" cy="6669360"/>
          </a:xfrm>
          <a:prstGeom prst="star24">
            <a:avLst>
              <a:gd name="adj" fmla="val 46787"/>
            </a:avLst>
          </a:prstGeom>
          <a:solidFill>
            <a:srgbClr val="CCFFCC"/>
          </a:solidFill>
          <a:ln w="762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0000"/>
              </a:lnSpc>
              <a:spcBef>
                <a:spcPts val="1200"/>
              </a:spcBef>
              <a:buFontTx/>
              <a:buNone/>
            </a:pPr>
            <a:endParaRPr lang="en-US" altLang="ja-JP" sz="44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ja-JP" altLang="en-US" sz="4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地方の真価とは</a:t>
            </a:r>
            <a:endParaRPr lang="en-US" altLang="ja-JP" sz="44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ja-JP" altLang="en-US" sz="4400" dirty="0">
                <a:solidFill>
                  <a:srgbClr val="990033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</a:t>
            </a:r>
            <a:r>
              <a:rPr lang="ja-JP" altLang="en-US" dirty="0">
                <a:solidFill>
                  <a:srgbClr val="990033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過疎ならぬ</a:t>
            </a:r>
            <a:r>
              <a:rPr lang="ja-JP" altLang="en-US" sz="4400" dirty="0">
                <a:solidFill>
                  <a:srgbClr val="990033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適疎、</a:t>
            </a:r>
            <a:r>
              <a:rPr lang="ja-JP" altLang="en-US" dirty="0">
                <a:solidFill>
                  <a:srgbClr val="990033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過密ならぬ</a:t>
            </a:r>
            <a:r>
              <a:rPr lang="ja-JP" altLang="en-US" sz="4400" dirty="0">
                <a:solidFill>
                  <a:srgbClr val="990033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適密</a:t>
            </a:r>
            <a:endParaRPr lang="en-US" altLang="ja-JP" sz="4400" dirty="0">
              <a:solidFill>
                <a:srgbClr val="A5002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ja-JP" altLang="en-US" sz="4400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</a:t>
            </a:r>
            <a:r>
              <a:rPr lang="ja-JP" altLang="en-US" sz="3600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令和の成長産業である</a:t>
            </a:r>
            <a:r>
              <a:rPr lang="ja-JP" altLang="en-US" sz="4400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農林業と</a:t>
            </a:r>
            <a:endParaRPr lang="en-US" altLang="ja-JP" sz="4400" dirty="0">
              <a:solidFill>
                <a:srgbClr val="7030A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日本の国技たる</a:t>
            </a:r>
            <a:r>
              <a:rPr lang="ja-JP" altLang="en-US" sz="4400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製造業の現場を持つ</a:t>
            </a:r>
            <a:endParaRPr lang="en-US" altLang="ja-JP" sz="4400" dirty="0">
              <a:solidFill>
                <a:srgbClr val="7030A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ja-JP" altLang="en-US" sz="4400" dirty="0">
                <a:solidFill>
                  <a:srgbClr val="990033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</a:t>
            </a:r>
            <a:r>
              <a:rPr lang="ja-JP" altLang="en-US" sz="2400" dirty="0">
                <a:solidFill>
                  <a:srgbClr val="990033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人口当たり</a:t>
            </a:r>
            <a:r>
              <a:rPr lang="ja-JP" altLang="en-US" sz="4400" dirty="0">
                <a:solidFill>
                  <a:srgbClr val="990033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自然エネルギーが大きい</a:t>
            </a:r>
            <a:endParaRPr lang="en-US" altLang="ja-JP" sz="4400" dirty="0">
              <a:solidFill>
                <a:srgbClr val="990033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ja-JP" altLang="en-US" sz="4400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 </a:t>
            </a:r>
            <a:r>
              <a:rPr lang="ja-JP" altLang="en-US" sz="3600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昭和世代が都会より先に減り始め</a:t>
            </a:r>
            <a:endParaRPr lang="en-US" altLang="ja-JP" sz="3600" dirty="0">
              <a:solidFill>
                <a:srgbClr val="7030A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ja-JP" altLang="en-US" sz="4800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令和世代の再増加に</a:t>
            </a:r>
            <a:endParaRPr lang="en-US" altLang="ja-JP" sz="4800" dirty="0">
              <a:solidFill>
                <a:srgbClr val="7030A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先に注力できる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US" altLang="ja-JP" sz="2800" dirty="0">
              <a:solidFill>
                <a:srgbClr val="7030A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5218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0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0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40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0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0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40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0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0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40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0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0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40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0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0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40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0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0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40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0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0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40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0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0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40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4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04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04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5404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4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04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404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5404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4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404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404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5404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4675" grpId="0" build="p"/>
      <p:bldP spid="2" grpId="0" build="p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969155A-2401-42AE-AF0F-CA0539F87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8801100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矢印: 左右 6">
            <a:extLst>
              <a:ext uri="{FF2B5EF4-FFF2-40B4-BE49-F238E27FC236}">
                <a16:creationId xmlns:a16="http://schemas.microsoft.com/office/drawing/2014/main" id="{134810EE-3928-4B03-A405-1993B57BF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3" y="4868863"/>
            <a:ext cx="4033837" cy="792162"/>
          </a:xfrm>
          <a:prstGeom prst="leftRightArrow">
            <a:avLst>
              <a:gd name="adj1" fmla="val 50000"/>
              <a:gd name="adj2" fmla="val 50002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CC0000"/>
                </a:solidFill>
                <a:ea typeface="HGP創英角ﾎﾟｯﾌﾟ体" panose="040B0A00000000000000" pitchFamily="50" charset="-128"/>
              </a:rPr>
              <a:t>全員の意見　　　　　　　大きな集団の意見</a:t>
            </a:r>
          </a:p>
        </p:txBody>
      </p:sp>
      <p:sp>
        <p:nvSpPr>
          <p:cNvPr id="9" name="矢印: 左右 8">
            <a:extLst>
              <a:ext uri="{FF2B5EF4-FFF2-40B4-BE49-F238E27FC236}">
                <a16:creationId xmlns:a16="http://schemas.microsoft.com/office/drawing/2014/main" id="{7CBA181C-B170-425D-9F77-7A24E6041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868863"/>
            <a:ext cx="3960812" cy="792162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CC0000"/>
                </a:solidFill>
                <a:ea typeface="HGP創英角ﾎﾟｯﾌﾟ体" panose="040B0A00000000000000" pitchFamily="50" charset="-128"/>
              </a:rPr>
              <a:t>少数集団の意見　　　　　　一個人の意見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9C2B4B1-445C-44E4-9740-93D20FE26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557338"/>
            <a:ext cx="387925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7200" dirty="0">
                <a:solidFill>
                  <a:srgbClr val="003366"/>
                </a:solidFill>
                <a:ea typeface="HGP創英角ﾎﾟｯﾌﾟ体" panose="040B0A00000000000000" pitchFamily="50" charset="-128"/>
              </a:rPr>
              <a:t>みんなの考え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66EC6C5-D0DF-4353-A85B-34CDABFE0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176" y="1628800"/>
            <a:ext cx="259283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ja-JP" altLang="en-US" sz="7200" dirty="0">
                <a:solidFill>
                  <a:srgbClr val="003366"/>
                </a:solidFill>
                <a:ea typeface="HGP創英角ﾎﾟｯﾌﾟ体" panose="040B0A00000000000000" pitchFamily="50" charset="-128"/>
              </a:rPr>
              <a:t>個人</a:t>
            </a:r>
            <a:r>
              <a:rPr lang="ja-JP" altLang="en-US" sz="4800" dirty="0">
                <a:solidFill>
                  <a:srgbClr val="003366"/>
                </a:solidFill>
                <a:ea typeface="HGP創英角ﾎﾟｯﾌﾟ体" panose="040B0A00000000000000" pitchFamily="50" charset="-128"/>
              </a:rPr>
              <a:t>の</a:t>
            </a:r>
            <a:r>
              <a:rPr lang="ja-JP" altLang="en-US" sz="7200" dirty="0">
                <a:solidFill>
                  <a:srgbClr val="003366"/>
                </a:solidFill>
                <a:ea typeface="HGP創英角ﾎﾟｯﾌﾟ体" panose="040B0A00000000000000" pitchFamily="50" charset="-128"/>
              </a:rPr>
              <a:t>自説</a:t>
            </a:r>
          </a:p>
        </p:txBody>
      </p:sp>
      <p:sp>
        <p:nvSpPr>
          <p:cNvPr id="12" name="矢印: 左右 11">
            <a:extLst>
              <a:ext uri="{FF2B5EF4-FFF2-40B4-BE49-F238E27FC236}">
                <a16:creationId xmlns:a16="http://schemas.microsoft.com/office/drawing/2014/main" id="{1449E84A-213B-4814-BAA4-59F39666F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2416175"/>
            <a:ext cx="3960812" cy="2020888"/>
          </a:xfrm>
          <a:prstGeom prst="leftRightArrow">
            <a:avLst>
              <a:gd name="adj1" fmla="val 50000"/>
              <a:gd name="adj2" fmla="val 4998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47112" name="Rectangle 3">
            <a:extLst>
              <a:ext uri="{FF2B5EF4-FFF2-40B4-BE49-F238E27FC236}">
                <a16:creationId xmlns:a16="http://schemas.microsoft.com/office/drawing/2014/main" id="{142B7DED-2074-440D-AA29-D27BF74A1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144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430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2286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3429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4572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914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1371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現生人類の物事の認識方法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ja-JP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- </a:t>
            </a:r>
            <a:r>
              <a:rPr lang="ja-JP" altLang="en-US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正誤の判断基準＝周囲の他人がどう言っているか</a:t>
            </a:r>
          </a:p>
        </p:txBody>
      </p:sp>
      <p:sp>
        <p:nvSpPr>
          <p:cNvPr id="14" name="矢印: 左 13">
            <a:extLst>
              <a:ext uri="{FF2B5EF4-FFF2-40B4-BE49-F238E27FC236}">
                <a16:creationId xmlns:a16="http://schemas.microsoft.com/office/drawing/2014/main" id="{6763F748-6C4D-412D-9ABB-1B18D9006F71}"/>
              </a:ext>
            </a:extLst>
          </p:cNvPr>
          <p:cNvSpPr/>
          <p:nvPr/>
        </p:nvSpPr>
        <p:spPr bwMode="auto">
          <a:xfrm>
            <a:off x="755972" y="5661248"/>
            <a:ext cx="8064500" cy="980380"/>
          </a:xfrm>
          <a:prstGeom prst="leftArrow">
            <a:avLst>
              <a:gd name="adj1" fmla="val 69841"/>
              <a:gd name="adj2" fmla="val 34788"/>
            </a:avLst>
          </a:prstGeom>
          <a:gradFill>
            <a:gsLst>
              <a:gs pos="0">
                <a:srgbClr val="FF9933"/>
              </a:gs>
              <a:gs pos="1000">
                <a:srgbClr val="FF6600"/>
              </a:gs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ja-JP" altLang="en-US" sz="2000" dirty="0">
                <a:solidFill>
                  <a:srgbClr val="990033"/>
                </a:solidFill>
                <a:latin typeface="HGP創英角ﾎﾟｯﾌﾟ体" panose="040B0A00000000000000" pitchFamily="50" charset="-128"/>
              </a:rPr>
              <a:t>「大勢の信じる文字情報」が、日々自動的に個人の脳のメモリを充填する</a:t>
            </a:r>
            <a:endParaRPr lang="en-US" altLang="ja-JP" sz="2000" dirty="0">
              <a:solidFill>
                <a:srgbClr val="990033"/>
              </a:solidFill>
              <a:latin typeface="HGP創英角ﾎﾟｯﾌﾟ体" panose="040B0A00000000000000" pitchFamily="50" charset="-128"/>
            </a:endParaRPr>
          </a:p>
          <a:p>
            <a:pPr algn="ctr" eaLnBrk="1" hangingPunct="1">
              <a:defRPr/>
            </a:pPr>
            <a:r>
              <a:rPr lang="ja-JP" altLang="en-US" sz="2000" dirty="0">
                <a:solidFill>
                  <a:srgbClr val="990033"/>
                </a:solidFill>
                <a:latin typeface="HGP創英角ﾎﾟｯﾌﾟ体" panose="040B0A00000000000000" pitchFamily="50" charset="-128"/>
              </a:rPr>
              <a:t>（つまり人間の脳は生来、</a:t>
            </a:r>
            <a:r>
              <a:rPr lang="en-US" altLang="ja-JP" sz="2000" dirty="0" err="1">
                <a:solidFill>
                  <a:srgbClr val="990033"/>
                </a:solidFill>
                <a:latin typeface="HGP創英角ﾎﾟｯﾌﾟ体" panose="040B0A00000000000000" pitchFamily="50" charset="-128"/>
              </a:rPr>
              <a:t>ChatGPT</a:t>
            </a:r>
            <a:r>
              <a:rPr lang="ja-JP" altLang="en-US" sz="2000" dirty="0">
                <a:solidFill>
                  <a:srgbClr val="990033"/>
                </a:solidFill>
                <a:latin typeface="HGP創英角ﾎﾟｯﾌﾟ体" panose="040B0A00000000000000" pitchFamily="50" charset="-128"/>
              </a:rPr>
              <a:t>と同じ仕組みになっている）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FBCFDCD-CF0B-43E3-86CD-E7D76D32C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" y="3863975"/>
            <a:ext cx="22320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rgbClr val="003366"/>
                </a:solidFill>
                <a:ea typeface="HGP創英角ﾎﾟｯﾌﾟ体" panose="040B0A00000000000000" pitchFamily="50" charset="-128"/>
              </a:rPr>
              <a:t>皆が信じる世の空気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F6C23ED-795D-4A94-8A0F-4EB389214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3863975"/>
            <a:ext cx="25208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rgbClr val="003366"/>
                </a:solidFill>
                <a:ea typeface="HGP創英角ﾎﾟｯﾌﾟ体" panose="040B0A00000000000000" pitchFamily="50" charset="-128"/>
              </a:rPr>
              <a:t>“ユニーク”なものの見方</a:t>
            </a:r>
          </a:p>
        </p:txBody>
      </p:sp>
    </p:spTree>
    <p:extLst>
      <p:ext uri="{BB962C8B-B14F-4D97-AF65-F5344CB8AC3E}">
        <p14:creationId xmlns:p14="http://schemas.microsoft.com/office/powerpoint/2010/main" val="1051362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1" grpId="0"/>
      <p:bldP spid="12" grpId="0" animBg="1"/>
      <p:bldP spid="14" grpId="0" animBg="1"/>
      <p:bldP spid="13" grpId="0"/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C47BE3A-9966-4191-90A9-01249EBEA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509713"/>
            <a:ext cx="8804275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3">
            <a:extLst>
              <a:ext uri="{FF2B5EF4-FFF2-40B4-BE49-F238E27FC236}">
                <a16:creationId xmlns:a16="http://schemas.microsoft.com/office/drawing/2014/main" id="{866C9643-025F-4B72-8225-1D139FE05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144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430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2286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3429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4572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914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1371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でも世界は本当はこうなっている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ja-JP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- </a:t>
            </a:r>
            <a:r>
              <a:rPr lang="ja-JP" altLang="en-US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自他の意見に関係なく分かれる３つの区分</a:t>
            </a:r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1D020997-842D-4AD4-B08A-55AC1BE4B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4705350"/>
            <a:ext cx="1584325" cy="1747838"/>
          </a:xfrm>
          <a:prstGeom prst="downArrow">
            <a:avLst>
              <a:gd name="adj1" fmla="val 67213"/>
              <a:gd name="adj2" fmla="val 4995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ja-JP" sz="1600">
              <a:solidFill>
                <a:srgbClr val="990033"/>
              </a:solidFill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990033"/>
                </a:solidFill>
                <a:ea typeface="HGP創英角ﾎﾟｯﾌﾟ体" panose="040B0A00000000000000" pitchFamily="50" charset="-128"/>
              </a:rPr>
              <a:t>・反証なし</a:t>
            </a:r>
            <a:endParaRPr lang="en-US" altLang="ja-JP" sz="1600">
              <a:solidFill>
                <a:srgbClr val="990033"/>
              </a:solidFill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ja-JP" sz="800">
              <a:solidFill>
                <a:srgbClr val="990033"/>
              </a:solidFill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990033"/>
                </a:solidFill>
                <a:ea typeface="HGP創英角ﾎﾟｯﾌﾟ体" panose="040B0A00000000000000" pitchFamily="50" charset="-128"/>
              </a:rPr>
              <a:t>・論理的に</a:t>
            </a:r>
            <a:endParaRPr lang="en-US" altLang="ja-JP" sz="1600">
              <a:solidFill>
                <a:srgbClr val="990033"/>
              </a:solidFill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990033"/>
                </a:solidFill>
                <a:ea typeface="HGP創英角ﾎﾟｯﾌﾟ体" panose="040B0A00000000000000" pitchFamily="50" charset="-128"/>
              </a:rPr>
              <a:t>　整合</a:t>
            </a:r>
            <a:endParaRPr lang="en-US" altLang="ja-JP" sz="1600">
              <a:solidFill>
                <a:srgbClr val="990033"/>
              </a:solidFill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ja-JP" sz="800">
              <a:solidFill>
                <a:srgbClr val="990033"/>
              </a:solidFill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990033"/>
                </a:solidFill>
                <a:ea typeface="HGP創英角ﾎﾟｯﾌﾟ体" panose="040B0A00000000000000" pitchFamily="50" charset="-128"/>
              </a:rPr>
              <a:t>・実際に</a:t>
            </a:r>
            <a:endParaRPr lang="en-US" altLang="ja-JP" sz="1600">
              <a:solidFill>
                <a:srgbClr val="990033"/>
              </a:solidFill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990033"/>
                </a:solidFill>
                <a:ea typeface="HGP創英角ﾎﾟｯﾌﾟ体" panose="040B0A00000000000000" pitchFamily="50" charset="-128"/>
              </a:rPr>
              <a:t> そうなる</a:t>
            </a:r>
          </a:p>
        </p:txBody>
      </p:sp>
      <p:sp>
        <p:nvSpPr>
          <p:cNvPr id="8" name="矢印: 上 7">
            <a:extLst>
              <a:ext uri="{FF2B5EF4-FFF2-40B4-BE49-F238E27FC236}">
                <a16:creationId xmlns:a16="http://schemas.microsoft.com/office/drawing/2014/main" id="{103365D6-E4E3-4AF2-B467-8F0811F08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25" y="1628775"/>
            <a:ext cx="1558925" cy="1771650"/>
          </a:xfrm>
          <a:prstGeom prst="upArrow">
            <a:avLst>
              <a:gd name="adj1" fmla="val 69093"/>
              <a:gd name="adj2" fmla="val 5008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003366"/>
                </a:solidFill>
                <a:ea typeface="HGP創英角ﾎﾟｯﾌﾟ体" panose="040B0A00000000000000" pitchFamily="50" charset="-128"/>
              </a:rPr>
              <a:t>・反証あり</a:t>
            </a:r>
            <a:endParaRPr lang="en-US" altLang="ja-JP" sz="1600">
              <a:solidFill>
                <a:srgbClr val="003366"/>
              </a:solidFill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ja-JP" sz="800">
              <a:solidFill>
                <a:srgbClr val="003366"/>
              </a:solidFill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003366"/>
                </a:solidFill>
                <a:ea typeface="HGP創英角ﾎﾟｯﾌﾟ体" panose="040B0A00000000000000" pitchFamily="50" charset="-128"/>
              </a:rPr>
              <a:t>・論理的に</a:t>
            </a:r>
            <a:endParaRPr lang="en-US" altLang="ja-JP" sz="1600">
              <a:solidFill>
                <a:srgbClr val="003366"/>
              </a:solidFill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003366"/>
                </a:solidFill>
                <a:ea typeface="HGP創英角ﾎﾟｯﾌﾟ体" panose="040B0A00000000000000" pitchFamily="50" charset="-128"/>
              </a:rPr>
              <a:t>  不整合</a:t>
            </a:r>
            <a:endParaRPr lang="en-US" altLang="ja-JP" sz="1600">
              <a:solidFill>
                <a:srgbClr val="003366"/>
              </a:solidFill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ja-JP" sz="800">
              <a:solidFill>
                <a:srgbClr val="003366"/>
              </a:solidFill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003366"/>
                </a:solidFill>
                <a:ea typeface="HGP創英角ﾎﾟｯﾌﾟ体" panose="040B0A00000000000000" pitchFamily="50" charset="-128"/>
              </a:rPr>
              <a:t>・実際そう</a:t>
            </a:r>
            <a:endParaRPr lang="en-US" altLang="ja-JP" sz="1600">
              <a:solidFill>
                <a:srgbClr val="003366"/>
              </a:solidFill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003366"/>
                </a:solidFill>
                <a:ea typeface="HGP創英角ﾎﾟｯﾌﾟ体" panose="040B0A00000000000000" pitchFamily="50" charset="-128"/>
              </a:rPr>
              <a:t>　ならない</a:t>
            </a:r>
            <a:endParaRPr lang="en-US" altLang="ja-JP" sz="1600">
              <a:solidFill>
                <a:srgbClr val="003366"/>
              </a:solidFill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ja-JP" sz="1600">
              <a:solidFill>
                <a:srgbClr val="003366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36DB8E9-0313-4C1C-82AF-E13500379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8" y="3449638"/>
            <a:ext cx="1079500" cy="3603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ja-JP" altLang="en-US" sz="1600">
                <a:solidFill>
                  <a:srgbClr val="663300"/>
                </a:solidFill>
                <a:ea typeface="HGP創英角ﾎﾟｯﾌﾟ体" panose="040B0A00000000000000" pitchFamily="50" charset="-128"/>
              </a:rPr>
              <a:t>蓋然性低い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1F848CC-8336-4E9F-93D1-6607F22CA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1700213"/>
            <a:ext cx="66246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7200">
                <a:solidFill>
                  <a:srgbClr val="003366"/>
                </a:solidFill>
                <a:ea typeface="HGP創英角ﾎﾟｯﾌﾟ体" panose="040B0A00000000000000" pitchFamily="50" charset="-128"/>
              </a:rPr>
              <a:t>客観的に間違い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7C89CE-7E4E-4536-B757-CF9E249A8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5181600"/>
            <a:ext cx="66246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7200">
                <a:solidFill>
                  <a:srgbClr val="990033"/>
                </a:solidFill>
                <a:ea typeface="HGP創英角ﾎﾟｯﾌﾟ体" panose="040B0A00000000000000" pitchFamily="50" charset="-128"/>
              </a:rPr>
              <a:t>客観的に正しい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3867E8B-901A-4D48-9C52-B65434F91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3452813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7200" dirty="0">
                <a:solidFill>
                  <a:srgbClr val="663300"/>
                </a:solidFill>
                <a:ea typeface="HGP創英角ﾎﾟｯﾌﾟ体" panose="040B0A00000000000000" pitchFamily="50" charset="-128"/>
              </a:rPr>
              <a:t>よくわからない</a:t>
            </a:r>
            <a:r>
              <a:rPr lang="en-US" altLang="ja-JP" sz="7200" dirty="0">
                <a:solidFill>
                  <a:srgbClr val="663300"/>
                </a:solidFill>
                <a:ea typeface="HGP創英角ﾎﾟｯﾌﾟ体" panose="040B0A00000000000000" pitchFamily="50" charset="-128"/>
              </a:rPr>
              <a:t>…</a:t>
            </a:r>
            <a:endParaRPr lang="ja-JP" altLang="en-US" sz="7200" dirty="0">
              <a:solidFill>
                <a:srgbClr val="6633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0150019-AD41-4616-98D6-A75E4564B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75" y="3860800"/>
            <a:ext cx="1079500" cy="3603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663300"/>
                </a:solidFill>
                <a:ea typeface="HGP創英角ﾎﾟｯﾌﾟ体" panose="040B0A00000000000000" pitchFamily="50" charset="-128"/>
              </a:rPr>
              <a:t>真偽不明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A48D104-EEEC-4098-9FC4-87D433DB3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75" y="4276725"/>
            <a:ext cx="1079500" cy="3603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ja-JP" altLang="en-US" sz="1600">
                <a:solidFill>
                  <a:srgbClr val="663300"/>
                </a:solidFill>
                <a:ea typeface="HGP創英角ﾎﾟｯﾌﾟ体" panose="040B0A00000000000000" pitchFamily="50" charset="-128"/>
              </a:rPr>
              <a:t>蓋然性高い</a:t>
            </a:r>
          </a:p>
        </p:txBody>
      </p:sp>
    </p:spTree>
    <p:extLst>
      <p:ext uri="{BB962C8B-B14F-4D97-AF65-F5344CB8AC3E}">
        <p14:creationId xmlns:p14="http://schemas.microsoft.com/office/powerpoint/2010/main" val="2242217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/>
      <p:bldP spid="12" grpId="0"/>
      <p:bldP spid="13" grpId="0"/>
      <p:bldP spid="10" grpId="0" animBg="1"/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図 3">
            <a:extLst>
              <a:ext uri="{FF2B5EF4-FFF2-40B4-BE49-F238E27FC236}">
                <a16:creationId xmlns:a16="http://schemas.microsoft.com/office/drawing/2014/main" id="{068E3142-0341-47F4-9CD6-22AE7A0AE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509713"/>
            <a:ext cx="8804275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3">
            <a:extLst>
              <a:ext uri="{FF2B5EF4-FFF2-40B4-BE49-F238E27FC236}">
                <a16:creationId xmlns:a16="http://schemas.microsoft.com/office/drawing/2014/main" id="{CA0159BC-05DF-430D-839B-7AD9DD9C8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144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430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2286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3429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4572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914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1371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でも世界は本当はこうなっている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ja-JP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- </a:t>
            </a:r>
            <a:r>
              <a:rPr lang="ja-JP" altLang="en-US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「蓋然性」の高低を読む訓練をしないと一生間違う</a:t>
            </a:r>
          </a:p>
        </p:txBody>
      </p:sp>
      <p:sp>
        <p:nvSpPr>
          <p:cNvPr id="51204" name="矢印: 左右 14">
            <a:extLst>
              <a:ext uri="{FF2B5EF4-FFF2-40B4-BE49-F238E27FC236}">
                <a16:creationId xmlns:a16="http://schemas.microsoft.com/office/drawing/2014/main" id="{15EEEE43-78A0-4A04-AEC3-ED2CC35CA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3" y="1268685"/>
            <a:ext cx="3457575" cy="792163"/>
          </a:xfrm>
          <a:prstGeom prst="leftRightArrow">
            <a:avLst>
              <a:gd name="adj1" fmla="val 50000"/>
              <a:gd name="adj2" fmla="val 49992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CC0000"/>
                </a:solidFill>
                <a:ea typeface="HGP創英角ﾎﾟｯﾌﾟ体" panose="040B0A00000000000000" pitchFamily="50" charset="-128"/>
              </a:rPr>
              <a:t>全員の意見　　　大きな集団の意見</a:t>
            </a:r>
          </a:p>
        </p:txBody>
      </p:sp>
      <p:sp>
        <p:nvSpPr>
          <p:cNvPr id="51205" name="矢印: 左右 15">
            <a:extLst>
              <a:ext uri="{FF2B5EF4-FFF2-40B4-BE49-F238E27FC236}">
                <a16:creationId xmlns:a16="http://schemas.microsoft.com/office/drawing/2014/main" id="{5C1ACDD5-709C-44AF-B34D-772254E56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9388" y="1268760"/>
            <a:ext cx="3346450" cy="792162"/>
          </a:xfrm>
          <a:prstGeom prst="leftRightArrow">
            <a:avLst>
              <a:gd name="adj1" fmla="val 50000"/>
              <a:gd name="adj2" fmla="val 50009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CC0000"/>
                </a:solidFill>
                <a:ea typeface="HGP創英角ﾎﾟｯﾌﾟ体" panose="040B0A00000000000000" pitchFamily="50" charset="-128"/>
              </a:rPr>
              <a:t>少数集団の意見　　一個人の意見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B5266EF-30EE-49D7-B65A-1F0ECCE48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930971"/>
            <a:ext cx="31686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4800" dirty="0">
                <a:solidFill>
                  <a:srgbClr val="003366"/>
                </a:solidFill>
                <a:ea typeface="HGP創英角ﾎﾟｯﾌﾟ体" panose="040B0A00000000000000" pitchFamily="50" charset="-128"/>
              </a:rPr>
              <a:t>皆が思い　込む間違い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A0E0E91-5153-4D88-B3C7-55B94AB83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1930970"/>
            <a:ext cx="31686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4800" dirty="0">
                <a:solidFill>
                  <a:srgbClr val="003366"/>
                </a:solidFill>
                <a:ea typeface="HGP創英角ﾎﾟｯﾌﾟ体" panose="040B0A00000000000000" pitchFamily="50" charset="-128"/>
              </a:rPr>
              <a:t>少数が思い込む間違い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A58B888-3961-448D-BED2-ACFF39C4B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40275"/>
            <a:ext cx="31686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4800" dirty="0">
                <a:solidFill>
                  <a:srgbClr val="FF0000"/>
                </a:solidFill>
                <a:ea typeface="HGP創英角ﾎﾟｯﾌﾟ体" panose="040B0A00000000000000" pitchFamily="50" charset="-128"/>
              </a:rPr>
              <a:t>皆が認識　する事実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8CF29AA-0C01-4314-9DDE-75B043715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4724400"/>
            <a:ext cx="32400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ja-JP" altLang="en-US" sz="4800" dirty="0">
                <a:solidFill>
                  <a:srgbClr val="FF0000"/>
                </a:solidFill>
                <a:ea typeface="HGP創英角ﾎﾟｯﾌﾟ体" panose="040B0A00000000000000" pitchFamily="50" charset="-128"/>
              </a:rPr>
              <a:t>少数が認識する事実</a:t>
            </a:r>
          </a:p>
        </p:txBody>
      </p:sp>
      <p:sp>
        <p:nvSpPr>
          <p:cNvPr id="51210" name="矢印: 下 20">
            <a:extLst>
              <a:ext uri="{FF2B5EF4-FFF2-40B4-BE49-F238E27FC236}">
                <a16:creationId xmlns:a16="http://schemas.microsoft.com/office/drawing/2014/main" id="{911EF7B1-F2A4-4F33-9237-296FBAEFE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338" y="4705350"/>
            <a:ext cx="1582737" cy="1747838"/>
          </a:xfrm>
          <a:prstGeom prst="downArrow">
            <a:avLst>
              <a:gd name="adj1" fmla="val 67213"/>
              <a:gd name="adj2" fmla="val 5000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ja-JP" sz="1600">
              <a:solidFill>
                <a:srgbClr val="990033"/>
              </a:solidFill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990033"/>
                </a:solidFill>
                <a:ea typeface="HGP創英角ﾎﾟｯﾌﾟ体" panose="040B0A00000000000000" pitchFamily="50" charset="-128"/>
              </a:rPr>
              <a:t>・反証なし</a:t>
            </a:r>
            <a:endParaRPr lang="en-US" altLang="ja-JP" sz="1600">
              <a:solidFill>
                <a:srgbClr val="990033"/>
              </a:solidFill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ja-JP" sz="800">
              <a:solidFill>
                <a:srgbClr val="990033"/>
              </a:solidFill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990033"/>
                </a:solidFill>
                <a:ea typeface="HGP創英角ﾎﾟｯﾌﾟ体" panose="040B0A00000000000000" pitchFamily="50" charset="-128"/>
              </a:rPr>
              <a:t>・論理的に</a:t>
            </a:r>
            <a:endParaRPr lang="en-US" altLang="ja-JP" sz="1600">
              <a:solidFill>
                <a:srgbClr val="990033"/>
              </a:solidFill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990033"/>
                </a:solidFill>
                <a:ea typeface="HGP創英角ﾎﾟｯﾌﾟ体" panose="040B0A00000000000000" pitchFamily="50" charset="-128"/>
              </a:rPr>
              <a:t>　整合</a:t>
            </a:r>
            <a:endParaRPr lang="en-US" altLang="ja-JP" sz="1600">
              <a:solidFill>
                <a:srgbClr val="990033"/>
              </a:solidFill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ja-JP" sz="800">
              <a:solidFill>
                <a:srgbClr val="990033"/>
              </a:solidFill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990033"/>
                </a:solidFill>
                <a:ea typeface="HGP創英角ﾎﾟｯﾌﾟ体" panose="040B0A00000000000000" pitchFamily="50" charset="-128"/>
              </a:rPr>
              <a:t>・実際に</a:t>
            </a:r>
            <a:endParaRPr lang="en-US" altLang="ja-JP" sz="1600">
              <a:solidFill>
                <a:srgbClr val="990033"/>
              </a:solidFill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990033"/>
                </a:solidFill>
                <a:ea typeface="HGP創英角ﾎﾟｯﾌﾟ体" panose="040B0A00000000000000" pitchFamily="50" charset="-128"/>
              </a:rPr>
              <a:t> そうなる</a:t>
            </a:r>
          </a:p>
        </p:txBody>
      </p:sp>
      <p:sp>
        <p:nvSpPr>
          <p:cNvPr id="51211" name="矢印: 上 21">
            <a:extLst>
              <a:ext uri="{FF2B5EF4-FFF2-40B4-BE49-F238E27FC236}">
                <a16:creationId xmlns:a16="http://schemas.microsoft.com/office/drawing/2014/main" id="{6F4F0A98-72CB-45EF-92F0-D355ABF98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9688" y="1628775"/>
            <a:ext cx="1560512" cy="1771650"/>
          </a:xfrm>
          <a:prstGeom prst="upArrow">
            <a:avLst>
              <a:gd name="adj1" fmla="val 69093"/>
              <a:gd name="adj2" fmla="val 5003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003366"/>
                </a:solidFill>
                <a:ea typeface="HGP創英角ﾎﾟｯﾌﾟ体" panose="040B0A00000000000000" pitchFamily="50" charset="-128"/>
              </a:rPr>
              <a:t>・反証あり</a:t>
            </a:r>
            <a:endParaRPr lang="en-US" altLang="ja-JP" sz="1600">
              <a:solidFill>
                <a:srgbClr val="003366"/>
              </a:solidFill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ja-JP" sz="800">
              <a:solidFill>
                <a:srgbClr val="003366"/>
              </a:solidFill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003366"/>
                </a:solidFill>
                <a:ea typeface="HGP創英角ﾎﾟｯﾌﾟ体" panose="040B0A00000000000000" pitchFamily="50" charset="-128"/>
              </a:rPr>
              <a:t>・論理的に</a:t>
            </a:r>
            <a:endParaRPr lang="en-US" altLang="ja-JP" sz="1600">
              <a:solidFill>
                <a:srgbClr val="003366"/>
              </a:solidFill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003366"/>
                </a:solidFill>
                <a:ea typeface="HGP創英角ﾎﾟｯﾌﾟ体" panose="040B0A00000000000000" pitchFamily="50" charset="-128"/>
              </a:rPr>
              <a:t>  不整合</a:t>
            </a:r>
            <a:endParaRPr lang="en-US" altLang="ja-JP" sz="1600">
              <a:solidFill>
                <a:srgbClr val="003366"/>
              </a:solidFill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ja-JP" sz="800">
              <a:solidFill>
                <a:srgbClr val="003366"/>
              </a:solidFill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003366"/>
                </a:solidFill>
                <a:ea typeface="HGP創英角ﾎﾟｯﾌﾟ体" panose="040B0A00000000000000" pitchFamily="50" charset="-128"/>
              </a:rPr>
              <a:t>・実際そう</a:t>
            </a:r>
            <a:endParaRPr lang="en-US" altLang="ja-JP" sz="1600">
              <a:solidFill>
                <a:srgbClr val="003366"/>
              </a:solidFill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003366"/>
                </a:solidFill>
                <a:ea typeface="HGP創英角ﾎﾟｯﾌﾟ体" panose="040B0A00000000000000" pitchFamily="50" charset="-128"/>
              </a:rPr>
              <a:t>　ならない</a:t>
            </a:r>
            <a:endParaRPr lang="en-US" altLang="ja-JP" sz="1600">
              <a:solidFill>
                <a:srgbClr val="003366"/>
              </a:solidFill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ja-JP" sz="1600">
              <a:solidFill>
                <a:srgbClr val="003366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51212" name="正方形/長方形 22">
            <a:extLst>
              <a:ext uri="{FF2B5EF4-FFF2-40B4-BE49-F238E27FC236}">
                <a16:creationId xmlns:a16="http://schemas.microsoft.com/office/drawing/2014/main" id="{2D29CA73-1E7F-4CDF-A51B-3D7A5E8AB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0988" y="3449638"/>
            <a:ext cx="1079500" cy="3603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ja-JP" altLang="en-US" sz="1600">
                <a:solidFill>
                  <a:srgbClr val="663300"/>
                </a:solidFill>
                <a:ea typeface="HGP創英角ﾎﾟｯﾌﾟ体" panose="040B0A00000000000000" pitchFamily="50" charset="-128"/>
              </a:rPr>
              <a:t>蓋然性低い</a:t>
            </a:r>
          </a:p>
        </p:txBody>
      </p:sp>
      <p:sp>
        <p:nvSpPr>
          <p:cNvPr id="51213" name="正方形/長方形 23">
            <a:extLst>
              <a:ext uri="{FF2B5EF4-FFF2-40B4-BE49-F238E27FC236}">
                <a16:creationId xmlns:a16="http://schemas.microsoft.com/office/drawing/2014/main" id="{F21DBF41-12C0-48AB-95C9-5CC91C999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8925" y="3860800"/>
            <a:ext cx="1079500" cy="3603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rgbClr val="663300"/>
                </a:solidFill>
                <a:ea typeface="HGP創英角ﾎﾟｯﾌﾟ体" panose="040B0A00000000000000" pitchFamily="50" charset="-128"/>
              </a:rPr>
              <a:t>判定不能</a:t>
            </a:r>
          </a:p>
        </p:txBody>
      </p:sp>
      <p:sp>
        <p:nvSpPr>
          <p:cNvPr id="51214" name="正方形/長方形 24">
            <a:extLst>
              <a:ext uri="{FF2B5EF4-FFF2-40B4-BE49-F238E27FC236}">
                <a16:creationId xmlns:a16="http://schemas.microsoft.com/office/drawing/2014/main" id="{2FAB9B01-9BD8-41AE-9D39-367C43A73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8925" y="4276725"/>
            <a:ext cx="1079500" cy="3603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ja-JP" altLang="en-US" sz="1600">
                <a:solidFill>
                  <a:srgbClr val="663300"/>
                </a:solidFill>
                <a:ea typeface="HGP創英角ﾎﾟｯﾌﾟ体" panose="040B0A00000000000000" pitchFamily="50" charset="-128"/>
              </a:rPr>
              <a:t>蓋然性高い</a:t>
            </a:r>
          </a:p>
        </p:txBody>
      </p:sp>
      <p:sp>
        <p:nvSpPr>
          <p:cNvPr id="2" name="爆発: 14 pt 1">
            <a:extLst>
              <a:ext uri="{FF2B5EF4-FFF2-40B4-BE49-F238E27FC236}">
                <a16:creationId xmlns:a16="http://schemas.microsoft.com/office/drawing/2014/main" id="{3367EF6B-CBA0-41CE-ADCA-7746E2145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8093" y="3251488"/>
            <a:ext cx="1895252" cy="647700"/>
          </a:xfrm>
          <a:prstGeom prst="irregularSeal2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rgbClr val="006600"/>
                </a:solidFill>
                <a:ea typeface="HGP創英角ﾎﾟｯﾌﾟ体" panose="040B0A00000000000000" pitchFamily="50" charset="-128"/>
              </a:rPr>
              <a:t>要注意！</a:t>
            </a:r>
          </a:p>
        </p:txBody>
      </p:sp>
      <p:sp>
        <p:nvSpPr>
          <p:cNvPr id="26" name="爆発: 14 pt 25">
            <a:extLst>
              <a:ext uri="{FF2B5EF4-FFF2-40B4-BE49-F238E27FC236}">
                <a16:creationId xmlns:a16="http://schemas.microsoft.com/office/drawing/2014/main" id="{B3895517-DBCD-44D7-8DA2-936DAF603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016" y="5876056"/>
            <a:ext cx="2160588" cy="649288"/>
          </a:xfrm>
          <a:prstGeom prst="irregularSeal2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006600"/>
                </a:solidFill>
                <a:ea typeface="HGP創英角ﾎﾟｯﾌﾟ体" panose="040B0A00000000000000" pitchFamily="50" charset="-128"/>
              </a:rPr>
              <a:t>要注目！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B8F489E-0323-5B1E-3522-C18DE9D71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3789040"/>
            <a:ext cx="31683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3600" dirty="0">
                <a:solidFill>
                  <a:srgbClr val="663300"/>
                </a:solidFill>
                <a:ea typeface="HGP創英角ﾎﾟｯﾌﾟ体" panose="040B0A00000000000000" pitchFamily="50" charset="-128"/>
              </a:rPr>
              <a:t>真偽不明の話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B5A87F9-46B3-D5E0-039E-09BD3A5A8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04" y="3725499"/>
            <a:ext cx="31683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3600" dirty="0">
                <a:solidFill>
                  <a:srgbClr val="663300"/>
                </a:solidFill>
                <a:ea typeface="HGP創英角ﾎﾟｯﾌﾟ体" panose="040B0A00000000000000" pitchFamily="50" charset="-128"/>
              </a:rPr>
              <a:t>真偽不明の話</a:t>
            </a:r>
          </a:p>
        </p:txBody>
      </p:sp>
    </p:spTree>
    <p:extLst>
      <p:ext uri="{BB962C8B-B14F-4D97-AF65-F5344CB8AC3E}">
        <p14:creationId xmlns:p14="http://schemas.microsoft.com/office/powerpoint/2010/main" val="1261042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" grpId="0" animBg="1"/>
      <p:bldP spid="26" grpId="0" animBg="1"/>
      <p:bldP spid="3" grpId="0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図 3">
            <a:extLst>
              <a:ext uri="{FF2B5EF4-FFF2-40B4-BE49-F238E27FC236}">
                <a16:creationId xmlns:a16="http://schemas.microsoft.com/office/drawing/2014/main" id="{068E3142-0341-47F4-9CD6-22AE7A0AE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509713"/>
            <a:ext cx="8804275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3">
            <a:extLst>
              <a:ext uri="{FF2B5EF4-FFF2-40B4-BE49-F238E27FC236}">
                <a16:creationId xmlns:a16="http://schemas.microsoft.com/office/drawing/2014/main" id="{CA0159BC-05DF-430D-839B-7AD9DD9C8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144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430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2286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3429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4572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914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1371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でも世界は本当はこうなっている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ja-JP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- </a:t>
            </a:r>
            <a:r>
              <a:rPr lang="ja-JP" altLang="en-US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「蓋然性」の高低を読む訓練をしないと一生間違う</a:t>
            </a:r>
          </a:p>
        </p:txBody>
      </p:sp>
      <p:sp>
        <p:nvSpPr>
          <p:cNvPr id="51204" name="矢印: 左右 14">
            <a:extLst>
              <a:ext uri="{FF2B5EF4-FFF2-40B4-BE49-F238E27FC236}">
                <a16:creationId xmlns:a16="http://schemas.microsoft.com/office/drawing/2014/main" id="{15EEEE43-78A0-4A04-AEC3-ED2CC35CA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3" y="1268685"/>
            <a:ext cx="3457575" cy="792163"/>
          </a:xfrm>
          <a:prstGeom prst="leftRightArrow">
            <a:avLst>
              <a:gd name="adj1" fmla="val 50000"/>
              <a:gd name="adj2" fmla="val 49992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CC0000"/>
                </a:solidFill>
                <a:ea typeface="HGP創英角ﾎﾟｯﾌﾟ体" panose="040B0A00000000000000" pitchFamily="50" charset="-128"/>
              </a:rPr>
              <a:t>全員の意見　　　大きな集団の意見</a:t>
            </a:r>
          </a:p>
        </p:txBody>
      </p:sp>
      <p:sp>
        <p:nvSpPr>
          <p:cNvPr id="51205" name="矢印: 左右 15">
            <a:extLst>
              <a:ext uri="{FF2B5EF4-FFF2-40B4-BE49-F238E27FC236}">
                <a16:creationId xmlns:a16="http://schemas.microsoft.com/office/drawing/2014/main" id="{5C1ACDD5-709C-44AF-B34D-772254E56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9388" y="1268760"/>
            <a:ext cx="3346450" cy="792162"/>
          </a:xfrm>
          <a:prstGeom prst="leftRightArrow">
            <a:avLst>
              <a:gd name="adj1" fmla="val 50000"/>
              <a:gd name="adj2" fmla="val 50009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CC0000"/>
                </a:solidFill>
                <a:ea typeface="HGP創英角ﾎﾟｯﾌﾟ体" panose="040B0A00000000000000" pitchFamily="50" charset="-128"/>
              </a:rPr>
              <a:t>少数集団の意見　　一個人の意見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B5266EF-30EE-49D7-B65A-1F0ECCE48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930971"/>
            <a:ext cx="31686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4800" dirty="0">
                <a:solidFill>
                  <a:srgbClr val="003366"/>
                </a:solidFill>
                <a:ea typeface="HGP創英角ﾎﾟｯﾌﾟ体" panose="040B0A00000000000000" pitchFamily="50" charset="-128"/>
              </a:rPr>
              <a:t>皆が思い　込む間違い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A0E0E91-5153-4D88-B3C7-55B94AB83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1930970"/>
            <a:ext cx="31686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4800" dirty="0">
                <a:solidFill>
                  <a:srgbClr val="003366"/>
                </a:solidFill>
                <a:ea typeface="HGP創英角ﾎﾟｯﾌﾟ体" panose="040B0A00000000000000" pitchFamily="50" charset="-128"/>
              </a:rPr>
              <a:t>少数が思い込む間違い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A58B888-3961-448D-BED2-ACFF39C4B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40275"/>
            <a:ext cx="31686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4800" dirty="0">
                <a:solidFill>
                  <a:srgbClr val="FF0000"/>
                </a:solidFill>
                <a:ea typeface="HGP創英角ﾎﾟｯﾌﾟ体" panose="040B0A00000000000000" pitchFamily="50" charset="-128"/>
              </a:rPr>
              <a:t>皆が認識　する事実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8CF29AA-0C01-4314-9DDE-75B043715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4724400"/>
            <a:ext cx="32400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ja-JP" altLang="en-US" sz="4800" dirty="0">
                <a:solidFill>
                  <a:srgbClr val="FF0000"/>
                </a:solidFill>
                <a:ea typeface="HGP創英角ﾎﾟｯﾌﾟ体" panose="040B0A00000000000000" pitchFamily="50" charset="-128"/>
              </a:rPr>
              <a:t>少数が認識する事実</a:t>
            </a:r>
          </a:p>
        </p:txBody>
      </p:sp>
      <p:sp>
        <p:nvSpPr>
          <p:cNvPr id="51210" name="矢印: 下 20">
            <a:extLst>
              <a:ext uri="{FF2B5EF4-FFF2-40B4-BE49-F238E27FC236}">
                <a16:creationId xmlns:a16="http://schemas.microsoft.com/office/drawing/2014/main" id="{911EF7B1-F2A4-4F33-9237-296FBAEFE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338" y="4705350"/>
            <a:ext cx="1582737" cy="1747838"/>
          </a:xfrm>
          <a:prstGeom prst="downArrow">
            <a:avLst>
              <a:gd name="adj1" fmla="val 67213"/>
              <a:gd name="adj2" fmla="val 5000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ja-JP" sz="1600">
              <a:solidFill>
                <a:srgbClr val="990033"/>
              </a:solidFill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990033"/>
                </a:solidFill>
                <a:ea typeface="HGP創英角ﾎﾟｯﾌﾟ体" panose="040B0A00000000000000" pitchFamily="50" charset="-128"/>
              </a:rPr>
              <a:t>・反証なし</a:t>
            </a:r>
            <a:endParaRPr lang="en-US" altLang="ja-JP" sz="1600">
              <a:solidFill>
                <a:srgbClr val="990033"/>
              </a:solidFill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ja-JP" sz="800">
              <a:solidFill>
                <a:srgbClr val="990033"/>
              </a:solidFill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990033"/>
                </a:solidFill>
                <a:ea typeface="HGP創英角ﾎﾟｯﾌﾟ体" panose="040B0A00000000000000" pitchFamily="50" charset="-128"/>
              </a:rPr>
              <a:t>・論理的に</a:t>
            </a:r>
            <a:endParaRPr lang="en-US" altLang="ja-JP" sz="1600">
              <a:solidFill>
                <a:srgbClr val="990033"/>
              </a:solidFill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990033"/>
                </a:solidFill>
                <a:ea typeface="HGP創英角ﾎﾟｯﾌﾟ体" panose="040B0A00000000000000" pitchFamily="50" charset="-128"/>
              </a:rPr>
              <a:t>　整合</a:t>
            </a:r>
            <a:endParaRPr lang="en-US" altLang="ja-JP" sz="1600">
              <a:solidFill>
                <a:srgbClr val="990033"/>
              </a:solidFill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ja-JP" sz="800">
              <a:solidFill>
                <a:srgbClr val="990033"/>
              </a:solidFill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990033"/>
                </a:solidFill>
                <a:ea typeface="HGP創英角ﾎﾟｯﾌﾟ体" panose="040B0A00000000000000" pitchFamily="50" charset="-128"/>
              </a:rPr>
              <a:t>・実際に</a:t>
            </a:r>
            <a:endParaRPr lang="en-US" altLang="ja-JP" sz="1600">
              <a:solidFill>
                <a:srgbClr val="990033"/>
              </a:solidFill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990033"/>
                </a:solidFill>
                <a:ea typeface="HGP創英角ﾎﾟｯﾌﾟ体" panose="040B0A00000000000000" pitchFamily="50" charset="-128"/>
              </a:rPr>
              <a:t> そうなる</a:t>
            </a:r>
          </a:p>
        </p:txBody>
      </p:sp>
      <p:sp>
        <p:nvSpPr>
          <p:cNvPr id="51211" name="矢印: 上 21">
            <a:extLst>
              <a:ext uri="{FF2B5EF4-FFF2-40B4-BE49-F238E27FC236}">
                <a16:creationId xmlns:a16="http://schemas.microsoft.com/office/drawing/2014/main" id="{6F4F0A98-72CB-45EF-92F0-D355ABF98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9688" y="1628775"/>
            <a:ext cx="1560512" cy="1771650"/>
          </a:xfrm>
          <a:prstGeom prst="upArrow">
            <a:avLst>
              <a:gd name="adj1" fmla="val 69093"/>
              <a:gd name="adj2" fmla="val 5003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003366"/>
                </a:solidFill>
                <a:ea typeface="HGP創英角ﾎﾟｯﾌﾟ体" panose="040B0A00000000000000" pitchFamily="50" charset="-128"/>
              </a:rPr>
              <a:t>・反証あり</a:t>
            </a:r>
            <a:endParaRPr lang="en-US" altLang="ja-JP" sz="1600">
              <a:solidFill>
                <a:srgbClr val="003366"/>
              </a:solidFill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ja-JP" sz="800">
              <a:solidFill>
                <a:srgbClr val="003366"/>
              </a:solidFill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003366"/>
                </a:solidFill>
                <a:ea typeface="HGP創英角ﾎﾟｯﾌﾟ体" panose="040B0A00000000000000" pitchFamily="50" charset="-128"/>
              </a:rPr>
              <a:t>・論理的に</a:t>
            </a:r>
            <a:endParaRPr lang="en-US" altLang="ja-JP" sz="1600">
              <a:solidFill>
                <a:srgbClr val="003366"/>
              </a:solidFill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003366"/>
                </a:solidFill>
                <a:ea typeface="HGP創英角ﾎﾟｯﾌﾟ体" panose="040B0A00000000000000" pitchFamily="50" charset="-128"/>
              </a:rPr>
              <a:t>  不整合</a:t>
            </a:r>
            <a:endParaRPr lang="en-US" altLang="ja-JP" sz="1600">
              <a:solidFill>
                <a:srgbClr val="003366"/>
              </a:solidFill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ja-JP" sz="800">
              <a:solidFill>
                <a:srgbClr val="003366"/>
              </a:solidFill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003366"/>
                </a:solidFill>
                <a:ea typeface="HGP創英角ﾎﾟｯﾌﾟ体" panose="040B0A00000000000000" pitchFamily="50" charset="-128"/>
              </a:rPr>
              <a:t>・実際そう</a:t>
            </a:r>
            <a:endParaRPr lang="en-US" altLang="ja-JP" sz="1600">
              <a:solidFill>
                <a:srgbClr val="003366"/>
              </a:solidFill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003366"/>
                </a:solidFill>
                <a:ea typeface="HGP創英角ﾎﾟｯﾌﾟ体" panose="040B0A00000000000000" pitchFamily="50" charset="-128"/>
              </a:rPr>
              <a:t>　ならない</a:t>
            </a:r>
            <a:endParaRPr lang="en-US" altLang="ja-JP" sz="1600">
              <a:solidFill>
                <a:srgbClr val="003366"/>
              </a:solidFill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ja-JP" sz="1600">
              <a:solidFill>
                <a:srgbClr val="003366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51212" name="正方形/長方形 22">
            <a:extLst>
              <a:ext uri="{FF2B5EF4-FFF2-40B4-BE49-F238E27FC236}">
                <a16:creationId xmlns:a16="http://schemas.microsoft.com/office/drawing/2014/main" id="{2D29CA73-1E7F-4CDF-A51B-3D7A5E8AB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0988" y="3449638"/>
            <a:ext cx="1079500" cy="3603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ja-JP" altLang="en-US" sz="1600">
                <a:solidFill>
                  <a:srgbClr val="663300"/>
                </a:solidFill>
                <a:ea typeface="HGP創英角ﾎﾟｯﾌﾟ体" panose="040B0A00000000000000" pitchFamily="50" charset="-128"/>
              </a:rPr>
              <a:t>蓋然性低い</a:t>
            </a:r>
          </a:p>
        </p:txBody>
      </p:sp>
      <p:sp>
        <p:nvSpPr>
          <p:cNvPr id="51213" name="正方形/長方形 23">
            <a:extLst>
              <a:ext uri="{FF2B5EF4-FFF2-40B4-BE49-F238E27FC236}">
                <a16:creationId xmlns:a16="http://schemas.microsoft.com/office/drawing/2014/main" id="{F21DBF41-12C0-48AB-95C9-5CC91C999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8925" y="3860800"/>
            <a:ext cx="1079500" cy="3603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rgbClr val="663300"/>
                </a:solidFill>
                <a:ea typeface="HGP創英角ﾎﾟｯﾌﾟ体" panose="040B0A00000000000000" pitchFamily="50" charset="-128"/>
              </a:rPr>
              <a:t>判定不能</a:t>
            </a:r>
          </a:p>
        </p:txBody>
      </p:sp>
      <p:sp>
        <p:nvSpPr>
          <p:cNvPr id="51214" name="正方形/長方形 24">
            <a:extLst>
              <a:ext uri="{FF2B5EF4-FFF2-40B4-BE49-F238E27FC236}">
                <a16:creationId xmlns:a16="http://schemas.microsoft.com/office/drawing/2014/main" id="{2FAB9B01-9BD8-41AE-9D39-367C43A73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8925" y="4276725"/>
            <a:ext cx="1079500" cy="3603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ja-JP" altLang="en-US" sz="1600">
                <a:solidFill>
                  <a:srgbClr val="663300"/>
                </a:solidFill>
                <a:ea typeface="HGP創英角ﾎﾟｯﾌﾟ体" panose="040B0A00000000000000" pitchFamily="50" charset="-128"/>
              </a:rPr>
              <a:t>蓋然性高い</a:t>
            </a:r>
          </a:p>
        </p:txBody>
      </p:sp>
      <p:sp>
        <p:nvSpPr>
          <p:cNvPr id="2" name="爆発: 14 pt 1">
            <a:extLst>
              <a:ext uri="{FF2B5EF4-FFF2-40B4-BE49-F238E27FC236}">
                <a16:creationId xmlns:a16="http://schemas.microsoft.com/office/drawing/2014/main" id="{3367EF6B-CBA0-41CE-ADCA-7746E2145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8093" y="3251488"/>
            <a:ext cx="1895252" cy="647700"/>
          </a:xfrm>
          <a:prstGeom prst="irregularSeal2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rgbClr val="006600"/>
                </a:solidFill>
                <a:ea typeface="HGP創英角ﾎﾟｯﾌﾟ体" panose="040B0A00000000000000" pitchFamily="50" charset="-128"/>
              </a:rPr>
              <a:t>要注意！</a:t>
            </a:r>
          </a:p>
        </p:txBody>
      </p:sp>
      <p:sp>
        <p:nvSpPr>
          <p:cNvPr id="26" name="爆発: 14 pt 25">
            <a:extLst>
              <a:ext uri="{FF2B5EF4-FFF2-40B4-BE49-F238E27FC236}">
                <a16:creationId xmlns:a16="http://schemas.microsoft.com/office/drawing/2014/main" id="{B3895517-DBCD-44D7-8DA2-936DAF603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016" y="5876056"/>
            <a:ext cx="2160588" cy="649288"/>
          </a:xfrm>
          <a:prstGeom prst="irregularSeal2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006600"/>
                </a:solidFill>
                <a:ea typeface="HGP創英角ﾎﾟｯﾌﾟ体" panose="040B0A00000000000000" pitchFamily="50" charset="-128"/>
              </a:rPr>
              <a:t>要注目！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B8F489E-0323-5B1E-3522-C18DE9D71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3789040"/>
            <a:ext cx="31683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3600" dirty="0">
                <a:solidFill>
                  <a:srgbClr val="663300"/>
                </a:solidFill>
                <a:ea typeface="HGP創英角ﾎﾟｯﾌﾟ体" panose="040B0A00000000000000" pitchFamily="50" charset="-128"/>
              </a:rPr>
              <a:t>真偽不明の話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B5A87F9-46B3-D5E0-039E-09BD3A5A8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04" y="3725499"/>
            <a:ext cx="31683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3600" dirty="0">
                <a:solidFill>
                  <a:srgbClr val="663300"/>
                </a:solidFill>
                <a:ea typeface="HGP創英角ﾎﾟｯﾌﾟ体" panose="040B0A00000000000000" pitchFamily="50" charset="-128"/>
              </a:rPr>
              <a:t>真偽不明の話</a:t>
            </a:r>
          </a:p>
        </p:txBody>
      </p:sp>
      <p:sp>
        <p:nvSpPr>
          <p:cNvPr id="5" name="AutoShape 26">
            <a:extLst>
              <a:ext uri="{FF2B5EF4-FFF2-40B4-BE49-F238E27FC236}">
                <a16:creationId xmlns:a16="http://schemas.microsoft.com/office/drawing/2014/main" id="{7F527897-2F95-1FD4-5A20-1FA8C56BE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42" y="44624"/>
            <a:ext cx="8912954" cy="6669360"/>
          </a:xfrm>
          <a:prstGeom prst="star24">
            <a:avLst>
              <a:gd name="adj" fmla="val 46787"/>
            </a:avLst>
          </a:prstGeom>
          <a:solidFill>
            <a:srgbClr val="FFFFCC"/>
          </a:solidFill>
          <a:ln w="762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8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「何が事実かなんて</a:t>
            </a:r>
            <a:endParaRPr lang="en-US" altLang="ja-JP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わからない」というのは大間違い。</a:t>
            </a:r>
            <a:endParaRPr lang="en-US" altLang="ja-JP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ja-JP" altLang="en-US" sz="4000" dirty="0">
                <a:solidFill>
                  <a:srgbClr val="A5002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多くは「判断保留」事項だが、</a:t>
            </a:r>
            <a:endParaRPr lang="en-US" altLang="ja-JP" sz="4000" dirty="0">
              <a:solidFill>
                <a:srgbClr val="A5002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A5002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正確に判断できる事実</a:t>
            </a:r>
            <a:r>
              <a:rPr lang="en-US" altLang="ja-JP" sz="4000" dirty="0">
                <a:solidFill>
                  <a:srgbClr val="A5002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/</a:t>
            </a:r>
            <a:r>
              <a:rPr lang="ja-JP" altLang="en-US" sz="4000" dirty="0">
                <a:solidFill>
                  <a:srgbClr val="A5002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誤りもある。</a:t>
            </a:r>
            <a:endParaRPr lang="en-US" altLang="ja-JP" sz="4000" dirty="0">
              <a:solidFill>
                <a:srgbClr val="A5002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ja-JP" altLang="en-US" sz="4800" dirty="0">
                <a:solidFill>
                  <a:srgbClr val="CC00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事実の認識は「雪道の運転」</a:t>
            </a:r>
            <a:endParaRPr lang="en-US" altLang="ja-JP" sz="4800" dirty="0">
              <a:solidFill>
                <a:srgbClr val="CC0066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44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基本技術</a:t>
            </a:r>
            <a:r>
              <a:rPr lang="en-US" altLang="ja-JP" sz="44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+</a:t>
            </a:r>
            <a:r>
              <a:rPr lang="ja-JP" altLang="en-US" sz="44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雪道への慣れ</a:t>
            </a:r>
            <a:r>
              <a:rPr lang="ja-JP" altLang="en-US" sz="10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44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が必要</a:t>
            </a:r>
            <a:endParaRPr lang="en-US" altLang="ja-JP" sz="4400" dirty="0">
              <a:solidFill>
                <a:srgbClr val="7030A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8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CC00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慣れていても</a:t>
            </a:r>
            <a:r>
              <a:rPr lang="ja-JP" altLang="en-US" sz="4400" dirty="0">
                <a:solidFill>
                  <a:srgbClr val="CC00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一瞬の油断で事故に</a:t>
            </a:r>
            <a:endParaRPr lang="en-US" altLang="ja-JP" sz="4400" dirty="0">
              <a:solidFill>
                <a:srgbClr val="CC0066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暗記は無用。スリップした経験が必要。</a:t>
            </a:r>
            <a:endParaRPr lang="en-US" altLang="ja-JP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後から振り返って</a:t>
            </a:r>
            <a:r>
              <a:rPr lang="en-US" altLang="ja-JP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､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間違いを自覚し、</a:t>
            </a:r>
            <a:endParaRPr lang="en-US" altLang="ja-JP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反省を繰り返せば、習熟へ。</a:t>
            </a:r>
            <a:endParaRPr lang="en-US" altLang="ja-JP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buFontTx/>
              <a:buNone/>
            </a:pPr>
            <a:endParaRPr lang="en-US" altLang="ja-JP" sz="18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8414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" grpId="0" animBg="1"/>
      <p:bldP spid="26" grpId="0" animBg="1"/>
      <p:bldP spid="3" grpId="0"/>
      <p:bldP spid="4" grpId="0"/>
      <p:bldP spid="5" grpId="0" build="p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43" name="Text Box 3">
            <a:extLst>
              <a:ext uri="{FF2B5EF4-FFF2-40B4-BE49-F238E27FC236}">
                <a16:creationId xmlns:a16="http://schemas.microsoft.com/office/drawing/2014/main" id="{B6294455-3018-40A5-89B8-C1F6EC3EC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545461"/>
            <a:ext cx="8820472" cy="507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農業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林業</a:t>
            </a:r>
            <a:endParaRPr lang="en-US" altLang="ja-JP" sz="5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漁業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 製造業（工業）</a:t>
            </a:r>
            <a:endParaRPr lang="en-US" altLang="ja-JP" sz="5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 小売・サービス業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  </a:t>
            </a:r>
            <a:r>
              <a:rPr lang="en-US" altLang="ja-JP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日本人向けの</a:t>
            </a:r>
            <a:r>
              <a:rPr lang="en-US" altLang="ja-JP" sz="4000" dirty="0" err="1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BtoC</a:t>
            </a:r>
            <a:r>
              <a:rPr lang="en-US" altLang="ja-JP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endParaRPr lang="en-US" altLang="ja-JP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D4D79601-67AB-4CF4-95B5-C172956B87B6}"/>
              </a:ext>
            </a:extLst>
          </p:cNvPr>
          <p:cNvSpPr/>
          <p:nvPr/>
        </p:nvSpPr>
        <p:spPr bwMode="auto">
          <a:xfrm>
            <a:off x="354709" y="2548126"/>
            <a:ext cx="663732" cy="638133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B00A2F-DE4F-4FD5-92EF-23D9DD1D86B5}"/>
              </a:ext>
            </a:extLst>
          </p:cNvPr>
          <p:cNvSpPr txBox="1"/>
          <p:nvPr/>
        </p:nvSpPr>
        <p:spPr>
          <a:xfrm>
            <a:off x="258420" y="5200539"/>
            <a:ext cx="907530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67B2E73-E3A5-4E89-923C-5C9C9C0F01BF}"/>
              </a:ext>
            </a:extLst>
          </p:cNvPr>
          <p:cNvSpPr txBox="1"/>
          <p:nvPr/>
        </p:nvSpPr>
        <p:spPr>
          <a:xfrm>
            <a:off x="258420" y="3402430"/>
            <a:ext cx="907530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E332F278-1ACB-1AED-AD32-C7D227CEC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168" y="1525579"/>
            <a:ext cx="2771800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１０％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600"/>
              </a:spcBef>
              <a:buFontTx/>
              <a:buNone/>
            </a:pP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１３％</a:t>
            </a:r>
            <a:endParaRPr lang="en-US" altLang="ja-JP" sz="5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6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△１０％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600"/>
              </a:spcBef>
              <a:buFontTx/>
              <a:buNone/>
            </a:pP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１２％</a:t>
            </a:r>
            <a:endParaRPr lang="en-US" altLang="ja-JP" sz="5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6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△０</a:t>
            </a:r>
            <a:r>
              <a:rPr lang="en-US" altLang="ja-JP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.2</a:t>
            </a: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  <a:endParaRPr lang="en-US" altLang="ja-JP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2912192E-ACB6-E859-33EE-4029F4360991}"/>
              </a:ext>
            </a:extLst>
          </p:cNvPr>
          <p:cNvSpPr/>
          <p:nvPr/>
        </p:nvSpPr>
        <p:spPr bwMode="auto">
          <a:xfrm>
            <a:off x="4499992" y="3068958"/>
            <a:ext cx="2016224" cy="576066"/>
          </a:xfrm>
          <a:prstGeom prst="wedgeRoundRectCallout">
            <a:avLst>
              <a:gd name="adj1" fmla="val 57108"/>
              <a:gd name="adj2" fmla="val 3240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800" dirty="0">
                <a:solidFill>
                  <a:srgbClr val="000066"/>
                </a:solidFill>
                <a:latin typeface="HGP創英角ﾎﾟｯﾌﾟ体" panose="040B0A00000000000000" pitchFamily="50" charset="-128"/>
              </a:rPr>
              <a:t>乱獲や気候変動</a:t>
            </a:r>
            <a:endParaRPr lang="en-US" altLang="ja-JP" sz="1800" dirty="0">
              <a:solidFill>
                <a:srgbClr val="000066"/>
              </a:solidFill>
              <a:latin typeface="HGP創英角ﾎﾟｯﾌﾟ体" panose="040B0A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8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HGP創英角ﾎﾟｯﾌﾟ体" panose="040B0A00000000000000" pitchFamily="50" charset="-128"/>
              </a:rPr>
              <a:t>で漁業資源が減少</a:t>
            </a: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BE692E6C-3B16-EC2E-9D2F-FD95BB900D67}"/>
              </a:ext>
            </a:extLst>
          </p:cNvPr>
          <p:cNvSpPr/>
          <p:nvPr/>
        </p:nvSpPr>
        <p:spPr bwMode="auto">
          <a:xfrm>
            <a:off x="6085185" y="5883158"/>
            <a:ext cx="2879303" cy="858210"/>
          </a:xfrm>
          <a:prstGeom prst="wedgeRoundRectCallout">
            <a:avLst>
              <a:gd name="adj1" fmla="val 14674"/>
              <a:gd name="adj2" fmla="val -59107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ja-JP" altLang="en-US" sz="1800" dirty="0">
                <a:solidFill>
                  <a:srgbClr val="000066"/>
                </a:solidFill>
                <a:latin typeface="HGP創英角ﾎﾟｯﾌﾟ体" panose="040B0A00000000000000" pitchFamily="50" charset="-128"/>
              </a:rPr>
              <a:t>大都市のオフィスワーカーは</a:t>
            </a:r>
            <a:endParaRPr lang="en-US" altLang="ja-JP" sz="1800" dirty="0">
              <a:solidFill>
                <a:srgbClr val="000066"/>
              </a:solidFill>
              <a:latin typeface="HGP創英角ﾎﾟｯﾌﾟ体" panose="040B0A00000000000000" pitchFamily="50" charset="-128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ja-JP" altLang="en-US" sz="1800" dirty="0">
                <a:solidFill>
                  <a:srgbClr val="000066"/>
                </a:solidFill>
                <a:latin typeface="HGP創英角ﾎﾟｯﾌﾟ体" panose="040B0A00000000000000" pitchFamily="50" charset="-128"/>
              </a:rPr>
              <a:t>伸びない国内消費を巡って</a:t>
            </a:r>
            <a:endParaRPr lang="en-US" altLang="ja-JP" sz="1800" dirty="0">
              <a:solidFill>
                <a:srgbClr val="000066"/>
              </a:solidFill>
              <a:latin typeface="HGP創英角ﾎﾟｯﾌﾟ体" panose="040B0A00000000000000" pitchFamily="50" charset="-128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ja-JP" altLang="en-US" sz="1800" dirty="0">
                <a:solidFill>
                  <a:srgbClr val="000066"/>
                </a:solidFill>
                <a:latin typeface="HGP創英角ﾎﾟｯﾌﾟ体" panose="040B0A00000000000000" pitchFamily="50" charset="-128"/>
              </a:rPr>
              <a:t>消耗戦を続け、疲弊している</a:t>
            </a: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A88F6FA3-DA43-1116-652D-706ADB78A1EC}"/>
              </a:ext>
            </a:extLst>
          </p:cNvPr>
          <p:cNvSpPr/>
          <p:nvPr/>
        </p:nvSpPr>
        <p:spPr bwMode="auto">
          <a:xfrm>
            <a:off x="5364093" y="4359214"/>
            <a:ext cx="1872203" cy="576066"/>
          </a:xfrm>
          <a:prstGeom prst="wedgeRoundRectCallout">
            <a:avLst>
              <a:gd name="adj1" fmla="val 52570"/>
              <a:gd name="adj2" fmla="val -1834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800" dirty="0">
                <a:solidFill>
                  <a:srgbClr val="000066"/>
                </a:solidFill>
                <a:latin typeface="HGP創英角ﾎﾟｯﾌﾟ体" panose="040B0A00000000000000" pitchFamily="50" charset="-128"/>
              </a:rPr>
              <a:t>2009</a:t>
            </a:r>
            <a:r>
              <a:rPr lang="ja-JP" altLang="en-US" sz="1800" dirty="0">
                <a:solidFill>
                  <a:srgbClr val="000066"/>
                </a:solidFill>
                <a:latin typeface="HGP創英角ﾎﾟｯﾌﾟ体" panose="040B0A00000000000000" pitchFamily="50" charset="-128"/>
              </a:rPr>
              <a:t>年のリーマン</a:t>
            </a:r>
            <a:endParaRPr lang="en-US" altLang="ja-JP" sz="1800" dirty="0">
              <a:solidFill>
                <a:srgbClr val="000066"/>
              </a:solidFill>
              <a:latin typeface="HGP創英角ﾎﾟｯﾌﾟ体" panose="040B0A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800" dirty="0">
                <a:solidFill>
                  <a:srgbClr val="000066"/>
                </a:solidFill>
                <a:latin typeface="HGP創英角ﾎﾟｯﾌﾟ体" panose="040B0A00000000000000" pitchFamily="50" charset="-128"/>
              </a:rPr>
              <a:t>ショックから回復</a:t>
            </a:r>
            <a:endParaRPr lang="en-US" altLang="ja-JP" sz="1800" dirty="0">
              <a:solidFill>
                <a:srgbClr val="000066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B591A080-A0E8-5F1E-314D-AE046034691B}"/>
              </a:ext>
            </a:extLst>
          </p:cNvPr>
          <p:cNvSpPr/>
          <p:nvPr/>
        </p:nvSpPr>
        <p:spPr bwMode="auto">
          <a:xfrm>
            <a:off x="3779912" y="1772815"/>
            <a:ext cx="3383928" cy="576065"/>
          </a:xfrm>
          <a:prstGeom prst="wedgeRoundRectCallout">
            <a:avLst>
              <a:gd name="adj1" fmla="val 53442"/>
              <a:gd name="adj2" fmla="val 473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800" dirty="0">
                <a:solidFill>
                  <a:srgbClr val="000066"/>
                </a:solidFill>
                <a:latin typeface="HGP創英角ﾎﾟｯﾌﾟ体" panose="040B0A00000000000000" pitchFamily="50" charset="-128"/>
              </a:rPr>
              <a:t>農薬や化学肥料に頼らない</a:t>
            </a:r>
            <a:endParaRPr lang="en-US" altLang="ja-JP" sz="1800" dirty="0">
              <a:solidFill>
                <a:srgbClr val="000066"/>
              </a:solidFill>
              <a:latin typeface="HGP創英角ﾎﾟｯﾌﾟ体" panose="040B0A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8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HGP創英角ﾎﾟｯﾌﾟ体" panose="040B0A00000000000000" pitchFamily="50" charset="-128"/>
              </a:rPr>
              <a:t>高付加価値品が成長、輸出も増加</a:t>
            </a: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B5D4C797-7BC0-A450-6BB8-A21F112B08DE}"/>
              </a:ext>
            </a:extLst>
          </p:cNvPr>
          <p:cNvSpPr/>
          <p:nvPr/>
        </p:nvSpPr>
        <p:spPr bwMode="auto">
          <a:xfrm>
            <a:off x="2771800" y="2492896"/>
            <a:ext cx="2473439" cy="499160"/>
          </a:xfrm>
          <a:prstGeom prst="wedgeRoundRectCallout">
            <a:avLst>
              <a:gd name="adj1" fmla="val 53005"/>
              <a:gd name="adj2" fmla="val -400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8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HGP創英角ﾎﾟｯﾌﾟ体" panose="040B0A00000000000000" pitchFamily="50" charset="-128"/>
              </a:rPr>
              <a:t>世界的な木材不足で</a:t>
            </a:r>
            <a:endParaRPr kumimoji="1" lang="en-US" altLang="ja-JP" sz="18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HGP創英角ﾎﾟｯﾌﾟ体" panose="040B0A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800" dirty="0">
                <a:solidFill>
                  <a:srgbClr val="000066"/>
                </a:solidFill>
                <a:latin typeface="HGP創英角ﾎﾟｯﾌﾟ体" panose="040B0A00000000000000" pitchFamily="50" charset="-128"/>
              </a:rPr>
              <a:t>日本の緑の価値は増大</a:t>
            </a:r>
            <a:endParaRPr kumimoji="1" lang="ja-JP" altLang="en-US" sz="18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HGP創英角ﾎﾟｯﾌﾟ体" panose="040B0A00000000000000" pitchFamily="50" charset="-128"/>
            </a:endParaRP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8AD31647-67A4-93ED-8278-E6E6D16DAED2}"/>
              </a:ext>
            </a:extLst>
          </p:cNvPr>
          <p:cNvSpPr/>
          <p:nvPr/>
        </p:nvSpPr>
        <p:spPr bwMode="auto">
          <a:xfrm>
            <a:off x="5322143" y="2492896"/>
            <a:ext cx="1872203" cy="499160"/>
          </a:xfrm>
          <a:prstGeom prst="wedgeRoundRectCallout">
            <a:avLst>
              <a:gd name="adj1" fmla="val 53005"/>
              <a:gd name="adj2" fmla="val -400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8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HGP創英角ﾎﾟｯﾌﾟ体" panose="040B0A00000000000000" pitchFamily="50" charset="-128"/>
              </a:rPr>
              <a:t>ＳＤＧ</a:t>
            </a:r>
            <a:r>
              <a:rPr kumimoji="1" lang="en-US" altLang="ja-JP" sz="18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HGP創英角ﾎﾟｯﾌﾟ体" panose="040B0A00000000000000" pitchFamily="50" charset="-128"/>
              </a:rPr>
              <a:t>s</a:t>
            </a:r>
            <a:r>
              <a:rPr kumimoji="1" lang="ja-JP" altLang="en-US" sz="18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HGP創英角ﾎﾟｯﾌﾟ体" panose="040B0A00000000000000" pitchFamily="50" charset="-128"/>
              </a:rPr>
              <a:t>の時代に</a:t>
            </a:r>
            <a:endParaRPr kumimoji="1" lang="en-US" altLang="ja-JP" sz="18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HGP創英角ﾎﾟｯﾌﾟ体" panose="040B0A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800" dirty="0">
                <a:solidFill>
                  <a:srgbClr val="000066"/>
                </a:solidFill>
                <a:latin typeface="HGP創英角ﾎﾟｯﾌﾟ体" panose="040B0A00000000000000" pitchFamily="50" charset="-128"/>
              </a:rPr>
              <a:t>木材利用が再評価</a:t>
            </a:r>
            <a:endParaRPr kumimoji="1" lang="ja-JP" altLang="en-US" sz="18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HGP創英角ﾎﾟｯﾌﾟ体" panose="040B0A00000000000000" pitchFamily="50" charset="-128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40CB9C5F-C64F-FFF6-23CF-103B0CFCB113}"/>
              </a:ext>
            </a:extLst>
          </p:cNvPr>
          <p:cNvSpPr/>
          <p:nvPr/>
        </p:nvSpPr>
        <p:spPr bwMode="auto">
          <a:xfrm>
            <a:off x="340306" y="4333098"/>
            <a:ext cx="663732" cy="638133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668D62AA-92FF-BCAF-D107-7B2D3E811FF5}"/>
              </a:ext>
            </a:extLst>
          </p:cNvPr>
          <p:cNvSpPr/>
          <p:nvPr/>
        </p:nvSpPr>
        <p:spPr bwMode="auto">
          <a:xfrm>
            <a:off x="363098" y="1638739"/>
            <a:ext cx="663732" cy="638133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F13D8E7E-B5C5-EFF7-3480-D94071DF3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46131"/>
            <a:ext cx="9144000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２０１０年～２０年の日本で 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売上の伸びた産業は、以下の中ではどれでしょう？ </a:t>
            </a:r>
            <a:endParaRPr lang="en-US" altLang="ja-JP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4" name="AutoShape 26">
            <a:extLst>
              <a:ext uri="{FF2B5EF4-FFF2-40B4-BE49-F238E27FC236}">
                <a16:creationId xmlns:a16="http://schemas.microsoft.com/office/drawing/2014/main" id="{A3724442-E707-0215-2FB4-9CCCFDEBA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445" y="368660"/>
            <a:ext cx="7455109" cy="6120680"/>
          </a:xfrm>
          <a:prstGeom prst="star24">
            <a:avLst>
              <a:gd name="adj" fmla="val 46787"/>
            </a:avLst>
          </a:prstGeom>
          <a:solidFill>
            <a:srgbClr val="FFFFCC"/>
          </a:solidFill>
          <a:ln w="762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9pPr>
          </a:lstStyle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昭和どころか、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もう平成も終わっている。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世の中はすっかり変わった。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1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でも頭の中は昭和のまんま。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大谷翔平が出ている時代に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まだ自分は長嶋茂雄が一番</a:t>
            </a:r>
            <a:r>
              <a:rPr lang="en-US" altLang="ja-JP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</a:t>
            </a: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12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昭和の価値観で判断していると</a:t>
            </a:r>
            <a:endParaRPr lang="en-US" altLang="ja-JP" sz="36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やっぱり間違ってしまう。</a:t>
            </a:r>
            <a:endParaRPr lang="en-US" altLang="ja-JP" sz="36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令和の現実を学べ。</a:t>
            </a:r>
            <a:endParaRPr lang="en-US" altLang="ja-JP" sz="36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2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7776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43" grpId="0" uiExpand="1" build="p"/>
      <p:bldP spid="4" grpId="0" animBg="1"/>
      <p:bldP spid="5" grpId="0" animBg="1"/>
      <p:bldP spid="6" grpId="0" animBg="1"/>
      <p:bldP spid="3" grpId="0" uiExpand="1" build="p"/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43" name="Text Box 3">
            <a:extLst>
              <a:ext uri="{FF2B5EF4-FFF2-40B4-BE49-F238E27FC236}">
                <a16:creationId xmlns:a16="http://schemas.microsoft.com/office/drawing/2014/main" id="{B6294455-3018-40A5-89B8-C1F6EC3EC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052736"/>
            <a:ext cx="8496944" cy="580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628650" indent="-628650" eaLnBrk="1" hangingPunct="1">
              <a:lnSpc>
                <a:spcPct val="85000"/>
              </a:lnSpc>
              <a:spcBef>
                <a:spcPts val="120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自分が「こうしたい」と強く考える「未来の出来事」、「こうあって欲しい」と願う未来の社会を、心に描く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628650" indent="-628650" eaLnBrk="1" hangingPunct="1">
              <a:lnSpc>
                <a:spcPct val="85000"/>
              </a:lnSpc>
              <a:spcBef>
                <a:spcPts val="120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手持ちの手段や、現実的なステップから、順を踏んで考えることはしない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628650" indent="-628650" eaLnBrk="1" hangingPunct="1">
              <a:lnSpc>
                <a:spcPct val="85000"/>
              </a:lnSpc>
              <a:spcBef>
                <a:spcPts val="120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そこで思い描いた未来から逆に振り返って、そこに行くため何をするか、</a:t>
            </a:r>
            <a:r>
              <a:rPr lang="ja-JP" altLang="en-US" sz="4000" u="sng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何をしないか</a:t>
            </a: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、を決めていく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628650" indent="-628650" eaLnBrk="1" hangingPunct="1">
              <a:lnSpc>
                <a:spcPct val="85000"/>
              </a:lnSpc>
              <a:spcBef>
                <a:spcPts val="1200"/>
              </a:spcBef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 新たな事態が起きた場合も、未来　から振り返って、今の対応を決める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431E95B4-549D-8A9B-31F5-85717E817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" y="223598"/>
            <a:ext cx="8964613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“バックキャスティング”で考える</a:t>
            </a:r>
            <a:endParaRPr lang="en-US" altLang="ja-JP" sz="3600" u="sng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89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4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43" name="Text Box 3">
            <a:extLst>
              <a:ext uri="{FF2B5EF4-FFF2-40B4-BE49-F238E27FC236}">
                <a16:creationId xmlns:a16="http://schemas.microsoft.com/office/drawing/2014/main" id="{B6294455-3018-40A5-89B8-C1F6EC3EC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764704"/>
            <a:ext cx="8784976" cy="621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628650" indent="-628650" eaLnBrk="1" hangingPunct="1">
              <a:lnSpc>
                <a:spcPct val="85000"/>
              </a:lnSpc>
              <a:spcBef>
                <a:spcPts val="120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戦後日本： 平和産業の技術力で　　国際社会の中で名誉ある地位を得る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628650" indent="-628650" eaLnBrk="1" hangingPunct="1">
              <a:lnSpc>
                <a:spcPct val="85000"/>
              </a:lnSpc>
              <a:spcBef>
                <a:spcPts val="120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大谷翔平： 大リーグで二刀流をする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628650" indent="-628650" eaLnBrk="1" hangingPunct="1">
              <a:lnSpc>
                <a:spcPct val="85000"/>
              </a:lnSpc>
              <a:spcBef>
                <a:spcPts val="60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en-US" sz="2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イチロー： 野球の走攻守を極める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628650" indent="-628650" eaLnBrk="1" hangingPunct="1">
              <a:lnSpc>
                <a:spcPct val="85000"/>
              </a:lnSpc>
              <a:spcBef>
                <a:spcPts val="60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en-US" sz="2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松井秀喜： チームを世界一にする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628650" indent="-628650" eaLnBrk="1" hangingPunct="1">
              <a:lnSpc>
                <a:spcPct val="85000"/>
              </a:lnSpc>
              <a:spcBef>
                <a:spcPts val="120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日本サッカー協会： ２０５０年までにサッカーワールドカップで優勝する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628650" indent="-628650" eaLnBrk="1" hangingPunct="1">
              <a:lnSpc>
                <a:spcPct val="85000"/>
              </a:lnSpc>
              <a:spcBef>
                <a:spcPts val="1200"/>
              </a:spcBef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 広島・長崎： 最後の被爆地になる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628650" indent="-628650" eaLnBrk="1" hangingPunct="1">
              <a:lnSpc>
                <a:spcPct val="85000"/>
              </a:lnSpc>
              <a:spcBef>
                <a:spcPts val="1200"/>
              </a:spcBef>
              <a:buNone/>
            </a:pP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番外</a:t>
            </a:r>
            <a:r>
              <a:rPr lang="en-US" altLang="ja-JP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藻谷</a:t>
            </a:r>
            <a:r>
              <a:rPr lang="en-US" altLang="ja-JP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： ① 日本中・世界中を旅行できる仕事をする</a:t>
            </a:r>
            <a:endParaRPr lang="en-US" altLang="ja-JP" sz="2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628650" indent="-628650" eaLnBrk="1" hangingPunct="1">
              <a:lnSpc>
                <a:spcPct val="85000"/>
              </a:lnSpc>
              <a:spcBef>
                <a:spcPts val="0"/>
              </a:spcBef>
              <a:buNone/>
            </a:pP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</a:t>
            </a:r>
            <a:r>
              <a:rPr lang="ja-JP" altLang="en-US" sz="2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少しでも多くの「事実」を知る立場になる</a:t>
            </a:r>
            <a:r>
              <a:rPr lang="ja-JP" altLang="en-US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endParaRPr lang="en-US" altLang="ja-JP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628650" indent="-628650" eaLnBrk="1" hangingPunct="1">
              <a:lnSpc>
                <a:spcPct val="85000"/>
              </a:lnSpc>
              <a:spcBef>
                <a:spcPts val="0"/>
              </a:spcBef>
              <a:buNone/>
            </a:pP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</a:t>
            </a:r>
            <a:r>
              <a:rPr lang="ja-JP" altLang="en-US" sz="2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間違った選択をする組織や社会を減らす</a:t>
            </a:r>
            <a:endParaRPr lang="en-US" altLang="ja-JP" sz="2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431E95B4-549D-8A9B-31F5-85717E817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" y="-27384"/>
            <a:ext cx="8964613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“バックキャスティング”の実例</a:t>
            </a:r>
            <a:endParaRPr lang="en-US" altLang="ja-JP" sz="3600" u="sng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9942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4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43" name="Text Box 3">
            <a:extLst>
              <a:ext uri="{FF2B5EF4-FFF2-40B4-BE49-F238E27FC236}">
                <a16:creationId xmlns:a16="http://schemas.microsoft.com/office/drawing/2014/main" id="{B6294455-3018-40A5-89B8-C1F6EC3EC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764704"/>
            <a:ext cx="8784976" cy="621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628650" indent="-628650" eaLnBrk="1" hangingPunct="1">
              <a:lnSpc>
                <a:spcPct val="85000"/>
              </a:lnSpc>
              <a:spcBef>
                <a:spcPts val="120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戦後日本： 平和産業の技術力で　　国際社会の中で名誉ある地位を得る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628650" indent="-628650" eaLnBrk="1" hangingPunct="1">
              <a:lnSpc>
                <a:spcPct val="85000"/>
              </a:lnSpc>
              <a:spcBef>
                <a:spcPts val="120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大谷翔平： 大リーグで二刀流をする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628650" indent="-628650" eaLnBrk="1" hangingPunct="1">
              <a:lnSpc>
                <a:spcPct val="85000"/>
              </a:lnSpc>
              <a:spcBef>
                <a:spcPts val="60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en-US" sz="2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イチロー： 野球の走攻守を極める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628650" indent="-628650" eaLnBrk="1" hangingPunct="1">
              <a:lnSpc>
                <a:spcPct val="85000"/>
              </a:lnSpc>
              <a:spcBef>
                <a:spcPts val="60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en-US" sz="2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松井秀喜： チームを世界一にする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628650" indent="-628650" eaLnBrk="1" hangingPunct="1">
              <a:lnSpc>
                <a:spcPct val="85000"/>
              </a:lnSpc>
              <a:spcBef>
                <a:spcPts val="120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日本サッカー協会： ２０５０年までにサッカーワールドカップで優勝する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628650" indent="-628650" eaLnBrk="1" hangingPunct="1">
              <a:lnSpc>
                <a:spcPct val="85000"/>
              </a:lnSpc>
              <a:spcBef>
                <a:spcPts val="1200"/>
              </a:spcBef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 広島・長崎： 最後の被爆地になる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628650" indent="-628650" eaLnBrk="1" hangingPunct="1">
              <a:lnSpc>
                <a:spcPct val="85000"/>
              </a:lnSpc>
              <a:spcBef>
                <a:spcPts val="1200"/>
              </a:spcBef>
              <a:buNone/>
            </a:pP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番外</a:t>
            </a:r>
            <a:r>
              <a:rPr lang="en-US" altLang="ja-JP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藻谷</a:t>
            </a:r>
            <a:r>
              <a:rPr lang="en-US" altLang="ja-JP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： ① 日本中・世界中を旅行できる仕事をする</a:t>
            </a:r>
            <a:endParaRPr lang="en-US" altLang="ja-JP" sz="2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628650" indent="-628650" eaLnBrk="1" hangingPunct="1">
              <a:lnSpc>
                <a:spcPct val="85000"/>
              </a:lnSpc>
              <a:spcBef>
                <a:spcPts val="0"/>
              </a:spcBef>
              <a:buNone/>
            </a:pP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</a:t>
            </a:r>
            <a:r>
              <a:rPr lang="ja-JP" altLang="en-US" sz="2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少しでも多くの「事実」を知る立場になる</a:t>
            </a:r>
            <a:r>
              <a:rPr lang="ja-JP" altLang="en-US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endParaRPr lang="en-US" altLang="ja-JP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628650" indent="-628650" eaLnBrk="1" hangingPunct="1">
              <a:lnSpc>
                <a:spcPct val="85000"/>
              </a:lnSpc>
              <a:spcBef>
                <a:spcPts val="0"/>
              </a:spcBef>
              <a:buNone/>
            </a:pP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</a:t>
            </a:r>
            <a:r>
              <a:rPr lang="ja-JP" altLang="en-US" sz="2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間違った選択をする組織や社会を減らす</a:t>
            </a:r>
            <a:endParaRPr lang="en-US" altLang="ja-JP" sz="2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431E95B4-549D-8A9B-31F5-85717E817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" y="-27384"/>
            <a:ext cx="8964613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“バックキャスティング”の実例</a:t>
            </a:r>
            <a:endParaRPr lang="en-US" altLang="ja-JP" sz="3600" u="sng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AutoShape 26">
            <a:extLst>
              <a:ext uri="{FF2B5EF4-FFF2-40B4-BE49-F238E27FC236}">
                <a16:creationId xmlns:a16="http://schemas.microsoft.com/office/drawing/2014/main" id="{4F4EF72F-AB28-12AE-7974-98021FEE5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" y="44624"/>
            <a:ext cx="9043941" cy="6669360"/>
          </a:xfrm>
          <a:prstGeom prst="star24">
            <a:avLst>
              <a:gd name="adj" fmla="val 46787"/>
            </a:avLst>
          </a:prstGeom>
          <a:solidFill>
            <a:srgbClr val="CCFFCC"/>
          </a:solidFill>
          <a:ln w="762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0000"/>
              </a:lnSpc>
              <a:spcBef>
                <a:spcPts val="1200"/>
              </a:spcBef>
              <a:buFontTx/>
              <a:buNone/>
            </a:pPr>
            <a:endParaRPr lang="en-US" altLang="ja-JP" sz="4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ja-JP" altLang="en-US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青森に住んで働き、</a:t>
            </a:r>
            <a:endParaRPr lang="en-US" altLang="ja-JP" sz="4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都会や世界に遊びに出かける</a:t>
            </a:r>
            <a:endParaRPr lang="en-US" altLang="ja-JP" sz="4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豊かな未来は、目指せば実現する。</a:t>
            </a:r>
            <a:endParaRPr lang="en-US" altLang="ja-JP" sz="4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ja-JP" altLang="en-US" sz="4000" dirty="0">
                <a:solidFill>
                  <a:srgbClr val="990033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大学はオンライン中心で卒業でき、</a:t>
            </a:r>
            <a:endParaRPr lang="en-US" altLang="ja-JP" sz="4000" dirty="0">
              <a:solidFill>
                <a:srgbClr val="990033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990033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何歳でも入りたければ入れる時代も、</a:t>
            </a:r>
            <a:endParaRPr lang="en-US" altLang="ja-JP" sz="4000" dirty="0">
              <a:solidFill>
                <a:srgbClr val="990033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990033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本当はもう来ている。</a:t>
            </a:r>
            <a:endParaRPr lang="en-US" altLang="ja-JP" sz="4000" dirty="0">
              <a:solidFill>
                <a:srgbClr val="A5002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ja-JP" altLang="en-US" sz="3800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自分が「やらない」というだけのことを</a:t>
            </a:r>
            <a:endParaRPr lang="en-US" altLang="ja-JP" sz="3800" dirty="0">
              <a:solidFill>
                <a:srgbClr val="7030A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3800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「できない」と言い訳してはいけない。</a:t>
            </a:r>
            <a:endParaRPr lang="en-US" altLang="ja-JP" sz="3800" dirty="0">
              <a:solidFill>
                <a:srgbClr val="7030A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ja-JP" altLang="en-US" sz="4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若者にやらせてみること</a:t>
            </a:r>
            <a:endParaRPr lang="en-US" altLang="ja-JP" sz="44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から始めよう。</a:t>
            </a:r>
            <a:endParaRPr lang="en-US" altLang="ja-JP" sz="44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US" altLang="ja-JP" sz="2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8879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43" grpId="0" uiExpand="1" build="p"/>
      <p:bldP spid="2" grpId="0" build="p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>
            <a:extLst>
              <a:ext uri="{FF2B5EF4-FFF2-40B4-BE49-F238E27FC236}">
                <a16:creationId xmlns:a16="http://schemas.microsoft.com/office/drawing/2014/main" id="{2FDF40AB-7109-43E5-9012-308BEDADB0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99592" y="2934072"/>
            <a:ext cx="6984776" cy="1143000"/>
          </a:xfrm>
          <a:noFill/>
        </p:spPr>
        <p:txBody>
          <a:bodyPr lIns="0" tIns="46038" rIns="0" bIns="46038" anchor="ctr"/>
          <a:lstStyle/>
          <a:p>
            <a:pPr eaLnBrk="1" hangingPunct="1">
              <a:lnSpc>
                <a:spcPct val="90000"/>
              </a:lnSpc>
            </a:pPr>
            <a:r>
              <a:rPr lang="ja-JP" altLang="en-US" sz="7200" dirty="0">
                <a:solidFill>
                  <a:srgbClr val="66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Ｅ</a:t>
            </a:r>
            <a:r>
              <a:rPr lang="en-US" altLang="ja-JP" sz="7200" dirty="0" err="1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vidence</a:t>
            </a:r>
            <a:r>
              <a:rPr lang="en-US" altLang="ja-JP" sz="72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7200" dirty="0">
                <a:solidFill>
                  <a:srgbClr val="66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Ｂ</a:t>
            </a:r>
            <a:r>
              <a:rPr lang="en-US" altLang="ja-JP" sz="72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aced</a:t>
            </a:r>
            <a:br>
              <a:rPr lang="en-US" altLang="ja-JP" sz="72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7200" dirty="0">
                <a:solidFill>
                  <a:srgbClr val="66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Ｐ</a:t>
            </a:r>
            <a:r>
              <a:rPr lang="en-US" altLang="ja-JP" sz="7200" dirty="0" err="1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olicy</a:t>
            </a:r>
            <a:r>
              <a:rPr lang="en-US" altLang="ja-JP" sz="72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7200" dirty="0">
                <a:solidFill>
                  <a:srgbClr val="66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Ｍ</a:t>
            </a:r>
            <a:r>
              <a:rPr lang="en-US" altLang="ja-JP" sz="7200" dirty="0" err="1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aking</a:t>
            </a:r>
            <a:br>
              <a:rPr lang="en-US" altLang="ja-JP" sz="72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72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とは何か？</a:t>
            </a:r>
            <a:endParaRPr lang="ja-JP" altLang="en-US" sz="720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683292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>
            <a:extLst>
              <a:ext uri="{FF2B5EF4-FFF2-40B4-BE49-F238E27FC236}">
                <a16:creationId xmlns:a16="http://schemas.microsoft.com/office/drawing/2014/main" id="{E8345466-2EBA-45FB-A025-13D204262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44624"/>
            <a:ext cx="9018587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ＥＢＰＭ</a:t>
            </a:r>
            <a:r>
              <a:rPr lang="en-US" altLang="ja-JP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実証に基いた政策形成）　　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だといえる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政策決定はどれでしょう？</a:t>
            </a:r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23AC9615-ED8B-4D5A-837E-D6F287065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642022"/>
            <a:ext cx="8856761" cy="518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804863" indent="-804863">
              <a:lnSpc>
                <a:spcPct val="80000"/>
              </a:lnSpc>
              <a:spcBef>
                <a:spcPts val="1800"/>
              </a:spcBef>
              <a:buNone/>
              <a:defRPr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利害関係者の総意で決めた</a:t>
            </a:r>
            <a:endParaRPr lang="en-US" altLang="ja-JP" sz="48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804863" indent="-804863">
              <a:lnSpc>
                <a:spcPct val="80000"/>
              </a:lnSpc>
              <a:spcBef>
                <a:spcPts val="1800"/>
              </a:spcBef>
              <a:buFontTx/>
              <a:buNone/>
              <a:tabLst>
                <a:tab pos="804863" algn="l"/>
              </a:tabLst>
              <a:defRPr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選挙公約に掲げて勝ち、有権者の支持を得たことで決めた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804863" indent="-804863">
              <a:lnSpc>
                <a:spcPct val="80000"/>
              </a:lnSpc>
              <a:spcBef>
                <a:spcPts val="1800"/>
              </a:spcBef>
              <a:buFontTx/>
              <a:buNone/>
              <a:defRPr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学界の通説に従って決めた</a:t>
            </a:r>
            <a:endParaRPr lang="en-US" altLang="ja-JP" sz="48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804863" indent="-804863">
              <a:lnSpc>
                <a:spcPct val="80000"/>
              </a:lnSpc>
              <a:spcBef>
                <a:spcPts val="1800"/>
              </a:spcBef>
              <a:buFontTx/>
              <a:buNone/>
              <a:defRPr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 統計数字を分析して決めた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804863" indent="-804863">
              <a:lnSpc>
                <a:spcPct val="80000"/>
              </a:lnSpc>
              <a:spcBef>
                <a:spcPts val="1800"/>
              </a:spcBef>
              <a:buFontTx/>
              <a:buNone/>
              <a:defRPr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 試してみたらうまくいったので、続けることにした</a:t>
            </a:r>
            <a:endParaRPr lang="en-US" altLang="ja-JP" sz="48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FAFA1E5-60C6-77C4-7813-6A43E35FF933}"/>
              </a:ext>
            </a:extLst>
          </p:cNvPr>
          <p:cNvSpPr txBox="1"/>
          <p:nvPr/>
        </p:nvSpPr>
        <p:spPr>
          <a:xfrm>
            <a:off x="209185" y="1556792"/>
            <a:ext cx="834423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314567A-9DD1-766C-8FCA-34EA4E08B636}"/>
              </a:ext>
            </a:extLst>
          </p:cNvPr>
          <p:cNvSpPr txBox="1"/>
          <p:nvPr/>
        </p:nvSpPr>
        <p:spPr>
          <a:xfrm>
            <a:off x="209185" y="2374281"/>
            <a:ext cx="834423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A2918FE-899F-0C44-DF18-F6CACB655CF9}"/>
              </a:ext>
            </a:extLst>
          </p:cNvPr>
          <p:cNvSpPr txBox="1"/>
          <p:nvPr/>
        </p:nvSpPr>
        <p:spPr>
          <a:xfrm>
            <a:off x="196446" y="3751990"/>
            <a:ext cx="834423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3AD02A04-5689-499B-FD5E-1D11508C2893}"/>
              </a:ext>
            </a:extLst>
          </p:cNvPr>
          <p:cNvSpPr/>
          <p:nvPr/>
        </p:nvSpPr>
        <p:spPr bwMode="auto">
          <a:xfrm>
            <a:off x="306594" y="4606529"/>
            <a:ext cx="663732" cy="638133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E40DC08A-FC32-573F-62F1-A3D95CA25474}"/>
              </a:ext>
            </a:extLst>
          </p:cNvPr>
          <p:cNvSpPr/>
          <p:nvPr/>
        </p:nvSpPr>
        <p:spPr bwMode="auto">
          <a:xfrm>
            <a:off x="306594" y="5408556"/>
            <a:ext cx="663732" cy="638133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7354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 animBg="1"/>
      <p:bldP spid="3" grpId="0" animBg="1"/>
      <p:bldP spid="7" grpId="0" animBg="1"/>
      <p:bldP spid="1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>
            <a:extLst>
              <a:ext uri="{FF2B5EF4-FFF2-40B4-BE49-F238E27FC236}">
                <a16:creationId xmlns:a16="http://schemas.microsoft.com/office/drawing/2014/main" id="{E8345466-2EBA-45FB-A025-13D204262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44624"/>
            <a:ext cx="9018587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ＥＢＰＭ</a:t>
            </a:r>
            <a:r>
              <a:rPr lang="en-US" altLang="ja-JP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実証に基いた政策形成）　　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だといえる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政策決定はどれでしょう？</a:t>
            </a:r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23AC9615-ED8B-4D5A-837E-D6F287065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642022"/>
            <a:ext cx="8856761" cy="518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804863" indent="-804863">
              <a:lnSpc>
                <a:spcPct val="80000"/>
              </a:lnSpc>
              <a:spcBef>
                <a:spcPts val="1800"/>
              </a:spcBef>
              <a:buNone/>
              <a:defRPr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利害関係者の総意で決めた</a:t>
            </a:r>
            <a:endParaRPr lang="en-US" altLang="ja-JP" sz="48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804863" indent="-804863">
              <a:lnSpc>
                <a:spcPct val="80000"/>
              </a:lnSpc>
              <a:spcBef>
                <a:spcPts val="1800"/>
              </a:spcBef>
              <a:buFontTx/>
              <a:buNone/>
              <a:tabLst>
                <a:tab pos="804863" algn="l"/>
              </a:tabLst>
              <a:defRPr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選挙公約に掲げて勝ち、有権者の支持を得たことで決めた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804863" indent="-804863">
              <a:lnSpc>
                <a:spcPct val="80000"/>
              </a:lnSpc>
              <a:spcBef>
                <a:spcPts val="1800"/>
              </a:spcBef>
              <a:buFontTx/>
              <a:buNone/>
              <a:defRPr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学界の通説に従って決めた</a:t>
            </a:r>
            <a:endParaRPr lang="en-US" altLang="ja-JP" sz="48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804863" indent="-804863">
              <a:lnSpc>
                <a:spcPct val="80000"/>
              </a:lnSpc>
              <a:spcBef>
                <a:spcPts val="1800"/>
              </a:spcBef>
              <a:buFontTx/>
              <a:buNone/>
              <a:defRPr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 統計数字を分析して決めた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804863" indent="-804863">
              <a:lnSpc>
                <a:spcPct val="80000"/>
              </a:lnSpc>
              <a:spcBef>
                <a:spcPts val="1800"/>
              </a:spcBef>
              <a:buFontTx/>
              <a:buNone/>
              <a:defRPr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 試してみたらうまくいったので、続けることにした</a:t>
            </a:r>
            <a:endParaRPr lang="en-US" altLang="ja-JP" sz="48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FAFA1E5-60C6-77C4-7813-6A43E35FF933}"/>
              </a:ext>
            </a:extLst>
          </p:cNvPr>
          <p:cNvSpPr txBox="1"/>
          <p:nvPr/>
        </p:nvSpPr>
        <p:spPr>
          <a:xfrm>
            <a:off x="209185" y="1556792"/>
            <a:ext cx="834423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314567A-9DD1-766C-8FCA-34EA4E08B636}"/>
              </a:ext>
            </a:extLst>
          </p:cNvPr>
          <p:cNvSpPr txBox="1"/>
          <p:nvPr/>
        </p:nvSpPr>
        <p:spPr>
          <a:xfrm>
            <a:off x="209185" y="2374281"/>
            <a:ext cx="834423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A2918FE-899F-0C44-DF18-F6CACB655CF9}"/>
              </a:ext>
            </a:extLst>
          </p:cNvPr>
          <p:cNvSpPr txBox="1"/>
          <p:nvPr/>
        </p:nvSpPr>
        <p:spPr>
          <a:xfrm>
            <a:off x="196446" y="3751990"/>
            <a:ext cx="834423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3AD02A04-5689-499B-FD5E-1D11508C2893}"/>
              </a:ext>
            </a:extLst>
          </p:cNvPr>
          <p:cNvSpPr/>
          <p:nvPr/>
        </p:nvSpPr>
        <p:spPr bwMode="auto">
          <a:xfrm>
            <a:off x="306594" y="4606529"/>
            <a:ext cx="663732" cy="638133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E40DC08A-FC32-573F-62F1-A3D95CA25474}"/>
              </a:ext>
            </a:extLst>
          </p:cNvPr>
          <p:cNvSpPr/>
          <p:nvPr/>
        </p:nvSpPr>
        <p:spPr bwMode="auto">
          <a:xfrm>
            <a:off x="306594" y="5408556"/>
            <a:ext cx="663732" cy="638133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F10B28A2-A990-6367-8C8B-BC479EADCE5B}"/>
              </a:ext>
            </a:extLst>
          </p:cNvPr>
          <p:cNvSpPr/>
          <p:nvPr/>
        </p:nvSpPr>
        <p:spPr bwMode="auto">
          <a:xfrm>
            <a:off x="107504" y="2636912"/>
            <a:ext cx="1944216" cy="1152128"/>
          </a:xfrm>
          <a:prstGeom prst="wedgeRoundRectCallout">
            <a:avLst>
              <a:gd name="adj1" fmla="val 89493"/>
              <a:gd name="adj2" fmla="val 57884"/>
              <a:gd name="adj3" fmla="val 16667"/>
            </a:avLst>
          </a:prstGeom>
          <a:solidFill>
            <a:srgbClr val="FFFFCC"/>
          </a:solidFill>
          <a:ln w="381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ja-JP" altLang="en-US" sz="2800" dirty="0">
                <a:solidFill>
                  <a:srgbClr val="C00000"/>
                </a:solidFill>
                <a:latin typeface="HGP創英角ﾎﾟｯﾌﾟ体" panose="040B0A00000000000000" pitchFamily="50" charset="-128"/>
              </a:rPr>
              <a:t>残念ながら</a:t>
            </a:r>
            <a:endParaRPr lang="en-US" altLang="ja-JP" sz="2800" dirty="0">
              <a:solidFill>
                <a:srgbClr val="C00000"/>
              </a:solidFill>
              <a:latin typeface="HGP創英角ﾎﾟｯﾌﾟ体" panose="040B0A00000000000000" pitchFamily="50" charset="-128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ja-JP" altLang="en-US" sz="2800" dirty="0">
                <a:solidFill>
                  <a:srgbClr val="C00000"/>
                </a:solidFill>
                <a:latin typeface="HGP創英角ﾎﾟｯﾌﾟ体" panose="040B0A00000000000000" pitchFamily="50" charset="-128"/>
              </a:rPr>
              <a:t>客観的とは</a:t>
            </a:r>
            <a:endParaRPr lang="en-US" altLang="ja-JP" sz="2800" dirty="0">
              <a:solidFill>
                <a:srgbClr val="C00000"/>
              </a:solidFill>
              <a:latin typeface="HGP創英角ﾎﾟｯﾌﾟ体" panose="040B0A00000000000000" pitchFamily="50" charset="-128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ja-JP" altLang="en-US" sz="2800" dirty="0">
                <a:solidFill>
                  <a:srgbClr val="C00000"/>
                </a:solidFill>
                <a:latin typeface="HGP創英角ﾎﾟｯﾌﾟ体" panose="040B0A00000000000000" pitchFamily="50" charset="-128"/>
              </a:rPr>
              <a:t>限らない。</a:t>
            </a:r>
            <a:endParaRPr kumimoji="1" lang="ja-JP" altLang="en-US" sz="2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HGP創英角ﾎﾟｯﾌﾟ体" panose="040B0A00000000000000" pitchFamily="50" charset="-128"/>
            </a:endParaRP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5169C2A7-93F6-3727-F50D-BCCFE35D3F62}"/>
              </a:ext>
            </a:extLst>
          </p:cNvPr>
          <p:cNvSpPr/>
          <p:nvPr/>
        </p:nvSpPr>
        <p:spPr bwMode="auto">
          <a:xfrm>
            <a:off x="5580112" y="3356992"/>
            <a:ext cx="2160240" cy="1152128"/>
          </a:xfrm>
          <a:prstGeom prst="wedgeRoundRectCallout">
            <a:avLst>
              <a:gd name="adj1" fmla="val -53780"/>
              <a:gd name="adj2" fmla="val 60089"/>
              <a:gd name="adj3" fmla="val 16667"/>
            </a:avLst>
          </a:prstGeom>
          <a:solidFill>
            <a:srgbClr val="FFFFCC"/>
          </a:solidFill>
          <a:ln w="381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ja-JP" altLang="en-US" sz="2800" dirty="0">
                <a:solidFill>
                  <a:srgbClr val="C00000"/>
                </a:solidFill>
                <a:latin typeface="HGP創英角ﾎﾟｯﾌﾟ体" panose="040B0A00000000000000" pitchFamily="50" charset="-128"/>
              </a:rPr>
              <a:t>どんな統計を</a:t>
            </a:r>
            <a:endParaRPr lang="en-US" altLang="ja-JP" sz="2800" dirty="0">
              <a:solidFill>
                <a:srgbClr val="C00000"/>
              </a:solidFill>
              <a:latin typeface="HGP創英角ﾎﾟｯﾌﾟ体" panose="040B0A00000000000000" pitchFamily="50" charset="-128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ja-JP" altLang="en-US" sz="2800" dirty="0">
                <a:solidFill>
                  <a:srgbClr val="C00000"/>
                </a:solidFill>
                <a:latin typeface="HGP創英角ﾎﾟｯﾌﾟ体" panose="040B0A00000000000000" pitchFamily="50" charset="-128"/>
              </a:rPr>
              <a:t>どう分析した</a:t>
            </a:r>
            <a:endParaRPr lang="en-US" altLang="ja-JP" sz="2800" dirty="0">
              <a:solidFill>
                <a:srgbClr val="C00000"/>
              </a:solidFill>
              <a:latin typeface="HGP創英角ﾎﾟｯﾌﾟ体" panose="040B0A00000000000000" pitchFamily="50" charset="-128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ja-JP" altLang="en-US" sz="2800" dirty="0">
                <a:solidFill>
                  <a:srgbClr val="C00000"/>
                </a:solidFill>
                <a:latin typeface="HGP創英角ﾎﾟｯﾌﾟ体" panose="040B0A00000000000000" pitchFamily="50" charset="-128"/>
              </a:rPr>
              <a:t>か、による</a:t>
            </a:r>
            <a:endParaRPr kumimoji="1" lang="ja-JP" altLang="en-US" sz="2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HGP創英角ﾎﾟｯﾌﾟ体" panose="040B0A00000000000000" pitchFamily="50" charset="-128"/>
            </a:endParaRP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0B85229C-55BC-83D8-E0B5-F33B6E51FAD5}"/>
              </a:ext>
            </a:extLst>
          </p:cNvPr>
          <p:cNvSpPr/>
          <p:nvPr/>
        </p:nvSpPr>
        <p:spPr bwMode="auto">
          <a:xfrm>
            <a:off x="5004049" y="6046688"/>
            <a:ext cx="4085976" cy="622671"/>
          </a:xfrm>
          <a:prstGeom prst="wedgeRoundRectCallout">
            <a:avLst>
              <a:gd name="adj1" fmla="val -56681"/>
              <a:gd name="adj2" fmla="val -45970"/>
              <a:gd name="adj3" fmla="val 16667"/>
            </a:avLst>
          </a:prstGeom>
          <a:solidFill>
            <a:srgbClr val="FFFFCC"/>
          </a:solidFill>
          <a:ln w="381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HGP創英角ﾎﾟｯﾌﾟ体" panose="040B0A00000000000000" pitchFamily="50" charset="-128"/>
              </a:rPr>
              <a:t>ＰＤＣＡに勝るＥＢＰＭなし</a:t>
            </a: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462423D0-0336-8871-9BC7-F98850B784CF}"/>
              </a:ext>
            </a:extLst>
          </p:cNvPr>
          <p:cNvSpPr/>
          <p:nvPr/>
        </p:nvSpPr>
        <p:spPr bwMode="auto">
          <a:xfrm>
            <a:off x="5508104" y="1124744"/>
            <a:ext cx="3581921" cy="1152128"/>
          </a:xfrm>
          <a:prstGeom prst="wedgeRoundRectCallout">
            <a:avLst>
              <a:gd name="adj1" fmla="val -53780"/>
              <a:gd name="adj2" fmla="val 60089"/>
              <a:gd name="adj3" fmla="val 16667"/>
            </a:avLst>
          </a:prstGeom>
          <a:solidFill>
            <a:srgbClr val="FFFFCC"/>
          </a:solidFill>
          <a:ln w="381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5000"/>
              </a:lnSpc>
            </a:pPr>
            <a:r>
              <a:rPr lang="ja-JP" altLang="en-US" sz="2800" dirty="0">
                <a:solidFill>
                  <a:srgbClr val="C00000"/>
                </a:solidFill>
                <a:latin typeface="HGP創英角ﾎﾟｯﾌﾟ体" panose="040B0A00000000000000" pitchFamily="50" charset="-128"/>
              </a:rPr>
              <a:t>“多数決”は納得を</a:t>
            </a:r>
            <a:endParaRPr lang="en-US" altLang="ja-JP" sz="2800" dirty="0">
              <a:solidFill>
                <a:srgbClr val="C00000"/>
              </a:solidFill>
              <a:latin typeface="HGP創英角ﾎﾟｯﾌﾟ体" panose="040B0A00000000000000" pitchFamily="50" charset="-128"/>
            </a:endParaRPr>
          </a:p>
          <a:p>
            <a:pPr algn="ctr" eaLnBrk="1" hangingPunct="1">
              <a:lnSpc>
                <a:spcPct val="85000"/>
              </a:lnSpc>
            </a:pPr>
            <a:r>
              <a:rPr lang="ja-JP" altLang="en-US" sz="2800" dirty="0">
                <a:solidFill>
                  <a:srgbClr val="C00000"/>
                </a:solidFill>
                <a:latin typeface="HGP創英角ﾎﾟｯﾌﾟ体" panose="040B0A00000000000000" pitchFamily="50" charset="-128"/>
              </a:rPr>
              <a:t>得るための手法であり、</a:t>
            </a:r>
            <a:endParaRPr lang="en-US" altLang="ja-JP" sz="2800" dirty="0">
              <a:solidFill>
                <a:srgbClr val="C00000"/>
              </a:solidFill>
              <a:latin typeface="HGP創英角ﾎﾟｯﾌﾟ体" panose="040B0A00000000000000" pitchFamily="50" charset="-128"/>
            </a:endParaRPr>
          </a:p>
          <a:p>
            <a:pPr algn="ctr" eaLnBrk="1" hangingPunct="1">
              <a:lnSpc>
                <a:spcPct val="85000"/>
              </a:lnSpc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HGP創英角ﾎﾟｯﾌﾟ体" panose="040B0A00000000000000" pitchFamily="50" charset="-128"/>
              </a:rPr>
              <a:t>事実発見には向かない</a:t>
            </a:r>
          </a:p>
        </p:txBody>
      </p:sp>
    </p:spTree>
    <p:extLst>
      <p:ext uri="{BB962C8B-B14F-4D97-AF65-F5344CB8AC3E}">
        <p14:creationId xmlns:p14="http://schemas.microsoft.com/office/powerpoint/2010/main" val="2478887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 animBg="1"/>
      <p:bldP spid="3" grpId="0" animBg="1"/>
      <p:bldP spid="7" grpId="0" animBg="1"/>
      <p:bldP spid="13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>
            <a:extLst>
              <a:ext uri="{FF2B5EF4-FFF2-40B4-BE49-F238E27FC236}">
                <a16:creationId xmlns:a16="http://schemas.microsoft.com/office/drawing/2014/main" id="{E8345466-2EBA-45FB-A025-13D204262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44624"/>
            <a:ext cx="9018587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青森市の「コンパクトシティ政策」を　　“エビデンスベース”で評価すると？</a:t>
            </a:r>
            <a:endParaRPr lang="en-US" altLang="ja-JP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23AC9615-ED8B-4D5A-837E-D6F287065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42022"/>
            <a:ext cx="9108281" cy="518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804863" indent="-804863">
              <a:lnSpc>
                <a:spcPct val="80000"/>
              </a:lnSpc>
              <a:spcBef>
                <a:spcPts val="1800"/>
              </a:spcBef>
              <a:buNone/>
              <a:defRPr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アウガが破綻したので失敗</a:t>
            </a:r>
            <a:endParaRPr lang="en-US" altLang="ja-JP" sz="48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804863" indent="-804863">
              <a:lnSpc>
                <a:spcPct val="80000"/>
              </a:lnSpc>
              <a:spcBef>
                <a:spcPts val="1800"/>
              </a:spcBef>
              <a:buFontTx/>
              <a:buNone/>
              <a:tabLst>
                <a:tab pos="804863" algn="l"/>
              </a:tabLst>
              <a:defRPr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中三が閉店したので失敗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804863" indent="-804863">
              <a:lnSpc>
                <a:spcPct val="80000"/>
              </a:lnSpc>
              <a:spcBef>
                <a:spcPts val="1800"/>
              </a:spcBef>
              <a:buFontTx/>
              <a:buNone/>
              <a:defRPr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新青森駅前が閑散なので失敗</a:t>
            </a:r>
            <a:endParaRPr lang="en-US" altLang="ja-JP" sz="48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804863" indent="-804863">
              <a:lnSpc>
                <a:spcPct val="80000"/>
              </a:lnSpc>
              <a:spcBef>
                <a:spcPts val="1800"/>
              </a:spcBef>
              <a:buFontTx/>
              <a:buNone/>
              <a:defRPr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 市街地にマンション投資などが増え続けているので成功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804863" indent="-804863">
              <a:lnSpc>
                <a:spcPct val="80000"/>
              </a:lnSpc>
              <a:spcBef>
                <a:spcPts val="1800"/>
              </a:spcBef>
              <a:buFontTx/>
              <a:buNone/>
              <a:defRPr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 青森道の南の広大な田んぼを保全できたので成功</a:t>
            </a:r>
            <a:endParaRPr lang="en-US" altLang="ja-JP" sz="48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FAFA1E5-60C6-77C4-7813-6A43E35FF933}"/>
              </a:ext>
            </a:extLst>
          </p:cNvPr>
          <p:cNvSpPr txBox="1"/>
          <p:nvPr/>
        </p:nvSpPr>
        <p:spPr>
          <a:xfrm>
            <a:off x="-36512" y="1556792"/>
            <a:ext cx="834423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314567A-9DD1-766C-8FCA-34EA4E08B636}"/>
              </a:ext>
            </a:extLst>
          </p:cNvPr>
          <p:cNvSpPr txBox="1"/>
          <p:nvPr/>
        </p:nvSpPr>
        <p:spPr>
          <a:xfrm>
            <a:off x="-36512" y="2383838"/>
            <a:ext cx="834423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3AD02A04-5689-499B-FD5E-1D11508C2893}"/>
              </a:ext>
            </a:extLst>
          </p:cNvPr>
          <p:cNvSpPr/>
          <p:nvPr/>
        </p:nvSpPr>
        <p:spPr bwMode="auto">
          <a:xfrm>
            <a:off x="52430" y="4023470"/>
            <a:ext cx="663732" cy="638133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5CA1F0E-A66E-637B-1D36-95C1AB4F8F27}"/>
              </a:ext>
            </a:extLst>
          </p:cNvPr>
          <p:cNvSpPr txBox="1"/>
          <p:nvPr/>
        </p:nvSpPr>
        <p:spPr>
          <a:xfrm>
            <a:off x="-44979" y="3150525"/>
            <a:ext cx="834423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0A0D2B2A-E2D4-77FA-6355-2649520540BD}"/>
              </a:ext>
            </a:extLst>
          </p:cNvPr>
          <p:cNvSpPr/>
          <p:nvPr/>
        </p:nvSpPr>
        <p:spPr bwMode="auto">
          <a:xfrm>
            <a:off x="65169" y="5408556"/>
            <a:ext cx="663732" cy="638133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3956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 animBg="1"/>
      <p:bldP spid="3" grpId="0" animBg="1"/>
      <p:bldP spid="1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0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Arial" panose="020B0604020202020204" pitchFamily="34" charset="0"/>
            <a:ea typeface="HGP創英角ﾎﾟｯﾌﾟ体" panose="040B0A00000000000000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0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Arial" panose="020B0604020202020204" pitchFamily="34" charset="0"/>
            <a:ea typeface="HGP創英角ﾎﾟｯﾌﾟ体" panose="040B0A00000000000000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